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1" r:id="rId2"/>
    <p:sldId id="257" r:id="rId3"/>
    <p:sldId id="264" r:id="rId4"/>
    <p:sldId id="258" r:id="rId5"/>
    <p:sldId id="262" r:id="rId6"/>
    <p:sldId id="259" r:id="rId7"/>
    <p:sldId id="263"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I5CtULz+IhxjPSSMPSJ5A" hashData="OFbJe34zZ1G/GUGaoyKdCTIfB2U" cryptProvider="" algIdExt="0" algIdExtSource="" cryptProviderTypeExt="0" cryptProviderTypeExtSourc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71761" autoAdjust="0"/>
  </p:normalViewPr>
  <p:slideViewPr>
    <p:cSldViewPr snapToGrid="0">
      <p:cViewPr varScale="1">
        <p:scale>
          <a:sx n="64" d="100"/>
          <a:sy n="64" d="100"/>
        </p:scale>
        <p:origin x="-2184"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B85FDC-696B-42A4-9687-795D85AEE691}" type="datetimeFigureOut">
              <a:rPr lang="en-CA" smtClean="0"/>
              <a:pPr/>
              <a:t>11/04/2018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D705D-7A78-4B3C-BEC6-5836404FD8E3}" type="slidenum">
              <a:rPr lang="en-CA" smtClean="0"/>
              <a:pPr/>
              <a:t>‹#›</a:t>
            </a:fld>
            <a:endParaRPr lang="en-CA"/>
          </a:p>
        </p:txBody>
      </p:sp>
    </p:spTree>
    <p:extLst>
      <p:ext uri="{BB962C8B-B14F-4D97-AF65-F5344CB8AC3E}">
        <p14:creationId xmlns:p14="http://schemas.microsoft.com/office/powerpoint/2010/main" xmlns="" val="129306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TIME – 45 MINUTES</a:t>
            </a:r>
          </a:p>
          <a:p>
            <a:endParaRPr lang="en-CA" dirty="0"/>
          </a:p>
        </p:txBody>
      </p:sp>
      <p:sp>
        <p:nvSpPr>
          <p:cNvPr id="4" name="Slide Number Placeholder 3"/>
          <p:cNvSpPr>
            <a:spLocks noGrp="1"/>
          </p:cNvSpPr>
          <p:nvPr>
            <p:ph type="sldNum" sz="quarter" idx="10"/>
          </p:nvPr>
        </p:nvSpPr>
        <p:spPr/>
        <p:txBody>
          <a:bodyPr/>
          <a:lstStyle/>
          <a:p>
            <a:fld id="{206D705D-7A78-4B3C-BEC6-5836404FD8E3}" type="slidenum">
              <a:rPr lang="en-CA" smtClean="0"/>
              <a:pPr/>
              <a:t>1</a:t>
            </a:fld>
            <a:endParaRPr lang="en-CA"/>
          </a:p>
        </p:txBody>
      </p:sp>
    </p:spTree>
    <p:extLst>
      <p:ext uri="{BB962C8B-B14F-4D97-AF65-F5344CB8AC3E}">
        <p14:creationId xmlns:p14="http://schemas.microsoft.com/office/powerpoint/2010/main" xmlns="" val="401662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Garamond" panose="02020404030301010803" pitchFamily="18" charset="0"/>
              </a:rPr>
              <a:t>Always consider the MOI </a:t>
            </a:r>
          </a:p>
          <a:p>
            <a:endParaRPr lang="en-CA" b="1" dirty="0"/>
          </a:p>
          <a:p>
            <a:r>
              <a:rPr lang="en-CA" b="1" dirty="0"/>
              <a:t>HEAD INJURIES-</a:t>
            </a:r>
            <a:r>
              <a:rPr lang="en-CA" b="1" baseline="0" dirty="0"/>
              <a:t> </a:t>
            </a:r>
            <a:r>
              <a:rPr lang="en-CA" baseline="0" dirty="0"/>
              <a:t>Obvious injuries, black eyes, bleeding or fluid from nose or ears. Headache, confusion, decreased LOC, blank stare, vision problems, pain </a:t>
            </a:r>
          </a:p>
          <a:p>
            <a:endParaRPr lang="en-CA" baseline="0" dirty="0"/>
          </a:p>
        </p:txBody>
      </p:sp>
      <p:sp>
        <p:nvSpPr>
          <p:cNvPr id="4" name="Slide Number Placeholder 3"/>
          <p:cNvSpPr>
            <a:spLocks noGrp="1"/>
          </p:cNvSpPr>
          <p:nvPr>
            <p:ph type="sldNum" sz="quarter" idx="10"/>
          </p:nvPr>
        </p:nvSpPr>
        <p:spPr/>
        <p:txBody>
          <a:bodyPr/>
          <a:lstStyle/>
          <a:p>
            <a:fld id="{206D705D-7A78-4B3C-BEC6-5836404FD8E3}" type="slidenum">
              <a:rPr lang="en-CA" smtClean="0"/>
              <a:pPr/>
              <a:t>2</a:t>
            </a:fld>
            <a:endParaRPr lang="en-CA"/>
          </a:p>
        </p:txBody>
      </p:sp>
    </p:spTree>
    <p:extLst>
      <p:ext uri="{BB962C8B-B14F-4D97-AF65-F5344CB8AC3E}">
        <p14:creationId xmlns:p14="http://schemas.microsoft.com/office/powerpoint/2010/main" xmlns="" val="1762627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a:t>
            </a:r>
            <a:endParaRPr lang="en-CA" dirty="0"/>
          </a:p>
        </p:txBody>
      </p:sp>
      <p:sp>
        <p:nvSpPr>
          <p:cNvPr id="4" name="Slide Number Placeholder 3"/>
          <p:cNvSpPr>
            <a:spLocks noGrp="1"/>
          </p:cNvSpPr>
          <p:nvPr>
            <p:ph type="sldNum" sz="quarter" idx="10"/>
          </p:nvPr>
        </p:nvSpPr>
        <p:spPr/>
        <p:txBody>
          <a:bodyPr/>
          <a:lstStyle/>
          <a:p>
            <a:fld id="{206D705D-7A78-4B3C-BEC6-5836404FD8E3}" type="slidenum">
              <a:rPr lang="en-CA" smtClean="0"/>
              <a:pPr/>
              <a:t>3</a:t>
            </a:fld>
            <a:endParaRPr lang="en-CA"/>
          </a:p>
        </p:txBody>
      </p:sp>
    </p:spTree>
    <p:extLst>
      <p:ext uri="{BB962C8B-B14F-4D97-AF65-F5344CB8AC3E}">
        <p14:creationId xmlns:p14="http://schemas.microsoft.com/office/powerpoint/2010/main" xmlns="" val="49000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Concussions are very difficult to determine by first aiders so all suspected head or brain injuries should seek</a:t>
            </a:r>
            <a:r>
              <a:rPr lang="en-CA" baseline="0" dirty="0"/>
              <a:t> medical attention</a:t>
            </a:r>
            <a:endParaRPr lang="en-CA" dirty="0"/>
          </a:p>
        </p:txBody>
      </p:sp>
      <p:sp>
        <p:nvSpPr>
          <p:cNvPr id="4" name="Slide Number Placeholder 3"/>
          <p:cNvSpPr>
            <a:spLocks noGrp="1"/>
          </p:cNvSpPr>
          <p:nvPr>
            <p:ph type="sldNum" sz="quarter" idx="10"/>
          </p:nvPr>
        </p:nvSpPr>
        <p:spPr/>
        <p:txBody>
          <a:bodyPr/>
          <a:lstStyle/>
          <a:p>
            <a:fld id="{206D705D-7A78-4B3C-BEC6-5836404FD8E3}" type="slidenum">
              <a:rPr lang="en-CA" smtClean="0"/>
              <a:pPr/>
              <a:t>4</a:t>
            </a:fld>
            <a:endParaRPr lang="en-CA"/>
          </a:p>
        </p:txBody>
      </p:sp>
    </p:spTree>
    <p:extLst>
      <p:ext uri="{BB962C8B-B14F-4D97-AF65-F5344CB8AC3E}">
        <p14:creationId xmlns:p14="http://schemas.microsoft.com/office/powerpoint/2010/main" xmlns="" val="255632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r>
              <a:rPr lang="en-CA" b="1" baseline="0" dirty="0"/>
              <a:t>SPINAL</a:t>
            </a:r>
            <a:r>
              <a:rPr lang="en-CA" baseline="0" dirty="0"/>
              <a:t> – Obvious injuries, pain, paralysis, numbness, tingling, signs of shock, inability to move, unable to stand</a:t>
            </a:r>
          </a:p>
          <a:p>
            <a:endParaRPr lang="en-CA" baseline="0" dirty="0"/>
          </a:p>
          <a:p>
            <a:r>
              <a:rPr lang="en-CA" b="1" baseline="0" dirty="0"/>
              <a:t>PELVIS</a:t>
            </a:r>
            <a:r>
              <a:rPr lang="en-CA" baseline="0" dirty="0"/>
              <a:t>- Pain and tenderness in pelvic bone area, groin, hip or lower back. Bruising, swelling, numbness or tingling in genital area or upper thighs. Instability of pelvis, sound of bone grating on bone.</a:t>
            </a:r>
            <a:endParaRPr lang="en-CA" dirty="0"/>
          </a:p>
        </p:txBody>
      </p:sp>
      <p:sp>
        <p:nvSpPr>
          <p:cNvPr id="4" name="Slide Number Placeholder 3"/>
          <p:cNvSpPr>
            <a:spLocks noGrp="1"/>
          </p:cNvSpPr>
          <p:nvPr>
            <p:ph type="sldNum" sz="quarter" idx="10"/>
          </p:nvPr>
        </p:nvSpPr>
        <p:spPr/>
        <p:txBody>
          <a:bodyPr/>
          <a:lstStyle/>
          <a:p>
            <a:fld id="{206D705D-7A78-4B3C-BEC6-5836404FD8E3}" type="slidenum">
              <a:rPr lang="en-CA" smtClean="0"/>
              <a:pPr/>
              <a:t>5</a:t>
            </a:fld>
            <a:endParaRPr lang="en-CA"/>
          </a:p>
        </p:txBody>
      </p:sp>
    </p:spTree>
    <p:extLst>
      <p:ext uri="{BB962C8B-B14F-4D97-AF65-F5344CB8AC3E}">
        <p14:creationId xmlns:p14="http://schemas.microsoft.com/office/powerpoint/2010/main" xmlns="" val="3415913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SCALP</a:t>
            </a:r>
            <a:r>
              <a:rPr lang="en-CA" dirty="0"/>
              <a:t>:  Apply gauze to cover wound and use a triangular as a bandana. Tie a knot at the back of head. Do not tie under chin!</a:t>
            </a:r>
          </a:p>
          <a:p>
            <a:endParaRPr lang="en-CA" dirty="0"/>
          </a:p>
          <a:p>
            <a:r>
              <a:rPr lang="en-CA" b="1" dirty="0"/>
              <a:t>EAR</a:t>
            </a:r>
            <a:r>
              <a:rPr lang="en-CA" dirty="0"/>
              <a:t>:     Apply gauze</a:t>
            </a:r>
            <a:r>
              <a:rPr lang="en-CA" baseline="0" dirty="0"/>
              <a:t> to wound and use triangular as a bandana or use roller gauze to apply pressure on wound. Ensure bandana or roller gauze is low enough (around eyebrow level and below bump) so bandaging will stay in place.</a:t>
            </a:r>
            <a:endParaRPr lang="en-CA" dirty="0"/>
          </a:p>
          <a:p>
            <a:r>
              <a:rPr lang="en-CA" dirty="0"/>
              <a:t>  </a:t>
            </a:r>
          </a:p>
        </p:txBody>
      </p:sp>
      <p:sp>
        <p:nvSpPr>
          <p:cNvPr id="4" name="Slide Number Placeholder 3"/>
          <p:cNvSpPr>
            <a:spLocks noGrp="1"/>
          </p:cNvSpPr>
          <p:nvPr>
            <p:ph type="sldNum" sz="quarter" idx="10"/>
          </p:nvPr>
        </p:nvSpPr>
        <p:spPr/>
        <p:txBody>
          <a:bodyPr/>
          <a:lstStyle/>
          <a:p>
            <a:fld id="{206D705D-7A78-4B3C-BEC6-5836404FD8E3}" type="slidenum">
              <a:rPr lang="en-CA" smtClean="0"/>
              <a:pPr/>
              <a:t>6</a:t>
            </a:fld>
            <a:endParaRPr lang="en-CA"/>
          </a:p>
        </p:txBody>
      </p:sp>
    </p:spTree>
    <p:extLst>
      <p:ext uri="{BB962C8B-B14F-4D97-AF65-F5344CB8AC3E}">
        <p14:creationId xmlns:p14="http://schemas.microsoft.com/office/powerpoint/2010/main" xmlns="" val="127551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06D705D-7A78-4B3C-BEC6-5836404FD8E3}" type="slidenum">
              <a:rPr lang="en-CA" smtClean="0"/>
              <a:pPr/>
              <a:t>7</a:t>
            </a:fld>
            <a:endParaRPr lang="en-CA"/>
          </a:p>
        </p:txBody>
      </p:sp>
    </p:spTree>
    <p:extLst>
      <p:ext uri="{BB962C8B-B14F-4D97-AF65-F5344CB8AC3E}">
        <p14:creationId xmlns:p14="http://schemas.microsoft.com/office/powerpoint/2010/main" xmlns="" val="215992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THINK</a:t>
            </a:r>
            <a:r>
              <a:rPr lang="en-CA" b="1" baseline="0" dirty="0"/>
              <a:t> OF MOI.   </a:t>
            </a:r>
            <a:r>
              <a:rPr lang="en-CA" baseline="0" dirty="0"/>
              <a:t>Remember this may occur during crush injury, long fall over 10 </a:t>
            </a:r>
            <a:r>
              <a:rPr lang="en-CA" baseline="0" dirty="0" err="1"/>
              <a:t>ft</a:t>
            </a:r>
            <a:r>
              <a:rPr lang="en-CA" baseline="0" dirty="0"/>
              <a:t>, force, being thrown, vehicle, cyclist or pedestrian accidents. Look at positioning of body to help determine. Be a detective.  May have back pain, hip pain, pelvic pain or tenderness, instability of pelvis. Organ most often injured is bladder.</a:t>
            </a:r>
          </a:p>
          <a:p>
            <a:endParaRPr lang="en-CA" baseline="0" dirty="0"/>
          </a:p>
          <a:p>
            <a:r>
              <a:rPr lang="en-CA" b="1" baseline="0" dirty="0"/>
              <a:t>TREATMENT</a:t>
            </a:r>
            <a:r>
              <a:rPr lang="en-CA" baseline="0" dirty="0"/>
              <a:t>-   LOOK, TALK, CALL, ABCD. Tell casualty not to move. Place blanket or something bulky between legs to fill any gaps. Use 4 narrow bandages. Slip through under both legs through gap at knee areas. Place just below hip, above and below knees and at ankles. Check CSM before and after.            . Tighten in this order. Knees, hips, ankles. Figure of 8.</a:t>
            </a:r>
            <a:endParaRPr lang="en-CA" dirty="0"/>
          </a:p>
        </p:txBody>
      </p:sp>
      <p:sp>
        <p:nvSpPr>
          <p:cNvPr id="4" name="Slide Number Placeholder 3"/>
          <p:cNvSpPr>
            <a:spLocks noGrp="1"/>
          </p:cNvSpPr>
          <p:nvPr>
            <p:ph type="sldNum" sz="quarter" idx="10"/>
          </p:nvPr>
        </p:nvSpPr>
        <p:spPr/>
        <p:txBody>
          <a:bodyPr/>
          <a:lstStyle/>
          <a:p>
            <a:fld id="{206D705D-7A78-4B3C-BEC6-5836404FD8E3}" type="slidenum">
              <a:rPr lang="en-CA" smtClean="0"/>
              <a:pPr/>
              <a:t>8</a:t>
            </a:fld>
            <a:endParaRPr lang="en-CA"/>
          </a:p>
        </p:txBody>
      </p:sp>
    </p:spTree>
    <p:extLst>
      <p:ext uri="{BB962C8B-B14F-4D97-AF65-F5344CB8AC3E}">
        <p14:creationId xmlns:p14="http://schemas.microsoft.com/office/powerpoint/2010/main" xmlns="" val="172852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64576C-EC9A-4FFB-BB45-235C783EC8A5}"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2151549F-6260-4DA0-840B-59E1A1DE92D6}" type="slidenum">
              <a:rPr lang="en-CA" smtClean="0"/>
              <a:pPr/>
              <a:t>‹#›</a:t>
            </a:fld>
            <a:endParaRPr lang="en-CA"/>
          </a:p>
        </p:txBody>
      </p:sp>
    </p:spTree>
    <p:extLst>
      <p:ext uri="{BB962C8B-B14F-4D97-AF65-F5344CB8AC3E}">
        <p14:creationId xmlns:p14="http://schemas.microsoft.com/office/powerpoint/2010/main" xmlns="" val="4127562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D5DF3-48A1-4CDF-A953-9867E2BF91BB}"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2151549F-6260-4DA0-840B-59E1A1DE92D6}" type="slidenum">
              <a:rPr lang="en-CA" smtClean="0"/>
              <a:pPr/>
              <a:t>‹#›</a:t>
            </a:fld>
            <a:endParaRPr lang="en-CA"/>
          </a:p>
        </p:txBody>
      </p:sp>
    </p:spTree>
    <p:extLst>
      <p:ext uri="{BB962C8B-B14F-4D97-AF65-F5344CB8AC3E}">
        <p14:creationId xmlns:p14="http://schemas.microsoft.com/office/powerpoint/2010/main" xmlns="" val="344872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47EB03-E1AC-4479-9D5A-0895874E4522}"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2151549F-6260-4DA0-840B-59E1A1DE92D6}" type="slidenum">
              <a:rPr lang="en-CA" smtClean="0"/>
              <a:pPr/>
              <a:t>‹#›</a:t>
            </a:fld>
            <a:endParaRPr lang="en-CA"/>
          </a:p>
        </p:txBody>
      </p:sp>
    </p:spTree>
    <p:extLst>
      <p:ext uri="{BB962C8B-B14F-4D97-AF65-F5344CB8AC3E}">
        <p14:creationId xmlns:p14="http://schemas.microsoft.com/office/powerpoint/2010/main" xmlns="" val="369541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6A186-0989-4BD7-8311-606CE235EBBD}"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2151549F-6260-4DA0-840B-59E1A1DE92D6}" type="slidenum">
              <a:rPr lang="en-CA" smtClean="0"/>
              <a:pPr/>
              <a:t>‹#›</a:t>
            </a:fld>
            <a:endParaRPr lang="en-CA"/>
          </a:p>
        </p:txBody>
      </p:sp>
    </p:spTree>
    <p:extLst>
      <p:ext uri="{BB962C8B-B14F-4D97-AF65-F5344CB8AC3E}">
        <p14:creationId xmlns:p14="http://schemas.microsoft.com/office/powerpoint/2010/main" xmlns="" val="17410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CDEF05-E97D-45AD-B414-C7F3FDB915CE}" type="datetime1">
              <a:rPr lang="en-CA" smtClean="0"/>
              <a:pPr/>
              <a:t>11/04/2018</a:t>
            </a:fld>
            <a:endParaRPr lang="en-CA"/>
          </a:p>
        </p:txBody>
      </p:sp>
      <p:sp>
        <p:nvSpPr>
          <p:cNvPr id="5" name="Footer Placeholder 4"/>
          <p:cNvSpPr>
            <a:spLocks noGrp="1"/>
          </p:cNvSpPr>
          <p:nvPr>
            <p:ph type="ftr" sz="quarter" idx="11"/>
          </p:nvPr>
        </p:nvSpPr>
        <p:spPr/>
        <p:txBody>
          <a:bodyPr/>
          <a:lstStyle/>
          <a:p>
            <a:r>
              <a:rPr lang="en-CA"/>
              <a:t>Life's Emergency Training 2016</a:t>
            </a:r>
          </a:p>
        </p:txBody>
      </p:sp>
      <p:sp>
        <p:nvSpPr>
          <p:cNvPr id="6" name="Slide Number Placeholder 5"/>
          <p:cNvSpPr>
            <a:spLocks noGrp="1"/>
          </p:cNvSpPr>
          <p:nvPr>
            <p:ph type="sldNum" sz="quarter" idx="12"/>
          </p:nvPr>
        </p:nvSpPr>
        <p:spPr/>
        <p:txBody>
          <a:bodyPr/>
          <a:lstStyle/>
          <a:p>
            <a:fld id="{2151549F-6260-4DA0-840B-59E1A1DE92D6}" type="slidenum">
              <a:rPr lang="en-CA" smtClean="0"/>
              <a:pPr/>
              <a:t>‹#›</a:t>
            </a:fld>
            <a:endParaRPr lang="en-CA"/>
          </a:p>
        </p:txBody>
      </p:sp>
    </p:spTree>
    <p:extLst>
      <p:ext uri="{BB962C8B-B14F-4D97-AF65-F5344CB8AC3E}">
        <p14:creationId xmlns:p14="http://schemas.microsoft.com/office/powerpoint/2010/main" xmlns="" val="394750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0BAF8C-5D03-471C-A78E-31ED5E4B170A}" type="datetime1">
              <a:rPr lang="en-CA" smtClean="0"/>
              <a:pPr/>
              <a:t>11/04/2018</a:t>
            </a:fld>
            <a:endParaRPr lang="en-CA"/>
          </a:p>
        </p:txBody>
      </p:sp>
      <p:sp>
        <p:nvSpPr>
          <p:cNvPr id="6" name="Footer Placeholder 5"/>
          <p:cNvSpPr>
            <a:spLocks noGrp="1"/>
          </p:cNvSpPr>
          <p:nvPr>
            <p:ph type="ftr" sz="quarter" idx="11"/>
          </p:nvPr>
        </p:nvSpPr>
        <p:spPr/>
        <p:txBody>
          <a:bodyPr/>
          <a:lstStyle/>
          <a:p>
            <a:r>
              <a:rPr lang="en-CA"/>
              <a:t>Life's Emergency Training 2016</a:t>
            </a:r>
          </a:p>
        </p:txBody>
      </p:sp>
      <p:sp>
        <p:nvSpPr>
          <p:cNvPr id="7" name="Slide Number Placeholder 6"/>
          <p:cNvSpPr>
            <a:spLocks noGrp="1"/>
          </p:cNvSpPr>
          <p:nvPr>
            <p:ph type="sldNum" sz="quarter" idx="12"/>
          </p:nvPr>
        </p:nvSpPr>
        <p:spPr/>
        <p:txBody>
          <a:bodyPr/>
          <a:lstStyle/>
          <a:p>
            <a:fld id="{2151549F-6260-4DA0-840B-59E1A1DE92D6}" type="slidenum">
              <a:rPr lang="en-CA" smtClean="0"/>
              <a:pPr/>
              <a:t>‹#›</a:t>
            </a:fld>
            <a:endParaRPr lang="en-CA"/>
          </a:p>
        </p:txBody>
      </p:sp>
    </p:spTree>
    <p:extLst>
      <p:ext uri="{BB962C8B-B14F-4D97-AF65-F5344CB8AC3E}">
        <p14:creationId xmlns:p14="http://schemas.microsoft.com/office/powerpoint/2010/main" xmlns="" val="138230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7BF258-FA5D-4EFF-9F1F-DEBBA4393CD3}" type="datetime1">
              <a:rPr lang="en-CA" smtClean="0"/>
              <a:pPr/>
              <a:t>11/04/2018</a:t>
            </a:fld>
            <a:endParaRPr lang="en-CA"/>
          </a:p>
        </p:txBody>
      </p:sp>
      <p:sp>
        <p:nvSpPr>
          <p:cNvPr id="8" name="Footer Placeholder 7"/>
          <p:cNvSpPr>
            <a:spLocks noGrp="1"/>
          </p:cNvSpPr>
          <p:nvPr>
            <p:ph type="ftr" sz="quarter" idx="11"/>
          </p:nvPr>
        </p:nvSpPr>
        <p:spPr/>
        <p:txBody>
          <a:bodyPr/>
          <a:lstStyle/>
          <a:p>
            <a:r>
              <a:rPr lang="en-CA"/>
              <a:t>Life's Emergency Training 2016</a:t>
            </a:r>
          </a:p>
        </p:txBody>
      </p:sp>
      <p:sp>
        <p:nvSpPr>
          <p:cNvPr id="9" name="Slide Number Placeholder 8"/>
          <p:cNvSpPr>
            <a:spLocks noGrp="1"/>
          </p:cNvSpPr>
          <p:nvPr>
            <p:ph type="sldNum" sz="quarter" idx="12"/>
          </p:nvPr>
        </p:nvSpPr>
        <p:spPr/>
        <p:txBody>
          <a:bodyPr/>
          <a:lstStyle/>
          <a:p>
            <a:fld id="{2151549F-6260-4DA0-840B-59E1A1DE92D6}" type="slidenum">
              <a:rPr lang="en-CA" smtClean="0"/>
              <a:pPr/>
              <a:t>‹#›</a:t>
            </a:fld>
            <a:endParaRPr lang="en-CA"/>
          </a:p>
        </p:txBody>
      </p:sp>
    </p:spTree>
    <p:extLst>
      <p:ext uri="{BB962C8B-B14F-4D97-AF65-F5344CB8AC3E}">
        <p14:creationId xmlns:p14="http://schemas.microsoft.com/office/powerpoint/2010/main" xmlns="" val="70635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55685A-3E11-4869-A5AD-AB9F4BF3291F}" type="datetime1">
              <a:rPr lang="en-CA" smtClean="0"/>
              <a:pPr/>
              <a:t>11/04/2018</a:t>
            </a:fld>
            <a:endParaRPr lang="en-CA"/>
          </a:p>
        </p:txBody>
      </p:sp>
      <p:sp>
        <p:nvSpPr>
          <p:cNvPr id="4" name="Footer Placeholder 3"/>
          <p:cNvSpPr>
            <a:spLocks noGrp="1"/>
          </p:cNvSpPr>
          <p:nvPr>
            <p:ph type="ftr" sz="quarter" idx="11"/>
          </p:nvPr>
        </p:nvSpPr>
        <p:spPr/>
        <p:txBody>
          <a:bodyPr/>
          <a:lstStyle/>
          <a:p>
            <a:r>
              <a:rPr lang="en-CA"/>
              <a:t>Life's Emergency Training 2016</a:t>
            </a:r>
          </a:p>
        </p:txBody>
      </p:sp>
      <p:sp>
        <p:nvSpPr>
          <p:cNvPr id="5" name="Slide Number Placeholder 4"/>
          <p:cNvSpPr>
            <a:spLocks noGrp="1"/>
          </p:cNvSpPr>
          <p:nvPr>
            <p:ph type="sldNum" sz="quarter" idx="12"/>
          </p:nvPr>
        </p:nvSpPr>
        <p:spPr/>
        <p:txBody>
          <a:bodyPr/>
          <a:lstStyle/>
          <a:p>
            <a:fld id="{2151549F-6260-4DA0-840B-59E1A1DE92D6}" type="slidenum">
              <a:rPr lang="en-CA" smtClean="0"/>
              <a:pPr/>
              <a:t>‹#›</a:t>
            </a:fld>
            <a:endParaRPr lang="en-CA"/>
          </a:p>
        </p:txBody>
      </p:sp>
    </p:spTree>
    <p:extLst>
      <p:ext uri="{BB962C8B-B14F-4D97-AF65-F5344CB8AC3E}">
        <p14:creationId xmlns:p14="http://schemas.microsoft.com/office/powerpoint/2010/main" xmlns="" val="306554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DDFE4-A8A5-4616-BCF1-9ABDEA79F986}" type="datetime1">
              <a:rPr lang="en-CA" smtClean="0"/>
              <a:pPr/>
              <a:t>11/04/2018</a:t>
            </a:fld>
            <a:endParaRPr lang="en-CA"/>
          </a:p>
        </p:txBody>
      </p:sp>
      <p:sp>
        <p:nvSpPr>
          <p:cNvPr id="3" name="Footer Placeholder 2"/>
          <p:cNvSpPr>
            <a:spLocks noGrp="1"/>
          </p:cNvSpPr>
          <p:nvPr>
            <p:ph type="ftr" sz="quarter" idx="11"/>
          </p:nvPr>
        </p:nvSpPr>
        <p:spPr/>
        <p:txBody>
          <a:bodyPr/>
          <a:lstStyle/>
          <a:p>
            <a:r>
              <a:rPr lang="en-CA"/>
              <a:t>Life's Emergency Training 2016</a:t>
            </a:r>
          </a:p>
        </p:txBody>
      </p:sp>
      <p:sp>
        <p:nvSpPr>
          <p:cNvPr id="4" name="Slide Number Placeholder 3"/>
          <p:cNvSpPr>
            <a:spLocks noGrp="1"/>
          </p:cNvSpPr>
          <p:nvPr>
            <p:ph type="sldNum" sz="quarter" idx="12"/>
          </p:nvPr>
        </p:nvSpPr>
        <p:spPr/>
        <p:txBody>
          <a:bodyPr/>
          <a:lstStyle/>
          <a:p>
            <a:fld id="{2151549F-6260-4DA0-840B-59E1A1DE92D6}" type="slidenum">
              <a:rPr lang="en-CA" smtClean="0"/>
              <a:pPr/>
              <a:t>‹#›</a:t>
            </a:fld>
            <a:endParaRPr lang="en-CA"/>
          </a:p>
        </p:txBody>
      </p:sp>
    </p:spTree>
    <p:extLst>
      <p:ext uri="{BB962C8B-B14F-4D97-AF65-F5344CB8AC3E}">
        <p14:creationId xmlns:p14="http://schemas.microsoft.com/office/powerpoint/2010/main" xmlns="" val="138474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EF5A26-2763-4742-9879-682FEB88D28E}" type="datetime1">
              <a:rPr lang="en-CA" smtClean="0"/>
              <a:pPr/>
              <a:t>11/04/2018</a:t>
            </a:fld>
            <a:endParaRPr lang="en-CA"/>
          </a:p>
        </p:txBody>
      </p:sp>
      <p:sp>
        <p:nvSpPr>
          <p:cNvPr id="6" name="Footer Placeholder 5"/>
          <p:cNvSpPr>
            <a:spLocks noGrp="1"/>
          </p:cNvSpPr>
          <p:nvPr>
            <p:ph type="ftr" sz="quarter" idx="11"/>
          </p:nvPr>
        </p:nvSpPr>
        <p:spPr/>
        <p:txBody>
          <a:bodyPr/>
          <a:lstStyle/>
          <a:p>
            <a:r>
              <a:rPr lang="en-CA"/>
              <a:t>Life's Emergency Training 2016</a:t>
            </a:r>
          </a:p>
        </p:txBody>
      </p:sp>
      <p:sp>
        <p:nvSpPr>
          <p:cNvPr id="7" name="Slide Number Placeholder 6"/>
          <p:cNvSpPr>
            <a:spLocks noGrp="1"/>
          </p:cNvSpPr>
          <p:nvPr>
            <p:ph type="sldNum" sz="quarter" idx="12"/>
          </p:nvPr>
        </p:nvSpPr>
        <p:spPr/>
        <p:txBody>
          <a:bodyPr/>
          <a:lstStyle/>
          <a:p>
            <a:fld id="{2151549F-6260-4DA0-840B-59E1A1DE92D6}" type="slidenum">
              <a:rPr lang="en-CA" smtClean="0"/>
              <a:pPr/>
              <a:t>‹#›</a:t>
            </a:fld>
            <a:endParaRPr lang="en-CA"/>
          </a:p>
        </p:txBody>
      </p:sp>
    </p:spTree>
    <p:extLst>
      <p:ext uri="{BB962C8B-B14F-4D97-AF65-F5344CB8AC3E}">
        <p14:creationId xmlns:p14="http://schemas.microsoft.com/office/powerpoint/2010/main" xmlns="" val="106111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D41024-1766-4B75-9F6D-70729841C1F8}" type="datetime1">
              <a:rPr lang="en-CA" smtClean="0"/>
              <a:pPr/>
              <a:t>11/04/2018</a:t>
            </a:fld>
            <a:endParaRPr lang="en-CA"/>
          </a:p>
        </p:txBody>
      </p:sp>
      <p:sp>
        <p:nvSpPr>
          <p:cNvPr id="6" name="Footer Placeholder 5"/>
          <p:cNvSpPr>
            <a:spLocks noGrp="1"/>
          </p:cNvSpPr>
          <p:nvPr>
            <p:ph type="ftr" sz="quarter" idx="11"/>
          </p:nvPr>
        </p:nvSpPr>
        <p:spPr/>
        <p:txBody>
          <a:bodyPr/>
          <a:lstStyle/>
          <a:p>
            <a:r>
              <a:rPr lang="en-CA"/>
              <a:t>Life's Emergency Training 2016</a:t>
            </a:r>
          </a:p>
        </p:txBody>
      </p:sp>
      <p:sp>
        <p:nvSpPr>
          <p:cNvPr id="7" name="Slide Number Placeholder 6"/>
          <p:cNvSpPr>
            <a:spLocks noGrp="1"/>
          </p:cNvSpPr>
          <p:nvPr>
            <p:ph type="sldNum" sz="quarter" idx="12"/>
          </p:nvPr>
        </p:nvSpPr>
        <p:spPr/>
        <p:txBody>
          <a:bodyPr/>
          <a:lstStyle/>
          <a:p>
            <a:fld id="{2151549F-6260-4DA0-840B-59E1A1DE92D6}" type="slidenum">
              <a:rPr lang="en-CA" smtClean="0"/>
              <a:pPr/>
              <a:t>‹#›</a:t>
            </a:fld>
            <a:endParaRPr lang="en-CA"/>
          </a:p>
        </p:txBody>
      </p:sp>
    </p:spTree>
    <p:extLst>
      <p:ext uri="{BB962C8B-B14F-4D97-AF65-F5344CB8AC3E}">
        <p14:creationId xmlns:p14="http://schemas.microsoft.com/office/powerpoint/2010/main" xmlns="" val="58896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A4317-2C90-471E-968D-C524195F4E0A}" type="datetime1">
              <a:rPr lang="en-CA" smtClean="0"/>
              <a:pPr/>
              <a:t>11/04/2018</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Life's Emergency Training 2016</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1549F-6260-4DA0-840B-59E1A1DE92D6}" type="slidenum">
              <a:rPr lang="en-CA" smtClean="0"/>
              <a:pPr/>
              <a:t>‹#›</a:t>
            </a:fld>
            <a:endParaRPr lang="en-CA"/>
          </a:p>
        </p:txBody>
      </p:sp>
    </p:spTree>
    <p:extLst>
      <p:ext uri="{BB962C8B-B14F-4D97-AF65-F5344CB8AC3E}">
        <p14:creationId xmlns:p14="http://schemas.microsoft.com/office/powerpoint/2010/main" xmlns="" val="3127421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3291" y="365127"/>
            <a:ext cx="8352848" cy="1283792"/>
          </a:xfrm>
        </p:spPr>
        <p:txBody>
          <a:bodyPr>
            <a:noAutofit/>
          </a:bodyPr>
          <a:lstStyle/>
          <a:p>
            <a:pPr algn="ctr"/>
            <a:r>
              <a:rPr lang="en-CA" b="1" dirty="0">
                <a:latin typeface="Garamond" panose="02020404030301010803" pitchFamily="18" charset="0"/>
              </a:rPr>
              <a:t>Head, Spinal </a:t>
            </a:r>
            <a:r>
              <a:rPr lang="en-CA" sz="2800" b="1" dirty="0">
                <a:latin typeface="Garamond" panose="02020404030301010803" pitchFamily="18" charset="0"/>
              </a:rPr>
              <a:t>and</a:t>
            </a:r>
            <a:r>
              <a:rPr lang="en-CA" sz="6600" b="1" dirty="0">
                <a:latin typeface="Garamond" panose="02020404030301010803" pitchFamily="18" charset="0"/>
              </a:rPr>
              <a:t> </a:t>
            </a:r>
            <a:r>
              <a:rPr lang="en-CA" b="1" dirty="0">
                <a:latin typeface="Garamond" panose="02020404030301010803" pitchFamily="18" charset="0"/>
              </a:rPr>
              <a:t>Pelvis Injuries</a:t>
            </a:r>
            <a:endParaRPr lang="en-CA" sz="6600" b="1" dirty="0">
              <a:latin typeface="Garamond" panose="02020404030301010803" pitchFamily="18" charset="0"/>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9667" b="7407"/>
          <a:stretch/>
        </p:blipFill>
        <p:spPr>
          <a:xfrm rot="5400000">
            <a:off x="2396735" y="1148198"/>
            <a:ext cx="4206000" cy="5052212"/>
          </a:xfrm>
          <a:prstGeom prst="rect">
            <a:avLst/>
          </a:prstGeom>
          <a:ln>
            <a:noFill/>
          </a:ln>
          <a:effectLst>
            <a:softEdge rad="112500"/>
          </a:effectLst>
        </p:spPr>
      </p:pic>
      <p:sp>
        <p:nvSpPr>
          <p:cNvPr id="8" name="Rectangle 7"/>
          <p:cNvSpPr/>
          <p:nvPr/>
        </p:nvSpPr>
        <p:spPr>
          <a:xfrm>
            <a:off x="179512" y="195462"/>
            <a:ext cx="8712968" cy="635524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a:xfrm>
            <a:off x="6572539" y="6232227"/>
            <a:ext cx="2133600" cy="365125"/>
          </a:xfrm>
        </p:spPr>
        <p:txBody>
          <a:bodyPr/>
          <a:lstStyle/>
          <a:p>
            <a:fld id="{21036CD7-8A89-4C36-8826-635AC63052D9}" type="slidenum">
              <a:rPr lang="en-CA" smtClean="0">
                <a:solidFill>
                  <a:schemeClr val="tx1"/>
                </a:solidFill>
              </a:rPr>
              <a:pPr/>
              <a:t>1</a:t>
            </a:fld>
            <a:endParaRPr lang="en-CA" dirty="0">
              <a:solidFill>
                <a:schemeClr val="tx1"/>
              </a:solidFill>
            </a:endParaRPr>
          </a:p>
        </p:txBody>
      </p:sp>
      <p:sp>
        <p:nvSpPr>
          <p:cNvPr id="2" name="Footer Placeholder 1"/>
          <p:cNvSpPr>
            <a:spLocks noGrp="1"/>
          </p:cNvSpPr>
          <p:nvPr>
            <p:ph type="ftr" sz="quarter" idx="11"/>
          </p:nvPr>
        </p:nvSpPr>
        <p:spPr>
          <a:xfrm>
            <a:off x="3013960" y="6131498"/>
            <a:ext cx="3086100" cy="365125"/>
          </a:xfrm>
        </p:spPr>
        <p:txBody>
          <a:bodyPr/>
          <a:lstStyle/>
          <a:p>
            <a:r>
              <a:rPr lang="en-CA"/>
              <a:t>Life's Emergency Training 2016</a:t>
            </a:r>
          </a:p>
        </p:txBody>
      </p:sp>
      <p:pic>
        <p:nvPicPr>
          <p:cNvPr id="7" name="Picture 6"/>
          <p:cNvPicPr/>
          <p:nvPr/>
        </p:nvPicPr>
        <p:blipFill>
          <a:blip r:embed="rId4" cstate="print">
            <a:extLst>
              <a:ext uri="{28A0092B-C50C-407E-A947-70E740481C1C}">
                <a14:useLocalDpi xmlns:pic="http://schemas.openxmlformats.org/drawingml/2006/picture" xmlns="" xmlns:a14="http://schemas.microsoft.com/office/drawing/2010/main" xmlns:lc="http://schemas.openxmlformats.org/drawingml/2006/lockedCanvas" val="0"/>
              </a:ext>
            </a:extLst>
          </a:blip>
          <a:stretch>
            <a:fillRect/>
          </a:stretch>
        </p:blipFill>
        <p:spPr>
          <a:xfrm>
            <a:off x="252334" y="6096000"/>
            <a:ext cx="2133600" cy="762000"/>
          </a:xfrm>
          <a:prstGeom prst="rect">
            <a:avLst/>
          </a:prstGeom>
        </p:spPr>
      </p:pic>
    </p:spTree>
    <p:extLst>
      <p:ext uri="{BB962C8B-B14F-4D97-AF65-F5344CB8AC3E}">
        <p14:creationId xmlns:p14="http://schemas.microsoft.com/office/powerpoint/2010/main" xmlns="" val="357138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14167" b="96167" l="16675" r="78650">
                        <a14:foregroundMark x1="51875" y1="74458" x2="56500" y2="94792"/>
                      </a14:backgroundRemoval>
                    </a14:imgEffect>
                  </a14:imgLayer>
                </a14:imgProps>
              </a:ext>
              <a:ext uri="{28A0092B-C50C-407E-A947-70E740481C1C}">
                <a14:useLocalDpi xmlns:a14="http://schemas.microsoft.com/office/drawing/2010/main" xmlns="" val="0"/>
              </a:ext>
            </a:extLst>
          </a:blip>
          <a:srcRect l="15351" t="10776" r="22069" b="1867"/>
          <a:stretch/>
        </p:blipFill>
        <p:spPr>
          <a:xfrm>
            <a:off x="5515876" y="1097724"/>
            <a:ext cx="3170037" cy="2655038"/>
          </a:xfrm>
          <a:prstGeom prst="rect">
            <a:avLst/>
          </a:prstGeom>
        </p:spPr>
      </p:pic>
      <p:sp>
        <p:nvSpPr>
          <p:cNvPr id="6" name="Title 5"/>
          <p:cNvSpPr>
            <a:spLocks noGrp="1"/>
          </p:cNvSpPr>
          <p:nvPr>
            <p:ph type="title"/>
          </p:nvPr>
        </p:nvSpPr>
        <p:spPr>
          <a:xfrm>
            <a:off x="592646" y="333953"/>
            <a:ext cx="7886700" cy="1058429"/>
          </a:xfrm>
        </p:spPr>
        <p:txBody>
          <a:bodyPr>
            <a:noAutofit/>
          </a:bodyPr>
          <a:lstStyle/>
          <a:p>
            <a:r>
              <a:rPr lang="en-CA" b="1" dirty="0">
                <a:latin typeface="Garamond" panose="02020404030301010803" pitchFamily="18" charset="0"/>
              </a:rPr>
              <a:t>Head, Spinal </a:t>
            </a:r>
            <a:r>
              <a:rPr lang="en-CA" sz="2800" b="1" dirty="0">
                <a:latin typeface="Garamond" panose="02020404030301010803" pitchFamily="18" charset="0"/>
              </a:rPr>
              <a:t>and</a:t>
            </a:r>
            <a:r>
              <a:rPr lang="en-CA" sz="6600" b="1" dirty="0">
                <a:latin typeface="Garamond" panose="02020404030301010803" pitchFamily="18" charset="0"/>
              </a:rPr>
              <a:t> </a:t>
            </a:r>
            <a:r>
              <a:rPr lang="en-CA" b="1" dirty="0">
                <a:latin typeface="Garamond" panose="02020404030301010803" pitchFamily="18" charset="0"/>
              </a:rPr>
              <a:t>Pelvis Injuries</a:t>
            </a:r>
            <a:endParaRPr lang="en-CA" dirty="0">
              <a:latin typeface="Garamond" panose="02020404030301010803" pitchFamily="18" charset="0"/>
            </a:endParaRPr>
          </a:p>
        </p:txBody>
      </p:sp>
      <p:sp>
        <p:nvSpPr>
          <p:cNvPr id="8" name="Rectangle 7"/>
          <p:cNvSpPr/>
          <p:nvPr/>
        </p:nvSpPr>
        <p:spPr>
          <a:xfrm>
            <a:off x="179512" y="148165"/>
            <a:ext cx="8712968" cy="6502377"/>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a:xfrm>
            <a:off x="6499514" y="6222644"/>
            <a:ext cx="2057400" cy="365125"/>
          </a:xfrm>
        </p:spPr>
        <p:txBody>
          <a:bodyPr/>
          <a:lstStyle/>
          <a:p>
            <a:fld id="{21036CD7-8A89-4C36-8826-635AC63052D9}" type="slidenum">
              <a:rPr lang="en-CA" smtClean="0">
                <a:solidFill>
                  <a:schemeClr val="tx1"/>
                </a:solidFill>
              </a:rPr>
              <a:pPr/>
              <a:t>2</a:t>
            </a:fld>
            <a:endParaRPr lang="en-CA" dirty="0">
              <a:solidFill>
                <a:schemeClr val="tx1"/>
              </a:solidFill>
            </a:endParaRPr>
          </a:p>
        </p:txBody>
      </p:sp>
      <p:sp>
        <p:nvSpPr>
          <p:cNvPr id="5" name="Rectangle 4"/>
          <p:cNvSpPr/>
          <p:nvPr/>
        </p:nvSpPr>
        <p:spPr>
          <a:xfrm>
            <a:off x="1403648" y="2132856"/>
            <a:ext cx="184731" cy="584775"/>
          </a:xfrm>
          <a:prstGeom prst="rect">
            <a:avLst/>
          </a:prstGeom>
        </p:spPr>
        <p:txBody>
          <a:bodyPr wrap="none">
            <a:spAutoFit/>
          </a:bodyPr>
          <a:lstStyle/>
          <a:p>
            <a:endParaRPr lang="en-CA" sz="1400" dirty="0">
              <a:latin typeface="Calibri"/>
              <a:ea typeface="Times New Roman"/>
              <a:cs typeface="Times New Roman"/>
            </a:endParaRPr>
          </a:p>
          <a:p>
            <a:endParaRPr lang="en-CA" dirty="0"/>
          </a:p>
        </p:txBody>
      </p:sp>
      <p:sp>
        <p:nvSpPr>
          <p:cNvPr id="9" name="Content Placeholder 8"/>
          <p:cNvSpPr>
            <a:spLocks noGrp="1"/>
          </p:cNvSpPr>
          <p:nvPr>
            <p:ph idx="1"/>
          </p:nvPr>
        </p:nvSpPr>
        <p:spPr>
          <a:xfrm>
            <a:off x="592646" y="3294043"/>
            <a:ext cx="8219256" cy="3020698"/>
          </a:xfrm>
        </p:spPr>
        <p:txBody>
          <a:bodyPr numCol="2">
            <a:normAutofit fontScale="77500" lnSpcReduction="20000"/>
          </a:bodyPr>
          <a:lstStyle/>
          <a:p>
            <a:r>
              <a:rPr lang="en-CA" sz="4000" dirty="0">
                <a:latin typeface="Garamond" panose="02020404030301010803" pitchFamily="18" charset="0"/>
              </a:rPr>
              <a:t>Bleeding</a:t>
            </a:r>
          </a:p>
          <a:p>
            <a:r>
              <a:rPr lang="en-CA" sz="4000" dirty="0">
                <a:latin typeface="Garamond" panose="02020404030301010803" pitchFamily="18" charset="0"/>
              </a:rPr>
              <a:t>Fluid from ears or nose</a:t>
            </a:r>
          </a:p>
          <a:p>
            <a:pPr fontAlgn="t"/>
            <a:r>
              <a:rPr lang="en-CA" sz="4000" dirty="0">
                <a:latin typeface="Garamond" panose="02020404030301010803" pitchFamily="18" charset="0"/>
              </a:rPr>
              <a:t>Bruising</a:t>
            </a:r>
          </a:p>
          <a:p>
            <a:pPr fontAlgn="t"/>
            <a:r>
              <a:rPr lang="en-CA" sz="4000" dirty="0">
                <a:latin typeface="Garamond" panose="02020404030301010803" pitchFamily="18" charset="0"/>
              </a:rPr>
              <a:t>Black eye(s)</a:t>
            </a:r>
          </a:p>
          <a:p>
            <a:pPr fontAlgn="t"/>
            <a:r>
              <a:rPr lang="en-CA" sz="4000" dirty="0">
                <a:latin typeface="Garamond" panose="02020404030301010803" pitchFamily="18" charset="0"/>
              </a:rPr>
              <a:t>Headache</a:t>
            </a:r>
          </a:p>
          <a:p>
            <a:pPr fontAlgn="t"/>
            <a:r>
              <a:rPr lang="en-CA" sz="4000" dirty="0">
                <a:latin typeface="Garamond" panose="02020404030301010803" pitchFamily="18" charset="0"/>
              </a:rPr>
              <a:t>Confusion</a:t>
            </a:r>
          </a:p>
          <a:p>
            <a:pPr fontAlgn="t"/>
            <a:r>
              <a:rPr lang="en-CA" sz="4000" dirty="0">
                <a:latin typeface="Garamond" panose="02020404030301010803" pitchFamily="18" charset="0"/>
              </a:rPr>
              <a:t>Unresponsive</a:t>
            </a:r>
          </a:p>
          <a:p>
            <a:pPr fontAlgn="t"/>
            <a:r>
              <a:rPr lang="en-CA" sz="4000" dirty="0">
                <a:latin typeface="Garamond" panose="02020404030301010803" pitchFamily="18" charset="0"/>
              </a:rPr>
              <a:t>Decreased LOC</a:t>
            </a:r>
          </a:p>
          <a:p>
            <a:pPr fontAlgn="t"/>
            <a:r>
              <a:rPr lang="en-CA" sz="4000" dirty="0">
                <a:latin typeface="Garamond" panose="02020404030301010803" pitchFamily="18" charset="0"/>
              </a:rPr>
              <a:t>Blank Stare</a:t>
            </a:r>
          </a:p>
          <a:p>
            <a:pPr fontAlgn="t"/>
            <a:r>
              <a:rPr lang="en-CA" sz="4000" dirty="0">
                <a:latin typeface="Garamond" panose="02020404030301010803" pitchFamily="18" charset="0"/>
              </a:rPr>
              <a:t>Vision problems</a:t>
            </a:r>
          </a:p>
          <a:p>
            <a:pPr fontAlgn="t"/>
            <a:r>
              <a:rPr lang="en-CA" sz="4000" dirty="0">
                <a:latin typeface="Garamond" panose="02020404030301010803" pitchFamily="18" charset="0"/>
              </a:rPr>
              <a:t>Signs of shock</a:t>
            </a:r>
          </a:p>
          <a:p>
            <a:pPr fontAlgn="t"/>
            <a:endParaRPr lang="en-CA" dirty="0"/>
          </a:p>
          <a:p>
            <a:endParaRPr lang="en-CA" dirty="0"/>
          </a:p>
        </p:txBody>
      </p:sp>
      <p:sp>
        <p:nvSpPr>
          <p:cNvPr id="2" name="TextBox 1"/>
          <p:cNvSpPr txBox="1"/>
          <p:nvPr/>
        </p:nvSpPr>
        <p:spPr>
          <a:xfrm>
            <a:off x="805660" y="1657708"/>
            <a:ext cx="6722554" cy="1015663"/>
          </a:xfrm>
          <a:prstGeom prst="rect">
            <a:avLst/>
          </a:prstGeom>
          <a:noFill/>
        </p:spPr>
        <p:txBody>
          <a:bodyPr wrap="square" rtlCol="0">
            <a:spAutoFit/>
          </a:bodyPr>
          <a:lstStyle/>
          <a:p>
            <a:r>
              <a:rPr lang="en-CA" sz="3200" dirty="0">
                <a:latin typeface="Garamond" panose="02020404030301010803" pitchFamily="18" charset="0"/>
              </a:rPr>
              <a:t>Head and Brain Injuries</a:t>
            </a:r>
          </a:p>
          <a:p>
            <a:r>
              <a:rPr lang="en-CA" sz="2800" b="1" dirty="0">
                <a:latin typeface="Garamond" panose="02020404030301010803" pitchFamily="18" charset="0"/>
              </a:rPr>
              <a:t>Signs and symptoms:</a:t>
            </a:r>
          </a:p>
        </p:txBody>
      </p:sp>
      <p:sp>
        <p:nvSpPr>
          <p:cNvPr id="11" name="Footer Placeholder 10"/>
          <p:cNvSpPr>
            <a:spLocks noGrp="1"/>
          </p:cNvSpPr>
          <p:nvPr>
            <p:ph type="ftr" sz="quarter" idx="11"/>
          </p:nvPr>
        </p:nvSpPr>
        <p:spPr>
          <a:xfrm>
            <a:off x="3028950" y="6356351"/>
            <a:ext cx="3086100" cy="365125"/>
          </a:xfrm>
        </p:spPr>
        <p:txBody>
          <a:bodyPr/>
          <a:lstStyle/>
          <a:p>
            <a:r>
              <a:rPr lang="en-CA"/>
              <a:t>Life's Emergency Training 2016</a:t>
            </a:r>
          </a:p>
        </p:txBody>
      </p:sp>
    </p:spTree>
    <p:extLst>
      <p:ext uri="{BB962C8B-B14F-4D97-AF65-F5344CB8AC3E}">
        <p14:creationId xmlns:p14="http://schemas.microsoft.com/office/powerpoint/2010/main" xmlns="" val="311087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2646" y="333953"/>
            <a:ext cx="7886700" cy="1058429"/>
          </a:xfrm>
        </p:spPr>
        <p:txBody>
          <a:bodyPr>
            <a:noAutofit/>
          </a:bodyPr>
          <a:lstStyle/>
          <a:p>
            <a:r>
              <a:rPr lang="en-CA" b="1" dirty="0">
                <a:latin typeface="Garamond" panose="02020404030301010803" pitchFamily="18" charset="0"/>
              </a:rPr>
              <a:t>Head, Spinal </a:t>
            </a:r>
            <a:r>
              <a:rPr lang="en-CA" sz="2800" b="1" dirty="0">
                <a:latin typeface="Garamond" panose="02020404030301010803" pitchFamily="18" charset="0"/>
              </a:rPr>
              <a:t>and</a:t>
            </a:r>
            <a:r>
              <a:rPr lang="en-CA" sz="6600" b="1" dirty="0">
                <a:latin typeface="Garamond" panose="02020404030301010803" pitchFamily="18" charset="0"/>
              </a:rPr>
              <a:t> </a:t>
            </a:r>
            <a:r>
              <a:rPr lang="en-CA" b="1" dirty="0">
                <a:latin typeface="Garamond" panose="02020404030301010803" pitchFamily="18" charset="0"/>
              </a:rPr>
              <a:t>Pelvis Injuries</a:t>
            </a:r>
            <a:endParaRPr lang="en-CA" dirty="0">
              <a:latin typeface="Garamond" panose="02020404030301010803" pitchFamily="18" charset="0"/>
            </a:endParaRPr>
          </a:p>
        </p:txBody>
      </p:sp>
      <p:sp>
        <p:nvSpPr>
          <p:cNvPr id="8" name="Rectangle 7"/>
          <p:cNvSpPr/>
          <p:nvPr/>
        </p:nvSpPr>
        <p:spPr>
          <a:xfrm>
            <a:off x="179512" y="179697"/>
            <a:ext cx="8712968" cy="6502377"/>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a:xfrm>
            <a:off x="6499514" y="6222644"/>
            <a:ext cx="2057400" cy="365125"/>
          </a:xfrm>
        </p:spPr>
        <p:txBody>
          <a:bodyPr/>
          <a:lstStyle/>
          <a:p>
            <a:fld id="{21036CD7-8A89-4C36-8826-635AC63052D9}" type="slidenum">
              <a:rPr lang="en-CA" smtClean="0">
                <a:solidFill>
                  <a:schemeClr val="tx1"/>
                </a:solidFill>
              </a:rPr>
              <a:pPr/>
              <a:t>3</a:t>
            </a:fld>
            <a:endParaRPr lang="en-CA" dirty="0">
              <a:solidFill>
                <a:schemeClr val="tx1"/>
              </a:solidFill>
            </a:endParaRPr>
          </a:p>
        </p:txBody>
      </p:sp>
      <p:sp>
        <p:nvSpPr>
          <p:cNvPr id="5" name="Rectangle 4"/>
          <p:cNvSpPr/>
          <p:nvPr/>
        </p:nvSpPr>
        <p:spPr>
          <a:xfrm>
            <a:off x="1403648" y="2132856"/>
            <a:ext cx="184731" cy="584775"/>
          </a:xfrm>
          <a:prstGeom prst="rect">
            <a:avLst/>
          </a:prstGeom>
        </p:spPr>
        <p:txBody>
          <a:bodyPr wrap="none">
            <a:spAutoFit/>
          </a:bodyPr>
          <a:lstStyle/>
          <a:p>
            <a:endParaRPr lang="en-CA" sz="1400" dirty="0">
              <a:latin typeface="Calibri"/>
              <a:ea typeface="Times New Roman"/>
              <a:cs typeface="Times New Roman"/>
            </a:endParaRPr>
          </a:p>
          <a:p>
            <a:endParaRPr lang="en-CA" dirty="0"/>
          </a:p>
        </p:txBody>
      </p:sp>
      <p:sp>
        <p:nvSpPr>
          <p:cNvPr id="9" name="Content Placeholder 8"/>
          <p:cNvSpPr>
            <a:spLocks noGrp="1"/>
          </p:cNvSpPr>
          <p:nvPr>
            <p:ph idx="1"/>
          </p:nvPr>
        </p:nvSpPr>
        <p:spPr>
          <a:xfrm>
            <a:off x="592646" y="5657069"/>
            <a:ext cx="8219256" cy="922500"/>
          </a:xfrm>
        </p:spPr>
        <p:txBody>
          <a:bodyPr numCol="1">
            <a:normAutofit/>
          </a:bodyPr>
          <a:lstStyle/>
          <a:p>
            <a:pPr marL="0" indent="0" algn="ctr" fontAlgn="t">
              <a:buNone/>
            </a:pPr>
            <a:r>
              <a:rPr lang="en-CA" b="1" dirty="0">
                <a:latin typeface="Garamond" panose="02020404030301010803" pitchFamily="18" charset="0"/>
              </a:rPr>
              <a:t>All suspected head and brain injuries should seek medical attention</a:t>
            </a:r>
          </a:p>
          <a:p>
            <a:pPr marL="0" indent="0" algn="ctr" fontAlgn="t">
              <a:buNone/>
            </a:pPr>
            <a:endParaRPr lang="en-CA" dirty="0"/>
          </a:p>
          <a:p>
            <a:pPr marL="0" indent="0">
              <a:buNone/>
            </a:pPr>
            <a:endParaRPr lang="en-CA" dirty="0"/>
          </a:p>
        </p:txBody>
      </p:sp>
      <p:sp>
        <p:nvSpPr>
          <p:cNvPr id="2" name="TextBox 1"/>
          <p:cNvSpPr txBox="1"/>
          <p:nvPr/>
        </p:nvSpPr>
        <p:spPr>
          <a:xfrm>
            <a:off x="592646" y="1079643"/>
            <a:ext cx="6722554" cy="650691"/>
          </a:xfrm>
          <a:prstGeom prst="rect">
            <a:avLst/>
          </a:prstGeom>
          <a:noFill/>
        </p:spPr>
        <p:txBody>
          <a:bodyPr wrap="square" rtlCol="0">
            <a:spAutoFit/>
          </a:bodyPr>
          <a:lstStyle/>
          <a:p>
            <a:pPr>
              <a:lnSpc>
                <a:spcPct val="120000"/>
              </a:lnSpc>
            </a:pPr>
            <a:r>
              <a:rPr lang="en-CA" sz="3200" dirty="0">
                <a:latin typeface="Garamond" panose="02020404030301010803" pitchFamily="18" charset="0"/>
              </a:rPr>
              <a:t>Always consider the MOI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15350" t="13054" r="6420"/>
          <a:stretch/>
        </p:blipFill>
        <p:spPr>
          <a:xfrm>
            <a:off x="1916336" y="1730334"/>
            <a:ext cx="5239320" cy="3886492"/>
          </a:xfrm>
          <a:prstGeom prst="rect">
            <a:avLst/>
          </a:prstGeom>
          <a:effectLst>
            <a:softEdge rad="127000"/>
          </a:effectLst>
        </p:spPr>
      </p:pic>
      <p:sp>
        <p:nvSpPr>
          <p:cNvPr id="10" name="Footer Placeholder 9"/>
          <p:cNvSpPr>
            <a:spLocks noGrp="1"/>
          </p:cNvSpPr>
          <p:nvPr>
            <p:ph type="ftr" sz="quarter" idx="11"/>
          </p:nvPr>
        </p:nvSpPr>
        <p:spPr/>
        <p:txBody>
          <a:bodyPr/>
          <a:lstStyle/>
          <a:p>
            <a:r>
              <a:rPr lang="en-CA"/>
              <a:t>Life's Emergency Training 2016</a:t>
            </a:r>
          </a:p>
        </p:txBody>
      </p:sp>
    </p:spTree>
    <p:extLst>
      <p:ext uri="{BB962C8B-B14F-4D97-AF65-F5344CB8AC3E}">
        <p14:creationId xmlns:p14="http://schemas.microsoft.com/office/powerpoint/2010/main" xmlns="" val="345339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4654" y="336472"/>
            <a:ext cx="7886700" cy="962392"/>
          </a:xfrm>
        </p:spPr>
        <p:txBody>
          <a:bodyPr>
            <a:noAutofit/>
          </a:bodyPr>
          <a:lstStyle/>
          <a:p>
            <a:r>
              <a:rPr lang="en-CA" b="1" dirty="0">
                <a:latin typeface="Garamond" panose="02020404030301010803" pitchFamily="18" charset="0"/>
              </a:rPr>
              <a:t>Head, Spinal </a:t>
            </a:r>
            <a:r>
              <a:rPr lang="en-CA" sz="2800" b="1" dirty="0">
                <a:latin typeface="Garamond" panose="02020404030301010803" pitchFamily="18" charset="0"/>
              </a:rPr>
              <a:t>and</a:t>
            </a:r>
            <a:r>
              <a:rPr lang="en-CA" sz="6600" b="1" dirty="0">
                <a:latin typeface="Garamond" panose="02020404030301010803" pitchFamily="18" charset="0"/>
              </a:rPr>
              <a:t> </a:t>
            </a:r>
            <a:r>
              <a:rPr lang="en-CA" b="1" dirty="0">
                <a:latin typeface="Garamond" panose="02020404030301010803" pitchFamily="18" charset="0"/>
              </a:rPr>
              <a:t>Pelvis Injuries</a:t>
            </a:r>
            <a:endParaRPr lang="en-CA" dirty="0">
              <a:latin typeface="Garamond" panose="02020404030301010803" pitchFamily="18" charset="0"/>
            </a:endParaRPr>
          </a:p>
        </p:txBody>
      </p:sp>
      <p:sp>
        <p:nvSpPr>
          <p:cNvPr id="7" name="Content Placeholder 6"/>
          <p:cNvSpPr>
            <a:spLocks noGrp="1"/>
          </p:cNvSpPr>
          <p:nvPr>
            <p:ph idx="1"/>
          </p:nvPr>
        </p:nvSpPr>
        <p:spPr>
          <a:xfrm>
            <a:off x="306167" y="1275904"/>
            <a:ext cx="8603673" cy="5488424"/>
          </a:xfrm>
        </p:spPr>
        <p:txBody>
          <a:bodyPr>
            <a:normAutofit/>
          </a:bodyPr>
          <a:lstStyle/>
          <a:p>
            <a:pPr marL="0" indent="0">
              <a:buNone/>
            </a:pPr>
            <a:r>
              <a:rPr lang="en-CA" sz="3200" b="1" dirty="0">
                <a:latin typeface="Garamond" panose="02020404030301010803" pitchFamily="18" charset="0"/>
              </a:rPr>
              <a:t>Treatment</a:t>
            </a:r>
          </a:p>
          <a:p>
            <a:pPr marL="0" indent="0">
              <a:lnSpc>
                <a:spcPct val="100000"/>
              </a:lnSpc>
              <a:spcBef>
                <a:spcPts val="0"/>
              </a:spcBef>
              <a:buNone/>
            </a:pPr>
            <a:r>
              <a:rPr lang="en-CA" sz="3200" dirty="0">
                <a:latin typeface="Garamond" panose="02020404030301010803" pitchFamily="18" charset="0"/>
              </a:rPr>
              <a:t>Look, Talk, Call, ABC</a:t>
            </a:r>
          </a:p>
          <a:p>
            <a:pPr marL="0" indent="0">
              <a:spcBef>
                <a:spcPts val="0"/>
              </a:spcBef>
              <a:buNone/>
            </a:pPr>
            <a:r>
              <a:rPr lang="en-CA" sz="3200" dirty="0">
                <a:latin typeface="Garamond" panose="02020404030301010803" pitchFamily="18" charset="0"/>
              </a:rPr>
              <a:t>Tell casualty “DON’T MOVE” and treat for shock</a:t>
            </a:r>
          </a:p>
          <a:p>
            <a:pPr marL="0" indent="0">
              <a:spcBef>
                <a:spcPts val="0"/>
              </a:spcBef>
              <a:buNone/>
            </a:pPr>
            <a:r>
              <a:rPr lang="en-CA" sz="3200" dirty="0">
                <a:latin typeface="Garamond" panose="02020404030301010803" pitchFamily="18" charset="0"/>
              </a:rPr>
              <a:t>Support neck (if needed)</a:t>
            </a:r>
          </a:p>
        </p:txBody>
      </p:sp>
      <p:sp>
        <p:nvSpPr>
          <p:cNvPr id="8" name="Rectangle 7"/>
          <p:cNvSpPr/>
          <p:nvPr/>
        </p:nvSpPr>
        <p:spPr>
          <a:xfrm>
            <a:off x="179512" y="116632"/>
            <a:ext cx="8856984" cy="644906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a:xfrm>
            <a:off x="6671622" y="6313461"/>
            <a:ext cx="2133600" cy="365125"/>
          </a:xfrm>
        </p:spPr>
        <p:txBody>
          <a:bodyPr/>
          <a:lstStyle/>
          <a:p>
            <a:fld id="{21036CD7-8A89-4C36-8826-635AC63052D9}" type="slidenum">
              <a:rPr lang="en-CA" smtClean="0">
                <a:solidFill>
                  <a:schemeClr val="tx1"/>
                </a:solidFill>
              </a:rPr>
              <a:pPr/>
              <a:t>4</a:t>
            </a:fld>
            <a:endParaRPr lang="en-CA" dirty="0">
              <a:solidFill>
                <a:schemeClr val="tx1"/>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xmlns="" val="0"/>
              </a:ext>
            </a:extLst>
          </a:blip>
          <a:srcRect l="725" t="38254" r="50000" b="17556"/>
          <a:stretch/>
        </p:blipFill>
        <p:spPr>
          <a:xfrm>
            <a:off x="2203073" y="3429000"/>
            <a:ext cx="4513397" cy="2696038"/>
          </a:xfrm>
          <a:prstGeom prst="rect">
            <a:avLst/>
          </a:prstGeom>
          <a:effectLst>
            <a:softEdge rad="127000"/>
          </a:effectLst>
        </p:spPr>
      </p:pic>
      <p:sp>
        <p:nvSpPr>
          <p:cNvPr id="2" name="Footer Placeholder 1"/>
          <p:cNvSpPr>
            <a:spLocks noGrp="1"/>
          </p:cNvSpPr>
          <p:nvPr>
            <p:ph type="ftr" sz="quarter" idx="11"/>
          </p:nvPr>
        </p:nvSpPr>
        <p:spPr>
          <a:xfrm>
            <a:off x="3013960" y="5996587"/>
            <a:ext cx="3086100" cy="365125"/>
          </a:xfrm>
        </p:spPr>
        <p:txBody>
          <a:bodyPr/>
          <a:lstStyle/>
          <a:p>
            <a:r>
              <a:rPr lang="en-CA" dirty="0"/>
              <a:t>Life's Emergency Training 2016</a:t>
            </a:r>
          </a:p>
        </p:txBody>
      </p:sp>
      <p:pic>
        <p:nvPicPr>
          <p:cNvPr id="10" name="Picture 9"/>
          <p:cNvPicPr/>
          <p:nvPr/>
        </p:nvPicPr>
        <p:blipFill>
          <a:blip r:embed="rId4" cstate="print">
            <a:extLst>
              <a:ext uri="{28A0092B-C50C-407E-A947-70E740481C1C}">
                <a14:useLocalDpi xmlns:pic="http://schemas.openxmlformats.org/drawingml/2006/picture" xmlns="" xmlns:a14="http://schemas.microsoft.com/office/drawing/2010/main" xmlns:lc="http://schemas.openxmlformats.org/drawingml/2006/lockedCanvas" val="0"/>
              </a:ext>
            </a:extLst>
          </a:blip>
          <a:stretch>
            <a:fillRect/>
          </a:stretch>
        </p:blipFill>
        <p:spPr>
          <a:xfrm>
            <a:off x="207364" y="6096000"/>
            <a:ext cx="2133600" cy="762000"/>
          </a:xfrm>
          <a:prstGeom prst="rect">
            <a:avLst/>
          </a:prstGeom>
        </p:spPr>
      </p:pic>
    </p:spTree>
    <p:extLst>
      <p:ext uri="{BB962C8B-B14F-4D97-AF65-F5344CB8AC3E}">
        <p14:creationId xmlns:p14="http://schemas.microsoft.com/office/powerpoint/2010/main" xmlns="" val="347362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2646" y="333953"/>
            <a:ext cx="7886700" cy="1058429"/>
          </a:xfrm>
        </p:spPr>
        <p:txBody>
          <a:bodyPr>
            <a:noAutofit/>
          </a:bodyPr>
          <a:lstStyle/>
          <a:p>
            <a:r>
              <a:rPr lang="en-CA" b="1" dirty="0">
                <a:latin typeface="Garamond" panose="02020404030301010803" pitchFamily="18" charset="0"/>
              </a:rPr>
              <a:t>Head, Spinal </a:t>
            </a:r>
            <a:r>
              <a:rPr lang="en-CA" sz="2800" b="1" dirty="0">
                <a:latin typeface="Garamond" panose="02020404030301010803" pitchFamily="18" charset="0"/>
              </a:rPr>
              <a:t>and</a:t>
            </a:r>
            <a:r>
              <a:rPr lang="en-CA" sz="6600" b="1" dirty="0">
                <a:latin typeface="Garamond" panose="02020404030301010803" pitchFamily="18" charset="0"/>
              </a:rPr>
              <a:t> </a:t>
            </a:r>
            <a:r>
              <a:rPr lang="en-CA" b="1" dirty="0">
                <a:latin typeface="Garamond" panose="02020404030301010803" pitchFamily="18" charset="0"/>
              </a:rPr>
              <a:t>Pelvis Injuries</a:t>
            </a:r>
            <a:endParaRPr lang="en-CA" dirty="0">
              <a:latin typeface="Garamond" panose="02020404030301010803" pitchFamily="18" charset="0"/>
            </a:endParaRPr>
          </a:p>
        </p:txBody>
      </p:sp>
      <p:sp>
        <p:nvSpPr>
          <p:cNvPr id="8" name="Rectangle 7"/>
          <p:cNvSpPr/>
          <p:nvPr/>
        </p:nvSpPr>
        <p:spPr>
          <a:xfrm>
            <a:off x="179512" y="195461"/>
            <a:ext cx="8712968" cy="6502377"/>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a:xfrm>
            <a:off x="6499514" y="6222644"/>
            <a:ext cx="2057400" cy="365125"/>
          </a:xfrm>
        </p:spPr>
        <p:txBody>
          <a:bodyPr/>
          <a:lstStyle/>
          <a:p>
            <a:fld id="{21036CD7-8A89-4C36-8826-635AC63052D9}" type="slidenum">
              <a:rPr lang="en-CA" smtClean="0">
                <a:solidFill>
                  <a:schemeClr val="tx1"/>
                </a:solidFill>
              </a:rPr>
              <a:pPr/>
              <a:t>5</a:t>
            </a:fld>
            <a:endParaRPr lang="en-CA" dirty="0">
              <a:solidFill>
                <a:schemeClr val="tx1"/>
              </a:solidFill>
            </a:endParaRPr>
          </a:p>
        </p:txBody>
      </p:sp>
      <p:sp>
        <p:nvSpPr>
          <p:cNvPr id="5" name="Rectangle 4"/>
          <p:cNvSpPr/>
          <p:nvPr/>
        </p:nvSpPr>
        <p:spPr>
          <a:xfrm>
            <a:off x="1403648" y="2132856"/>
            <a:ext cx="184731" cy="584775"/>
          </a:xfrm>
          <a:prstGeom prst="rect">
            <a:avLst/>
          </a:prstGeom>
        </p:spPr>
        <p:txBody>
          <a:bodyPr wrap="none">
            <a:spAutoFit/>
          </a:bodyPr>
          <a:lstStyle/>
          <a:p>
            <a:endParaRPr lang="en-CA" sz="1400" dirty="0">
              <a:latin typeface="Calibri"/>
              <a:ea typeface="Times New Roman"/>
              <a:cs typeface="Times New Roman"/>
            </a:endParaRPr>
          </a:p>
          <a:p>
            <a:endParaRPr lang="en-CA" dirty="0"/>
          </a:p>
        </p:txBody>
      </p:sp>
      <p:sp>
        <p:nvSpPr>
          <p:cNvPr id="9" name="Content Placeholder 8"/>
          <p:cNvSpPr>
            <a:spLocks noGrp="1"/>
          </p:cNvSpPr>
          <p:nvPr>
            <p:ph idx="1"/>
          </p:nvPr>
        </p:nvSpPr>
        <p:spPr>
          <a:xfrm>
            <a:off x="673224" y="1488981"/>
            <a:ext cx="8219256" cy="1872524"/>
          </a:xfrm>
        </p:spPr>
        <p:txBody>
          <a:bodyPr numCol="1">
            <a:normAutofit/>
          </a:bodyPr>
          <a:lstStyle/>
          <a:p>
            <a:pPr marL="0" indent="0">
              <a:lnSpc>
                <a:spcPct val="120000"/>
              </a:lnSpc>
              <a:spcBef>
                <a:spcPts val="0"/>
              </a:spcBef>
              <a:buNone/>
            </a:pPr>
            <a:r>
              <a:rPr lang="en-CA" sz="4000" dirty="0">
                <a:latin typeface="Garamond" panose="02020404030301010803" pitchFamily="18" charset="0"/>
              </a:rPr>
              <a:t>Spinal and Pelvis injuries</a:t>
            </a:r>
          </a:p>
          <a:p>
            <a:pPr marL="0" indent="0">
              <a:lnSpc>
                <a:spcPct val="120000"/>
              </a:lnSpc>
              <a:spcBef>
                <a:spcPts val="0"/>
              </a:spcBef>
              <a:buNone/>
            </a:pPr>
            <a:endParaRPr lang="en-CA" sz="1200" dirty="0">
              <a:latin typeface="Garamond" panose="02020404030301010803" pitchFamily="18" charset="0"/>
            </a:endParaRPr>
          </a:p>
          <a:p>
            <a:pPr marL="0" indent="0">
              <a:lnSpc>
                <a:spcPct val="120000"/>
              </a:lnSpc>
              <a:spcBef>
                <a:spcPts val="0"/>
              </a:spcBef>
              <a:buNone/>
            </a:pPr>
            <a:r>
              <a:rPr lang="en-CA" sz="3200" b="1" dirty="0">
                <a:latin typeface="Garamond" panose="02020404030301010803" pitchFamily="18" charset="0"/>
              </a:rPr>
              <a:t>Signs and symptoms:</a:t>
            </a:r>
          </a:p>
          <a:p>
            <a:pPr marL="0" indent="0">
              <a:lnSpc>
                <a:spcPct val="120000"/>
              </a:lnSpc>
              <a:spcBef>
                <a:spcPts val="0"/>
              </a:spcBef>
              <a:buNone/>
            </a:pPr>
            <a:endParaRPr lang="en-CA" dirty="0"/>
          </a:p>
          <a:p>
            <a:endParaRPr lang="en-CA" dirty="0"/>
          </a:p>
        </p:txBody>
      </p:sp>
      <p:sp>
        <p:nvSpPr>
          <p:cNvPr id="2" name="TextBox 1"/>
          <p:cNvSpPr txBox="1"/>
          <p:nvPr/>
        </p:nvSpPr>
        <p:spPr>
          <a:xfrm>
            <a:off x="673224" y="3174897"/>
            <a:ext cx="4900652" cy="2677656"/>
          </a:xfrm>
          <a:prstGeom prst="rect">
            <a:avLst/>
          </a:prstGeom>
          <a:noFill/>
        </p:spPr>
        <p:txBody>
          <a:bodyPr wrap="square" numCol="2" rtlCol="0">
            <a:spAutoFit/>
          </a:bodyPr>
          <a:lstStyle/>
          <a:p>
            <a:r>
              <a:rPr lang="en-CA" sz="2800" dirty="0">
                <a:latin typeface="Garamond" panose="02020404030301010803" pitchFamily="18" charset="0"/>
              </a:rPr>
              <a:t>Bleeding</a:t>
            </a:r>
          </a:p>
          <a:p>
            <a:pPr fontAlgn="t"/>
            <a:r>
              <a:rPr lang="en-CA" sz="2800" dirty="0">
                <a:latin typeface="Garamond" panose="02020404030301010803" pitchFamily="18" charset="0"/>
              </a:rPr>
              <a:t>Back pain</a:t>
            </a:r>
          </a:p>
          <a:p>
            <a:pPr fontAlgn="t"/>
            <a:r>
              <a:rPr lang="en-CA" sz="2800" dirty="0">
                <a:latin typeface="Garamond" panose="02020404030301010803" pitchFamily="18" charset="0"/>
              </a:rPr>
              <a:t>Signs of shock</a:t>
            </a:r>
          </a:p>
          <a:p>
            <a:pPr fontAlgn="t"/>
            <a:r>
              <a:rPr lang="en-CA" sz="2800" dirty="0">
                <a:latin typeface="Garamond" panose="02020404030301010803" pitchFamily="18" charset="0"/>
              </a:rPr>
              <a:t>Tingling</a:t>
            </a:r>
          </a:p>
          <a:p>
            <a:pPr fontAlgn="t"/>
            <a:r>
              <a:rPr lang="en-CA" sz="2800" dirty="0">
                <a:latin typeface="Garamond" panose="02020404030301010803" pitchFamily="18" charset="0"/>
              </a:rPr>
              <a:t>Pain in upper thigh</a:t>
            </a:r>
          </a:p>
          <a:p>
            <a:pPr fontAlgn="t"/>
            <a:r>
              <a:rPr lang="en-CA" sz="2800" dirty="0">
                <a:latin typeface="Garamond" panose="02020404030301010803" pitchFamily="18" charset="0"/>
              </a:rPr>
              <a:t>Sound of grating bones</a:t>
            </a:r>
          </a:p>
          <a:p>
            <a:pPr fontAlgn="t"/>
            <a:r>
              <a:rPr lang="en-CA" sz="2800" dirty="0">
                <a:latin typeface="Garamond" panose="02020404030301010803" pitchFamily="18" charset="0"/>
              </a:rPr>
              <a:t>Unable to stand</a:t>
            </a:r>
          </a:p>
          <a:p>
            <a:pPr fontAlgn="t"/>
            <a:r>
              <a:rPr lang="en-CA" sz="2800" dirty="0">
                <a:latin typeface="Garamond" panose="02020404030301010803" pitchFamily="18" charset="0"/>
              </a:rPr>
              <a:t>Numbness </a:t>
            </a:r>
          </a:p>
          <a:p>
            <a:pPr fontAlgn="t"/>
            <a:r>
              <a:rPr lang="en-CA" sz="2800" dirty="0">
                <a:latin typeface="Garamond" panose="02020404030301010803" pitchFamily="18" charset="0"/>
              </a:rPr>
              <a:t>Pain</a:t>
            </a:r>
          </a:p>
          <a:p>
            <a:pPr fontAlgn="t"/>
            <a:r>
              <a:rPr lang="en-CA" sz="2800" dirty="0">
                <a:latin typeface="Garamond" panose="02020404030301010803" pitchFamily="18" charset="0"/>
              </a:rPr>
              <a:t>Unable to move</a:t>
            </a:r>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1332" b="89992" l="26823" r="83939"/>
                    </a14:imgEffect>
                  </a14:imgLayer>
                </a14:imgProps>
              </a:ext>
              <a:ext uri="{28A0092B-C50C-407E-A947-70E740481C1C}">
                <a14:useLocalDpi xmlns:a14="http://schemas.microsoft.com/office/drawing/2010/main" xmlns="" val="0"/>
              </a:ext>
            </a:extLst>
          </a:blip>
          <a:srcRect l="27713" t="5510" r="17379" b="16721"/>
          <a:stretch/>
        </p:blipFill>
        <p:spPr>
          <a:xfrm>
            <a:off x="4871546" y="1688534"/>
            <a:ext cx="3941381" cy="3721601"/>
          </a:xfrm>
          <a:prstGeom prst="rect">
            <a:avLst/>
          </a:prstGeom>
        </p:spPr>
      </p:pic>
      <p:sp>
        <p:nvSpPr>
          <p:cNvPr id="7" name="Footer Placeholder 6"/>
          <p:cNvSpPr>
            <a:spLocks noGrp="1"/>
          </p:cNvSpPr>
          <p:nvPr>
            <p:ph type="ftr" sz="quarter" idx="11"/>
          </p:nvPr>
        </p:nvSpPr>
        <p:spPr/>
        <p:txBody>
          <a:bodyPr/>
          <a:lstStyle/>
          <a:p>
            <a:r>
              <a:rPr lang="en-CA"/>
              <a:t>Life's Emergency Training 2016</a:t>
            </a:r>
          </a:p>
        </p:txBody>
      </p:sp>
    </p:spTree>
    <p:extLst>
      <p:ext uri="{BB962C8B-B14F-4D97-AF65-F5344CB8AC3E}">
        <p14:creationId xmlns:p14="http://schemas.microsoft.com/office/powerpoint/2010/main" xmlns="" val="384391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sz="4000" b="1" dirty="0">
                <a:latin typeface="Garamond" panose="02020404030301010803" pitchFamily="18" charset="0"/>
              </a:rPr>
              <a:t>Head, Spinal and Pelvis Injuries</a:t>
            </a:r>
          </a:p>
        </p:txBody>
      </p:sp>
      <p:sp>
        <p:nvSpPr>
          <p:cNvPr id="7" name="Content Placeholder 6"/>
          <p:cNvSpPr>
            <a:spLocks noGrp="1"/>
          </p:cNvSpPr>
          <p:nvPr>
            <p:ph idx="1"/>
          </p:nvPr>
        </p:nvSpPr>
        <p:spPr>
          <a:xfrm>
            <a:off x="457200" y="1690688"/>
            <a:ext cx="8229600" cy="4690639"/>
          </a:xfrm>
        </p:spPr>
        <p:txBody>
          <a:bodyPr>
            <a:normAutofit/>
          </a:bodyPr>
          <a:lstStyle/>
          <a:p>
            <a:pPr marL="0" indent="0">
              <a:buNone/>
            </a:pPr>
            <a:endParaRPr lang="en-CA" sz="1600" dirty="0"/>
          </a:p>
          <a:p>
            <a:pPr marL="0" indent="0">
              <a:buNone/>
            </a:pPr>
            <a:r>
              <a:rPr lang="en-CA" sz="3200" dirty="0">
                <a:latin typeface="Garamond" panose="02020404030301010803" pitchFamily="18" charset="0"/>
              </a:rPr>
              <a:t>First aid treatment for a scalp or ear wound</a:t>
            </a:r>
          </a:p>
        </p:txBody>
      </p:sp>
      <p:sp>
        <p:nvSpPr>
          <p:cNvPr id="8" name="Rectangle 7"/>
          <p:cNvSpPr/>
          <p:nvPr/>
        </p:nvSpPr>
        <p:spPr>
          <a:xfrm>
            <a:off x="179512" y="211228"/>
            <a:ext cx="8712968" cy="6480720"/>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a:xfrm>
            <a:off x="6572539" y="6232227"/>
            <a:ext cx="2133600" cy="365125"/>
          </a:xfrm>
        </p:spPr>
        <p:txBody>
          <a:bodyPr/>
          <a:lstStyle/>
          <a:p>
            <a:fld id="{21036CD7-8A89-4C36-8826-635AC63052D9}" type="slidenum">
              <a:rPr lang="en-CA" smtClean="0">
                <a:solidFill>
                  <a:schemeClr val="tx1"/>
                </a:solidFill>
              </a:rPr>
              <a:pPr/>
              <a:t>6</a:t>
            </a:fld>
            <a:endParaRPr lang="en-CA" dirty="0">
              <a:solidFill>
                <a:schemeClr val="tx1"/>
              </a:solidFill>
            </a:endParaRPr>
          </a:p>
        </p:txBody>
      </p:sp>
      <p:pic>
        <p:nvPicPr>
          <p:cNvPr id="2050" name="Picture 2"/>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ackgroundRemoval t="0" b="87500" l="23633" r="78320">
                        <a14:foregroundMark x1="39648" y1="61806" x2="23633" y2="73611"/>
                        <a14:foregroundMark x1="59961" y1="42361" x2="64844" y2="86111"/>
                        <a14:foregroundMark x1="53516" y1="55903" x2="46875" y2="87847"/>
                        <a14:foregroundMark x1="63672" y1="38542" x2="63086" y2="54167"/>
                        <a14:foregroundMark x1="64648" y1="64583" x2="78320" y2="75694"/>
                        <a14:backgroundMark x1="39063" y1="40278" x2="35547" y2="60069"/>
                        <a14:backgroundMark x1="72266" y1="16667" x2="69727" y2="63889"/>
                      </a14:backgroundRemoval>
                    </a14:imgEffect>
                  </a14:imgLayer>
                </a14:imgProps>
              </a:ext>
              <a:ext uri="{28A0092B-C50C-407E-A947-70E740481C1C}">
                <a14:useLocalDpi xmlns:a14="http://schemas.microsoft.com/office/drawing/2010/main" xmlns="" val="0"/>
              </a:ext>
            </a:extLst>
          </a:blip>
          <a:srcRect l="22436" t="482" r="21930" b="3024"/>
          <a:stretch/>
        </p:blipFill>
        <p:spPr bwMode="auto">
          <a:xfrm>
            <a:off x="4873600" y="3076663"/>
            <a:ext cx="3068195" cy="29933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rotWithShape="1">
          <a:blip r:embed="rId5">
            <a:extLst>
              <a:ext uri="{BEBA8EAE-BF5A-486C-A8C5-ECC9F3942E4B}">
                <a14:imgProps xmlns:a14="http://schemas.microsoft.com/office/drawing/2010/main" xmlns="">
                  <a14:imgLayer r:embed="rId6">
                    <a14:imgEffect>
                      <a14:backgroundRemoval t="15278" b="84375" l="28516" r="68555">
                        <a14:foregroundMark x1="36719" y1="59028" x2="28516" y2="77778"/>
                        <a14:foregroundMark x1="35156" y1="60069" x2="29492" y2="62847"/>
                        <a14:foregroundMark x1="57227" y1="58681" x2="68555" y2="62500"/>
                      </a14:backgroundRemoval>
                    </a14:imgEffect>
                  </a14:imgLayer>
                </a14:imgProps>
              </a:ext>
              <a:ext uri="{28A0092B-C50C-407E-A947-70E740481C1C}">
                <a14:useLocalDpi xmlns:a14="http://schemas.microsoft.com/office/drawing/2010/main" xmlns="" val="0"/>
              </a:ext>
            </a:extLst>
          </a:blip>
          <a:srcRect l="23973" t="11018" r="29928" b="14361"/>
          <a:stretch/>
        </p:blipFill>
        <p:spPr>
          <a:xfrm>
            <a:off x="628650" y="2573283"/>
            <a:ext cx="3499945" cy="3379855"/>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CA"/>
              <a:t>Life's Emergency Training 2016</a:t>
            </a:r>
          </a:p>
        </p:txBody>
      </p:sp>
    </p:spTree>
    <p:extLst>
      <p:ext uri="{BB962C8B-B14F-4D97-AF65-F5344CB8AC3E}">
        <p14:creationId xmlns:p14="http://schemas.microsoft.com/office/powerpoint/2010/main" xmlns="" val="109427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4654" y="336472"/>
            <a:ext cx="7886700" cy="962392"/>
          </a:xfrm>
        </p:spPr>
        <p:txBody>
          <a:bodyPr>
            <a:noAutofit/>
          </a:bodyPr>
          <a:lstStyle/>
          <a:p>
            <a:r>
              <a:rPr lang="en-CA" b="1" dirty="0">
                <a:latin typeface="Garamond" panose="02020404030301010803" pitchFamily="18" charset="0"/>
              </a:rPr>
              <a:t>Spinal and Pelvis Injuries</a:t>
            </a:r>
            <a:endParaRPr lang="en-CA" dirty="0">
              <a:latin typeface="Garamond" panose="02020404030301010803" pitchFamily="18" charset="0"/>
            </a:endParaRPr>
          </a:p>
        </p:txBody>
      </p:sp>
      <p:sp>
        <p:nvSpPr>
          <p:cNvPr id="7" name="Content Placeholder 6"/>
          <p:cNvSpPr>
            <a:spLocks noGrp="1"/>
          </p:cNvSpPr>
          <p:nvPr>
            <p:ph idx="1"/>
          </p:nvPr>
        </p:nvSpPr>
        <p:spPr>
          <a:xfrm>
            <a:off x="353291" y="1190162"/>
            <a:ext cx="8603673" cy="5488424"/>
          </a:xfrm>
        </p:spPr>
        <p:txBody>
          <a:bodyPr>
            <a:normAutofit/>
          </a:bodyPr>
          <a:lstStyle/>
          <a:p>
            <a:pPr marL="0" indent="0">
              <a:buNone/>
            </a:pPr>
            <a:r>
              <a:rPr lang="en-CA" sz="3200" b="1" dirty="0">
                <a:latin typeface="Garamond" panose="02020404030301010803" pitchFamily="18" charset="0"/>
              </a:rPr>
              <a:t>Treatment</a:t>
            </a:r>
          </a:p>
          <a:p>
            <a:pPr marL="0" indent="0">
              <a:spcBef>
                <a:spcPts val="0"/>
              </a:spcBef>
              <a:buNone/>
            </a:pPr>
            <a:r>
              <a:rPr lang="en-CA" sz="3200" dirty="0">
                <a:latin typeface="Garamond" panose="02020404030301010803" pitchFamily="18" charset="0"/>
              </a:rPr>
              <a:t>Look, Talk, Call, ABC</a:t>
            </a:r>
          </a:p>
          <a:p>
            <a:pPr marL="0" indent="0">
              <a:spcBef>
                <a:spcPts val="0"/>
              </a:spcBef>
              <a:buNone/>
            </a:pPr>
            <a:r>
              <a:rPr lang="en-CA" sz="3200" dirty="0">
                <a:latin typeface="Garamond" panose="02020404030301010803" pitchFamily="18" charset="0"/>
              </a:rPr>
              <a:t>Tell casualty “DON’T MOVE” and treat for shock</a:t>
            </a:r>
          </a:p>
          <a:p>
            <a:pPr marL="0" indent="0">
              <a:spcBef>
                <a:spcPts val="0"/>
              </a:spcBef>
              <a:buNone/>
            </a:pPr>
            <a:r>
              <a:rPr lang="en-CA" sz="3200" dirty="0">
                <a:latin typeface="Garamond" panose="02020404030301010803" pitchFamily="18" charset="0"/>
              </a:rPr>
              <a:t>Stabilize injuries (if needed)</a:t>
            </a:r>
          </a:p>
          <a:p>
            <a:pPr marL="0" indent="0">
              <a:spcBef>
                <a:spcPts val="0"/>
              </a:spcBef>
              <a:buNone/>
            </a:pPr>
            <a:r>
              <a:rPr lang="en-CA" sz="3200" dirty="0">
                <a:latin typeface="Garamond" panose="02020404030301010803" pitchFamily="18" charset="0"/>
              </a:rPr>
              <a:t>Monitor until EMS takes over</a:t>
            </a:r>
          </a:p>
        </p:txBody>
      </p:sp>
      <p:sp>
        <p:nvSpPr>
          <p:cNvPr id="8" name="Rectangle 7"/>
          <p:cNvSpPr/>
          <p:nvPr/>
        </p:nvSpPr>
        <p:spPr>
          <a:xfrm>
            <a:off x="147980" y="116632"/>
            <a:ext cx="8856984" cy="6624736"/>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a:xfrm>
            <a:off x="6671622" y="6313461"/>
            <a:ext cx="2133600" cy="365125"/>
          </a:xfrm>
        </p:spPr>
        <p:txBody>
          <a:bodyPr/>
          <a:lstStyle/>
          <a:p>
            <a:fld id="{21036CD7-8A89-4C36-8826-635AC63052D9}" type="slidenum">
              <a:rPr lang="en-CA" smtClean="0">
                <a:solidFill>
                  <a:schemeClr val="tx1"/>
                </a:solidFill>
              </a:rPr>
              <a:pPr/>
              <a:t>7</a:t>
            </a:fld>
            <a:endParaRPr lang="en-CA" dirty="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l="725" t="38254" r="50000" b="17556"/>
          <a:stretch/>
        </p:blipFill>
        <p:spPr>
          <a:xfrm>
            <a:off x="2006483" y="3617423"/>
            <a:ext cx="4513397" cy="2696038"/>
          </a:xfrm>
          <a:prstGeom prst="rect">
            <a:avLst/>
          </a:prstGeom>
          <a:effectLst>
            <a:softEdge rad="127000"/>
          </a:effectLst>
        </p:spPr>
      </p:pic>
      <p:sp>
        <p:nvSpPr>
          <p:cNvPr id="5" name="Footer Placeholder 4"/>
          <p:cNvSpPr>
            <a:spLocks noGrp="1"/>
          </p:cNvSpPr>
          <p:nvPr>
            <p:ph type="ftr" sz="quarter" idx="11"/>
          </p:nvPr>
        </p:nvSpPr>
        <p:spPr/>
        <p:txBody>
          <a:bodyPr/>
          <a:lstStyle/>
          <a:p>
            <a:r>
              <a:rPr lang="en-CA"/>
              <a:t>Life's Emergency Training 2016</a:t>
            </a:r>
          </a:p>
        </p:txBody>
      </p:sp>
    </p:spTree>
    <p:extLst>
      <p:ext uri="{BB962C8B-B14F-4D97-AF65-F5344CB8AC3E}">
        <p14:creationId xmlns:p14="http://schemas.microsoft.com/office/powerpoint/2010/main" xmlns="" val="187853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512" y="365126"/>
            <a:ext cx="8712968" cy="1325563"/>
          </a:xfrm>
        </p:spPr>
        <p:txBody>
          <a:bodyPr>
            <a:normAutofit/>
          </a:bodyPr>
          <a:lstStyle/>
          <a:p>
            <a:pPr algn="ctr"/>
            <a:r>
              <a:rPr lang="en-CA" b="1" dirty="0">
                <a:latin typeface="Garamond" panose="02020404030301010803" pitchFamily="18" charset="0"/>
              </a:rPr>
              <a:t>Head, Spinal and Pelvis Injuries</a:t>
            </a:r>
            <a:endParaRPr lang="en-CA" dirty="0">
              <a:latin typeface="Garamond" panose="02020404030301010803" pitchFamily="18" charset="0"/>
            </a:endParaRPr>
          </a:p>
        </p:txBody>
      </p:sp>
      <p:sp>
        <p:nvSpPr>
          <p:cNvPr id="8" name="Rectangle 7"/>
          <p:cNvSpPr/>
          <p:nvPr/>
        </p:nvSpPr>
        <p:spPr>
          <a:xfrm>
            <a:off x="179512" y="193208"/>
            <a:ext cx="8712968" cy="6357494"/>
          </a:xfrm>
          <a:prstGeom prst="rect">
            <a:avLst/>
          </a:prstGeom>
          <a:noFill/>
          <a:ln w="76200">
            <a:solidFill>
              <a:srgbClr val="DB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DB0B1F"/>
              </a:solidFill>
            </a:endParaRPr>
          </a:p>
        </p:txBody>
      </p:sp>
      <p:sp>
        <p:nvSpPr>
          <p:cNvPr id="3" name="Slide Number Placeholder 2"/>
          <p:cNvSpPr>
            <a:spLocks noGrp="1"/>
          </p:cNvSpPr>
          <p:nvPr>
            <p:ph type="sldNum" sz="quarter" idx="12"/>
          </p:nvPr>
        </p:nvSpPr>
        <p:spPr>
          <a:xfrm>
            <a:off x="6574712" y="6267755"/>
            <a:ext cx="2133600" cy="365125"/>
          </a:xfrm>
        </p:spPr>
        <p:txBody>
          <a:bodyPr/>
          <a:lstStyle/>
          <a:p>
            <a:fld id="{21036CD7-8A89-4C36-8826-635AC63052D9}" type="slidenum">
              <a:rPr lang="en-CA" smtClean="0">
                <a:solidFill>
                  <a:schemeClr val="tx1"/>
                </a:solidFill>
              </a:rPr>
              <a:pPr/>
              <a:t>8</a:t>
            </a:fld>
            <a:endParaRPr lang="en-CA" dirty="0">
              <a:solidFill>
                <a:schemeClr val="tx1"/>
              </a:solidFill>
            </a:endParaRPr>
          </a:p>
        </p:txBody>
      </p:sp>
      <p:pic>
        <p:nvPicPr>
          <p:cNvPr id="1026" name="Picture 2"/>
          <p:cNvPicPr>
            <a:picLocks noGrp="1" noChangeAspect="1" noChangeArrowheads="1"/>
          </p:cNvPicPr>
          <p:nvPr>
            <p:ph idx="1"/>
          </p:nvPr>
        </p:nvPicPr>
        <p:blipFill rotWithShape="1">
          <a:blip r:embed="rId3">
            <a:extLst>
              <a:ext uri="{BEBA8EAE-BF5A-486C-A8C5-ECC9F3942E4B}">
                <a14:imgProps xmlns:a14="http://schemas.microsoft.com/office/drawing/2010/main" xmlns="">
                  <a14:imgLayer r:embed="rId4">
                    <a14:imgEffect>
                      <a14:backgroundRemoval t="32961" b="96276" l="0" r="71714">
                        <a14:foregroundMark x1="69551" y1="76164" x2="67388" y2="96276"/>
                        <a14:foregroundMark x1="6988" y1="44134" x2="13810" y2="50652"/>
                        <a14:foregroundMark x1="12146" y1="40596" x2="14143" y2="51210"/>
                        <a14:foregroundMark x1="70715" y1="68156" x2="70715" y2="71695"/>
                      </a14:backgroundRemoval>
                    </a14:imgEffect>
                  </a14:imgLayer>
                </a14:imgProps>
              </a:ext>
              <a:ext uri="{28A0092B-C50C-407E-A947-70E740481C1C}">
                <a14:useLocalDpi xmlns:a14="http://schemas.microsoft.com/office/drawing/2010/main" xmlns="" val="0"/>
              </a:ext>
            </a:extLst>
          </a:blip>
          <a:srcRect t="29526" r="28463"/>
          <a:stretch/>
        </p:blipFill>
        <p:spPr bwMode="auto">
          <a:xfrm rot="20704700">
            <a:off x="1166649" y="1217154"/>
            <a:ext cx="6275755" cy="552413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59531" y="1616017"/>
            <a:ext cx="8352928" cy="584775"/>
          </a:xfrm>
          <a:prstGeom prst="rect">
            <a:avLst/>
          </a:prstGeom>
          <a:noFill/>
        </p:spPr>
        <p:txBody>
          <a:bodyPr wrap="square" rtlCol="0">
            <a:spAutoFit/>
          </a:bodyPr>
          <a:lstStyle/>
          <a:p>
            <a:pPr algn="ctr"/>
            <a:r>
              <a:rPr lang="en-CA" sz="3200" dirty="0">
                <a:latin typeface="Garamond" panose="02020404030301010803" pitchFamily="18" charset="0"/>
              </a:rPr>
              <a:t>First Aid treatment of possible pelvis injury</a:t>
            </a:r>
          </a:p>
        </p:txBody>
      </p:sp>
      <p:sp>
        <p:nvSpPr>
          <p:cNvPr id="2" name="Footer Placeholder 1"/>
          <p:cNvSpPr>
            <a:spLocks noGrp="1"/>
          </p:cNvSpPr>
          <p:nvPr>
            <p:ph type="ftr" sz="quarter" idx="11"/>
          </p:nvPr>
        </p:nvSpPr>
        <p:spPr>
          <a:xfrm>
            <a:off x="2998970" y="6071538"/>
            <a:ext cx="3086100" cy="365125"/>
          </a:xfrm>
        </p:spPr>
        <p:txBody>
          <a:bodyPr/>
          <a:lstStyle/>
          <a:p>
            <a:r>
              <a:rPr lang="en-CA"/>
              <a:t>Life's Emergency Training 2016</a:t>
            </a:r>
          </a:p>
        </p:txBody>
      </p:sp>
      <p:pic>
        <p:nvPicPr>
          <p:cNvPr id="9" name="Picture 8"/>
          <p:cNvPicPr/>
          <p:nvPr/>
        </p:nvPicPr>
        <p:blipFill>
          <a:blip r:embed="rId5" cstate="print">
            <a:extLst>
              <a:ext uri="{28A0092B-C50C-407E-A947-70E740481C1C}">
                <a14:useLocalDpi xmlns:pic="http://schemas.openxmlformats.org/drawingml/2006/picture" xmlns="" xmlns:a14="http://schemas.microsoft.com/office/drawing/2010/main" xmlns:lc="http://schemas.openxmlformats.org/drawingml/2006/lockedCanvas" val="0"/>
              </a:ext>
            </a:extLst>
          </a:blip>
          <a:stretch>
            <a:fillRect/>
          </a:stretch>
        </p:blipFill>
        <p:spPr>
          <a:xfrm>
            <a:off x="237344" y="6096000"/>
            <a:ext cx="2133600" cy="762000"/>
          </a:xfrm>
          <a:prstGeom prst="rect">
            <a:avLst/>
          </a:prstGeom>
        </p:spPr>
      </p:pic>
    </p:spTree>
    <p:extLst>
      <p:ext uri="{BB962C8B-B14F-4D97-AF65-F5344CB8AC3E}">
        <p14:creationId xmlns:p14="http://schemas.microsoft.com/office/powerpoint/2010/main" xmlns="" val="1605555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188</TotalTime>
  <Words>583</Words>
  <Application>Microsoft Office PowerPoint</Application>
  <PresentationFormat>On-screen Show (4:3)</PresentationFormat>
  <Paragraphs>89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Head, Spinal and Pelvis Injuries</vt:lpstr>
      <vt:lpstr>Head, Spinal and Pelvis Injuries</vt:lpstr>
      <vt:lpstr>Head, Spinal and Pelvis Injuries</vt:lpstr>
      <vt:lpstr>Head, Spinal and Pelvis Injuries</vt:lpstr>
      <vt:lpstr>Head, Spinal and Pelvis Injuries</vt:lpstr>
      <vt:lpstr>Head, Spinal and Pelvis Injuries</vt:lpstr>
      <vt:lpstr>Spinal and Pelvis Injuries</vt:lpstr>
      <vt:lpstr>Head, Spinal and Pelvis Injuries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 Spinal and Pelvis Injuries</dc:title>
  <dc:creator>Kathryn Davies</dc:creator>
  <cp:lastModifiedBy>Owner</cp:lastModifiedBy>
  <cp:revision>19</cp:revision>
  <dcterms:created xsi:type="dcterms:W3CDTF">2015-01-20T03:30:53Z</dcterms:created>
  <dcterms:modified xsi:type="dcterms:W3CDTF">2018-04-11T15:55:05Z</dcterms:modified>
</cp:coreProperties>
</file>