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7"/>
  </p:notesMasterIdLst>
  <p:sldIdLst>
    <p:sldId id="257" r:id="rId2"/>
    <p:sldId id="258" r:id="rId3"/>
    <p:sldId id="259" r:id="rId4"/>
    <p:sldId id="261"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50000" saltData="b+++mEqWoDnZOCufbEt4XA" hashData="2N2xnAratYn4GGXbpqM1f7qwPVY" cryptProvider="" algIdExt="0" algIdExtSource="" cryptProviderTypeExt="0" cryptProviderTypeExtSourc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5480" autoAdjust="0"/>
    <p:restoredTop sz="66113" autoAdjust="0"/>
  </p:normalViewPr>
  <p:slideViewPr>
    <p:cSldViewPr snapToGrid="0">
      <p:cViewPr varScale="1">
        <p:scale>
          <a:sx n="59" d="100"/>
          <a:sy n="59" d="100"/>
        </p:scale>
        <p:origin x="-2154" y="-8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AC543C-86BD-4F46-93BA-49A45BF4826A}" type="datetimeFigureOut">
              <a:rPr lang="en-CA" smtClean="0"/>
              <a:pPr/>
              <a:t>11/04/2018</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6B11D0-F45F-47A1-9F36-924B781947C7}" type="slidenum">
              <a:rPr lang="en-CA" smtClean="0"/>
              <a:pPr/>
              <a:t>‹#›</a:t>
            </a:fld>
            <a:endParaRPr lang="en-CA"/>
          </a:p>
        </p:txBody>
      </p:sp>
    </p:spTree>
    <p:extLst>
      <p:ext uri="{BB962C8B-B14F-4D97-AF65-F5344CB8AC3E}">
        <p14:creationId xmlns:p14="http://schemas.microsoft.com/office/powerpoint/2010/main" xmlns="" val="3829680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b="1" dirty="0"/>
              <a:t>TIME</a:t>
            </a:r>
            <a:r>
              <a:rPr lang="en-CA" dirty="0"/>
              <a:t>- 45 MINUTES</a:t>
            </a:r>
          </a:p>
          <a:p>
            <a:r>
              <a:rPr lang="en-CA" b="1" dirty="0"/>
              <a:t>CHEST WALL- </a:t>
            </a:r>
            <a:r>
              <a:rPr lang="en-CA" dirty="0"/>
              <a:t>Ribs, sternum protect internal organs such as heart, lungs, esophagus, major vessels, aorta, superior</a:t>
            </a:r>
            <a:r>
              <a:rPr lang="en-CA" baseline="0" dirty="0"/>
              <a:t> vena </a:t>
            </a:r>
            <a:r>
              <a:rPr lang="en-CA" baseline="0" dirty="0" err="1"/>
              <a:t>cava.R</a:t>
            </a:r>
            <a:r>
              <a:rPr lang="en-CA" baseline="0" dirty="0"/>
              <a:t> VENA CAVA      </a:t>
            </a:r>
            <a:r>
              <a:rPr lang="en-CA" b="1" baseline="0" dirty="0"/>
              <a:t>WE WILL DISCUSS THREE DIFFERENT TYPES OF CHEST INJURIES:</a:t>
            </a:r>
          </a:p>
          <a:p>
            <a:r>
              <a:rPr lang="en-CA" baseline="0" dirty="0"/>
              <a:t>Penetrating chest injury, fractured ribs, blast injuries.</a:t>
            </a:r>
          </a:p>
          <a:p>
            <a:endParaRPr lang="en-CA" dirty="0"/>
          </a:p>
        </p:txBody>
      </p:sp>
      <p:sp>
        <p:nvSpPr>
          <p:cNvPr id="4" name="Slide Number Placeholder 3"/>
          <p:cNvSpPr>
            <a:spLocks noGrp="1"/>
          </p:cNvSpPr>
          <p:nvPr>
            <p:ph type="sldNum" sz="quarter" idx="10"/>
          </p:nvPr>
        </p:nvSpPr>
        <p:spPr/>
        <p:txBody>
          <a:bodyPr/>
          <a:lstStyle/>
          <a:p>
            <a:fld id="{EB6B11D0-F45F-47A1-9F36-924B781947C7}" type="slidenum">
              <a:rPr lang="en-CA" smtClean="0"/>
              <a:pPr/>
              <a:t>1</a:t>
            </a:fld>
            <a:endParaRPr lang="en-CA"/>
          </a:p>
        </p:txBody>
      </p:sp>
    </p:spTree>
    <p:extLst>
      <p:ext uri="{BB962C8B-B14F-4D97-AF65-F5344CB8AC3E}">
        <p14:creationId xmlns:p14="http://schemas.microsoft.com/office/powerpoint/2010/main" xmlns="" val="732679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baseline="0" dirty="0"/>
              <a:t>PENETRATING CHEST WOUND- </a:t>
            </a:r>
            <a:r>
              <a:rPr lang="en-CA" baseline="0" dirty="0"/>
              <a:t>Something penetrates chest wall. Can cause sucking chest wound. Open pneumothorax. May have chest pain, bleeding, air or bubbling noise at site, difficulty breathing, signs of shock</a:t>
            </a:r>
          </a:p>
          <a:p>
            <a:r>
              <a:rPr lang="en-CA" baseline="0" dirty="0"/>
              <a:t>Air enters through chest wall opening during inhalation and fills up chest in the space between the lining of the lung and the chest wall. Causes increased pressure on lung. Can eventually build up enough to put pressure on major vessels and heart causing shock (tension pneumothorax)</a:t>
            </a:r>
          </a:p>
          <a:p>
            <a:endParaRPr lang="en-CA" baseline="0" dirty="0"/>
          </a:p>
          <a:p>
            <a:r>
              <a:rPr lang="en-CA" b="1" baseline="0" dirty="0"/>
              <a:t>2016 UPDATE TX OF SUCKING CHEST WOUND</a:t>
            </a:r>
            <a:r>
              <a:rPr lang="en-CA" baseline="0" dirty="0"/>
              <a:t>: Need to cover with a non occlusive material </a:t>
            </a:r>
            <a:r>
              <a:rPr lang="en-CA" baseline="0" dirty="0" err="1"/>
              <a:t>suchc</a:t>
            </a:r>
            <a:r>
              <a:rPr lang="en-CA" baseline="0" dirty="0"/>
              <a:t> as gauze. If material becomes soaked with blood or fluid change so it does not obstruct chest would</a:t>
            </a:r>
          </a:p>
          <a:p>
            <a:endParaRPr lang="en-CA" baseline="0" dirty="0"/>
          </a:p>
          <a:p>
            <a:r>
              <a:rPr lang="en-CA" b="1" baseline="0" dirty="0"/>
              <a:t>SIGNS AND SYMPTOMS OF TENSION PNEUMOTHORAX:</a:t>
            </a:r>
            <a:r>
              <a:rPr lang="en-CA" b="0" baseline="0" dirty="0"/>
              <a:t> Chest pain, SOB, decreasing LOA, shock, tracheal shift away from injured side. Serious medical emergency!</a:t>
            </a:r>
          </a:p>
          <a:p>
            <a:r>
              <a:rPr lang="en-CA" b="1" baseline="0" dirty="0"/>
              <a:t>TX</a:t>
            </a:r>
            <a:r>
              <a:rPr lang="en-CA" b="0" baseline="0" dirty="0"/>
              <a:t>: LOOK, TALK, CALL, ABCD. Have casualty sit or lie with injured side down. Cover, reassure, monitor ABC’s often until EMS arrives.</a:t>
            </a:r>
            <a:endParaRPr lang="en-CA" dirty="0"/>
          </a:p>
        </p:txBody>
      </p:sp>
      <p:sp>
        <p:nvSpPr>
          <p:cNvPr id="4" name="Slide Number Placeholder 3"/>
          <p:cNvSpPr>
            <a:spLocks noGrp="1"/>
          </p:cNvSpPr>
          <p:nvPr>
            <p:ph type="sldNum" sz="quarter" idx="10"/>
          </p:nvPr>
        </p:nvSpPr>
        <p:spPr/>
        <p:txBody>
          <a:bodyPr/>
          <a:lstStyle/>
          <a:p>
            <a:fld id="{EB6B11D0-F45F-47A1-9F36-924B781947C7}" type="slidenum">
              <a:rPr lang="en-CA" smtClean="0"/>
              <a:pPr/>
              <a:t>2</a:t>
            </a:fld>
            <a:endParaRPr lang="en-CA"/>
          </a:p>
        </p:txBody>
      </p:sp>
    </p:spTree>
    <p:extLst>
      <p:ext uri="{BB962C8B-B14F-4D97-AF65-F5344CB8AC3E}">
        <p14:creationId xmlns:p14="http://schemas.microsoft.com/office/powerpoint/2010/main" xmlns="" val="2682665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Usually</a:t>
            </a:r>
            <a:r>
              <a:rPr lang="en-CA" baseline="0" dirty="0"/>
              <a:t> trauma so remember to look for other injuries as well</a:t>
            </a:r>
            <a:endParaRPr lang="en-CA" dirty="0"/>
          </a:p>
          <a:p>
            <a:r>
              <a:rPr lang="en-CA" b="1" dirty="0"/>
              <a:t>DISCUSS SIGNS AND SYMPTOMS OF RIB INJURIES;</a:t>
            </a:r>
          </a:p>
          <a:p>
            <a:r>
              <a:rPr lang="en-CA" dirty="0"/>
              <a:t>Pain, bruising, swelling, pain on breathing, guarding area, shallow breathing,</a:t>
            </a:r>
            <a:r>
              <a:rPr lang="en-CA" baseline="0" dirty="0"/>
              <a:t> MOI </a:t>
            </a:r>
          </a:p>
          <a:p>
            <a:r>
              <a:rPr lang="en-CA" b="1" baseline="0" dirty="0"/>
              <a:t>TX</a:t>
            </a:r>
            <a:r>
              <a:rPr lang="en-CA" baseline="0" dirty="0"/>
              <a:t>- Self-splinting, have casualty apply gentle pressure with blanket or pillow to help limit movement and provide stability.</a:t>
            </a:r>
          </a:p>
          <a:p>
            <a:r>
              <a:rPr lang="en-CA" baseline="0" dirty="0"/>
              <a:t>Use 2 broad bandage </a:t>
            </a:r>
            <a:r>
              <a:rPr lang="en-CA" baseline="0" dirty="0" err="1"/>
              <a:t>triangulars</a:t>
            </a:r>
            <a:r>
              <a:rPr lang="en-CA" baseline="0" dirty="0"/>
              <a:t> to hold in place. Ensure casualty can still breathe properly. If casualty wants to lie down, position injured side down.</a:t>
            </a:r>
            <a:endParaRPr lang="en-CA" dirty="0"/>
          </a:p>
        </p:txBody>
      </p:sp>
      <p:sp>
        <p:nvSpPr>
          <p:cNvPr id="4" name="Slide Number Placeholder 3"/>
          <p:cNvSpPr>
            <a:spLocks noGrp="1"/>
          </p:cNvSpPr>
          <p:nvPr>
            <p:ph type="sldNum" sz="quarter" idx="10"/>
          </p:nvPr>
        </p:nvSpPr>
        <p:spPr/>
        <p:txBody>
          <a:bodyPr/>
          <a:lstStyle/>
          <a:p>
            <a:fld id="{EB6B11D0-F45F-47A1-9F36-924B781947C7}" type="slidenum">
              <a:rPr lang="en-CA" smtClean="0"/>
              <a:pPr/>
              <a:t>3</a:t>
            </a:fld>
            <a:endParaRPr lang="en-CA"/>
          </a:p>
        </p:txBody>
      </p:sp>
    </p:spTree>
    <p:extLst>
      <p:ext uri="{BB962C8B-B14F-4D97-AF65-F5344CB8AC3E}">
        <p14:creationId xmlns:p14="http://schemas.microsoft.com/office/powerpoint/2010/main" xmlns="" val="1370854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FLAIL CHEST:</a:t>
            </a:r>
          </a:p>
          <a:p>
            <a:r>
              <a:rPr lang="en-CA" dirty="0"/>
              <a:t>Two or more ribs broken in two</a:t>
            </a:r>
            <a:r>
              <a:rPr lang="en-CA" baseline="0" dirty="0"/>
              <a:t> or more places. Creates floating rib section. Causes chest wall instability and paradoxical chest wall movement. Interferes with normal breathing and causes extreme pain and possibility of damaging lung.</a:t>
            </a:r>
          </a:p>
          <a:p>
            <a:r>
              <a:rPr lang="en-CA" b="1" baseline="0" dirty="0"/>
              <a:t>SIGNS AND SYMPTOMS</a:t>
            </a:r>
            <a:r>
              <a:rPr lang="en-CA" baseline="0" dirty="0"/>
              <a:t>:  Painful breathing, grating noise when taking breath, shallow breaths</a:t>
            </a:r>
          </a:p>
          <a:p>
            <a:r>
              <a:rPr lang="en-CA" b="1" baseline="0" dirty="0"/>
              <a:t>FIRST AID:   </a:t>
            </a:r>
            <a:r>
              <a:rPr lang="en-CA" baseline="0" dirty="0"/>
              <a:t>Have casualty apply gentle pressure with a blanket or pillow to injured section to limit movement and provide stability. Can use </a:t>
            </a:r>
            <a:r>
              <a:rPr lang="en-CA" baseline="0" dirty="0" err="1"/>
              <a:t>triangulars</a:t>
            </a:r>
            <a:r>
              <a:rPr lang="en-CA" baseline="0" dirty="0"/>
              <a:t> to secure</a:t>
            </a:r>
            <a:endParaRPr lang="en-CA" dirty="0"/>
          </a:p>
        </p:txBody>
      </p:sp>
      <p:sp>
        <p:nvSpPr>
          <p:cNvPr id="4" name="Slide Number Placeholder 3"/>
          <p:cNvSpPr>
            <a:spLocks noGrp="1"/>
          </p:cNvSpPr>
          <p:nvPr>
            <p:ph type="sldNum" sz="quarter" idx="10"/>
          </p:nvPr>
        </p:nvSpPr>
        <p:spPr/>
        <p:txBody>
          <a:bodyPr/>
          <a:lstStyle/>
          <a:p>
            <a:fld id="{EB6B11D0-F45F-47A1-9F36-924B781947C7}" type="slidenum">
              <a:rPr lang="en-CA" smtClean="0"/>
              <a:pPr/>
              <a:t>4</a:t>
            </a:fld>
            <a:endParaRPr lang="en-CA"/>
          </a:p>
        </p:txBody>
      </p:sp>
    </p:spTree>
    <p:extLst>
      <p:ext uri="{BB962C8B-B14F-4D97-AF65-F5344CB8AC3E}">
        <p14:creationId xmlns:p14="http://schemas.microsoft.com/office/powerpoint/2010/main" xmlns="" val="27396385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t>PRIMARY INJURIES- </a:t>
            </a:r>
            <a:r>
              <a:rPr lang="en-CA" dirty="0"/>
              <a:t>Caused by blast’s pressure and extreme</a:t>
            </a:r>
            <a:r>
              <a:rPr lang="en-CA" baseline="0" dirty="0"/>
              <a:t> heat. Causes potential lung damage and damage to other parts of the body. Body parts and organs containing air highly susceptible to damage (GI tract, inner ear, sinuses)</a:t>
            </a:r>
          </a:p>
          <a:p>
            <a:r>
              <a:rPr lang="en-CA" b="1" baseline="0" dirty="0"/>
              <a:t>SECONDARY INJURIES:  </a:t>
            </a:r>
            <a:r>
              <a:rPr lang="en-CA" baseline="0" dirty="0"/>
              <a:t>Caused by flying debris injuring the casualty</a:t>
            </a:r>
          </a:p>
          <a:p>
            <a:r>
              <a:rPr lang="en-CA" b="1" baseline="0" dirty="0"/>
              <a:t>TERTIARY INJURIES:  </a:t>
            </a:r>
            <a:r>
              <a:rPr lang="en-CA" baseline="0" dirty="0"/>
              <a:t>Caused by force of blast throwing casualty</a:t>
            </a:r>
          </a:p>
          <a:p>
            <a:r>
              <a:rPr lang="en-CA" b="1" baseline="0" dirty="0"/>
              <a:t>ORGANS THAT CAN BE AFFECTED: </a:t>
            </a:r>
            <a:r>
              <a:rPr lang="en-CA" baseline="0" dirty="0"/>
              <a:t>Brain, ears, lungs, heart, digestive tract. Be observant and safety conscious. Look for casualties.</a:t>
            </a:r>
          </a:p>
          <a:p>
            <a:r>
              <a:rPr lang="en-CA" b="1" baseline="0" dirty="0"/>
              <a:t>SIGNS AND SYMPTOMS CAN BE NUMEROUS</a:t>
            </a:r>
            <a:r>
              <a:rPr lang="en-CA" baseline="0" dirty="0"/>
              <a:t>:  Multi-trauma</a:t>
            </a:r>
          </a:p>
          <a:p>
            <a:r>
              <a:rPr lang="en-CA" b="1" baseline="0" dirty="0"/>
              <a:t>TX:  </a:t>
            </a:r>
            <a:r>
              <a:rPr lang="en-CA" baseline="0" dirty="0"/>
              <a:t>LOOK, TALK, CALL, ABCD.   SAFETY!   Only approach if it is safe. Tell casualty not to move. Get bystander to support head. Stop life-threatening bleeds. Treat serious injuries first. Reassure, cover, monitor ABC’s frequently until EMS </a:t>
            </a:r>
            <a:r>
              <a:rPr lang="en-CA" baseline="0"/>
              <a:t>takes over.</a:t>
            </a:r>
            <a:endParaRPr lang="en-CA" dirty="0"/>
          </a:p>
        </p:txBody>
      </p:sp>
      <p:sp>
        <p:nvSpPr>
          <p:cNvPr id="4" name="Slide Number Placeholder 3"/>
          <p:cNvSpPr>
            <a:spLocks noGrp="1"/>
          </p:cNvSpPr>
          <p:nvPr>
            <p:ph type="sldNum" sz="quarter" idx="10"/>
          </p:nvPr>
        </p:nvSpPr>
        <p:spPr/>
        <p:txBody>
          <a:bodyPr/>
          <a:lstStyle/>
          <a:p>
            <a:fld id="{EB6B11D0-F45F-47A1-9F36-924B781947C7}" type="slidenum">
              <a:rPr lang="en-CA" smtClean="0"/>
              <a:pPr/>
              <a:t>5</a:t>
            </a:fld>
            <a:endParaRPr lang="en-CA"/>
          </a:p>
        </p:txBody>
      </p:sp>
    </p:spTree>
    <p:extLst>
      <p:ext uri="{BB962C8B-B14F-4D97-AF65-F5344CB8AC3E}">
        <p14:creationId xmlns:p14="http://schemas.microsoft.com/office/powerpoint/2010/main" xmlns="" val="4170803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BF79497-C6FC-4D2D-857D-6585685E6F52}" type="datetime1">
              <a:rPr lang="en-CA" smtClean="0"/>
              <a:pPr/>
              <a:t>11/04/2018</a:t>
            </a:fld>
            <a:endParaRPr lang="en-CA"/>
          </a:p>
        </p:txBody>
      </p:sp>
      <p:sp>
        <p:nvSpPr>
          <p:cNvPr id="5" name="Footer Placeholder 4"/>
          <p:cNvSpPr>
            <a:spLocks noGrp="1"/>
          </p:cNvSpPr>
          <p:nvPr>
            <p:ph type="ftr" sz="quarter" idx="11"/>
          </p:nvPr>
        </p:nvSpPr>
        <p:spPr/>
        <p:txBody>
          <a:bodyPr/>
          <a:lstStyle/>
          <a:p>
            <a:r>
              <a:rPr lang="en-CA"/>
              <a:t>Life's Emergency Training 2016</a:t>
            </a:r>
          </a:p>
        </p:txBody>
      </p:sp>
      <p:sp>
        <p:nvSpPr>
          <p:cNvPr id="6" name="Slide Number Placeholder 5"/>
          <p:cNvSpPr>
            <a:spLocks noGrp="1"/>
          </p:cNvSpPr>
          <p:nvPr>
            <p:ph type="sldNum" sz="quarter" idx="12"/>
          </p:nvPr>
        </p:nvSpPr>
        <p:spPr/>
        <p:txBody>
          <a:bodyPr/>
          <a:lstStyle/>
          <a:p>
            <a:fld id="{0957FF74-E0FE-4FC1-883D-EC18B6CD0531}" type="slidenum">
              <a:rPr lang="en-CA" smtClean="0"/>
              <a:pPr/>
              <a:t>‹#›</a:t>
            </a:fld>
            <a:endParaRPr lang="en-CA"/>
          </a:p>
        </p:txBody>
      </p:sp>
    </p:spTree>
    <p:extLst>
      <p:ext uri="{BB962C8B-B14F-4D97-AF65-F5344CB8AC3E}">
        <p14:creationId xmlns:p14="http://schemas.microsoft.com/office/powerpoint/2010/main" xmlns="" val="3146786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AAFFD7-62BE-4BB3-962E-5BBB53692223}" type="datetime1">
              <a:rPr lang="en-CA" smtClean="0"/>
              <a:pPr/>
              <a:t>11/04/2018</a:t>
            </a:fld>
            <a:endParaRPr lang="en-CA"/>
          </a:p>
        </p:txBody>
      </p:sp>
      <p:sp>
        <p:nvSpPr>
          <p:cNvPr id="5" name="Footer Placeholder 4"/>
          <p:cNvSpPr>
            <a:spLocks noGrp="1"/>
          </p:cNvSpPr>
          <p:nvPr>
            <p:ph type="ftr" sz="quarter" idx="11"/>
          </p:nvPr>
        </p:nvSpPr>
        <p:spPr/>
        <p:txBody>
          <a:bodyPr/>
          <a:lstStyle/>
          <a:p>
            <a:r>
              <a:rPr lang="en-CA"/>
              <a:t>Life's Emergency Training 2016</a:t>
            </a:r>
          </a:p>
        </p:txBody>
      </p:sp>
      <p:sp>
        <p:nvSpPr>
          <p:cNvPr id="6" name="Slide Number Placeholder 5"/>
          <p:cNvSpPr>
            <a:spLocks noGrp="1"/>
          </p:cNvSpPr>
          <p:nvPr>
            <p:ph type="sldNum" sz="quarter" idx="12"/>
          </p:nvPr>
        </p:nvSpPr>
        <p:spPr/>
        <p:txBody>
          <a:bodyPr/>
          <a:lstStyle/>
          <a:p>
            <a:fld id="{0957FF74-E0FE-4FC1-883D-EC18B6CD0531}" type="slidenum">
              <a:rPr lang="en-CA" smtClean="0"/>
              <a:pPr/>
              <a:t>‹#›</a:t>
            </a:fld>
            <a:endParaRPr lang="en-CA"/>
          </a:p>
        </p:txBody>
      </p:sp>
    </p:spTree>
    <p:extLst>
      <p:ext uri="{BB962C8B-B14F-4D97-AF65-F5344CB8AC3E}">
        <p14:creationId xmlns:p14="http://schemas.microsoft.com/office/powerpoint/2010/main" xmlns="" val="4206270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332F72-4AF6-429E-BB1E-5531887AEB43}" type="datetime1">
              <a:rPr lang="en-CA" smtClean="0"/>
              <a:pPr/>
              <a:t>11/04/2018</a:t>
            </a:fld>
            <a:endParaRPr lang="en-CA"/>
          </a:p>
        </p:txBody>
      </p:sp>
      <p:sp>
        <p:nvSpPr>
          <p:cNvPr id="5" name="Footer Placeholder 4"/>
          <p:cNvSpPr>
            <a:spLocks noGrp="1"/>
          </p:cNvSpPr>
          <p:nvPr>
            <p:ph type="ftr" sz="quarter" idx="11"/>
          </p:nvPr>
        </p:nvSpPr>
        <p:spPr/>
        <p:txBody>
          <a:bodyPr/>
          <a:lstStyle/>
          <a:p>
            <a:r>
              <a:rPr lang="en-CA"/>
              <a:t>Life's Emergency Training 2016</a:t>
            </a:r>
          </a:p>
        </p:txBody>
      </p:sp>
      <p:sp>
        <p:nvSpPr>
          <p:cNvPr id="6" name="Slide Number Placeholder 5"/>
          <p:cNvSpPr>
            <a:spLocks noGrp="1"/>
          </p:cNvSpPr>
          <p:nvPr>
            <p:ph type="sldNum" sz="quarter" idx="12"/>
          </p:nvPr>
        </p:nvSpPr>
        <p:spPr/>
        <p:txBody>
          <a:bodyPr/>
          <a:lstStyle/>
          <a:p>
            <a:fld id="{0957FF74-E0FE-4FC1-883D-EC18B6CD0531}" type="slidenum">
              <a:rPr lang="en-CA" smtClean="0"/>
              <a:pPr/>
              <a:t>‹#›</a:t>
            </a:fld>
            <a:endParaRPr lang="en-CA"/>
          </a:p>
        </p:txBody>
      </p:sp>
    </p:spTree>
    <p:extLst>
      <p:ext uri="{BB962C8B-B14F-4D97-AF65-F5344CB8AC3E}">
        <p14:creationId xmlns:p14="http://schemas.microsoft.com/office/powerpoint/2010/main" xmlns="" val="808039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B85ED8-4285-4657-814A-BFC7071A7227}" type="datetime1">
              <a:rPr lang="en-CA" smtClean="0"/>
              <a:pPr/>
              <a:t>11/04/2018</a:t>
            </a:fld>
            <a:endParaRPr lang="en-CA"/>
          </a:p>
        </p:txBody>
      </p:sp>
      <p:sp>
        <p:nvSpPr>
          <p:cNvPr id="5" name="Footer Placeholder 4"/>
          <p:cNvSpPr>
            <a:spLocks noGrp="1"/>
          </p:cNvSpPr>
          <p:nvPr>
            <p:ph type="ftr" sz="quarter" idx="11"/>
          </p:nvPr>
        </p:nvSpPr>
        <p:spPr/>
        <p:txBody>
          <a:bodyPr/>
          <a:lstStyle/>
          <a:p>
            <a:r>
              <a:rPr lang="en-CA"/>
              <a:t>Life's Emergency Training 2016</a:t>
            </a:r>
          </a:p>
        </p:txBody>
      </p:sp>
      <p:sp>
        <p:nvSpPr>
          <p:cNvPr id="6" name="Slide Number Placeholder 5"/>
          <p:cNvSpPr>
            <a:spLocks noGrp="1"/>
          </p:cNvSpPr>
          <p:nvPr>
            <p:ph type="sldNum" sz="quarter" idx="12"/>
          </p:nvPr>
        </p:nvSpPr>
        <p:spPr/>
        <p:txBody>
          <a:bodyPr/>
          <a:lstStyle/>
          <a:p>
            <a:fld id="{0957FF74-E0FE-4FC1-883D-EC18B6CD0531}" type="slidenum">
              <a:rPr lang="en-CA" smtClean="0"/>
              <a:pPr/>
              <a:t>‹#›</a:t>
            </a:fld>
            <a:endParaRPr lang="en-CA"/>
          </a:p>
        </p:txBody>
      </p:sp>
    </p:spTree>
    <p:extLst>
      <p:ext uri="{BB962C8B-B14F-4D97-AF65-F5344CB8AC3E}">
        <p14:creationId xmlns:p14="http://schemas.microsoft.com/office/powerpoint/2010/main" xmlns="" val="2979179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9A0D43-C843-44E9-87FB-E82D283501D2}" type="datetime1">
              <a:rPr lang="en-CA" smtClean="0"/>
              <a:pPr/>
              <a:t>11/04/2018</a:t>
            </a:fld>
            <a:endParaRPr lang="en-CA"/>
          </a:p>
        </p:txBody>
      </p:sp>
      <p:sp>
        <p:nvSpPr>
          <p:cNvPr id="5" name="Footer Placeholder 4"/>
          <p:cNvSpPr>
            <a:spLocks noGrp="1"/>
          </p:cNvSpPr>
          <p:nvPr>
            <p:ph type="ftr" sz="quarter" idx="11"/>
          </p:nvPr>
        </p:nvSpPr>
        <p:spPr/>
        <p:txBody>
          <a:bodyPr/>
          <a:lstStyle/>
          <a:p>
            <a:r>
              <a:rPr lang="en-CA"/>
              <a:t>Life's Emergency Training 2016</a:t>
            </a:r>
          </a:p>
        </p:txBody>
      </p:sp>
      <p:sp>
        <p:nvSpPr>
          <p:cNvPr id="6" name="Slide Number Placeholder 5"/>
          <p:cNvSpPr>
            <a:spLocks noGrp="1"/>
          </p:cNvSpPr>
          <p:nvPr>
            <p:ph type="sldNum" sz="quarter" idx="12"/>
          </p:nvPr>
        </p:nvSpPr>
        <p:spPr/>
        <p:txBody>
          <a:bodyPr/>
          <a:lstStyle/>
          <a:p>
            <a:fld id="{0957FF74-E0FE-4FC1-883D-EC18B6CD0531}" type="slidenum">
              <a:rPr lang="en-CA" smtClean="0"/>
              <a:pPr/>
              <a:t>‹#›</a:t>
            </a:fld>
            <a:endParaRPr lang="en-CA"/>
          </a:p>
        </p:txBody>
      </p:sp>
    </p:spTree>
    <p:extLst>
      <p:ext uri="{BB962C8B-B14F-4D97-AF65-F5344CB8AC3E}">
        <p14:creationId xmlns:p14="http://schemas.microsoft.com/office/powerpoint/2010/main" xmlns="" val="1237709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4F5C04-6A92-4618-900E-1EF38091138A}" type="datetime1">
              <a:rPr lang="en-CA" smtClean="0"/>
              <a:pPr/>
              <a:t>11/04/2018</a:t>
            </a:fld>
            <a:endParaRPr lang="en-CA"/>
          </a:p>
        </p:txBody>
      </p:sp>
      <p:sp>
        <p:nvSpPr>
          <p:cNvPr id="6" name="Footer Placeholder 5"/>
          <p:cNvSpPr>
            <a:spLocks noGrp="1"/>
          </p:cNvSpPr>
          <p:nvPr>
            <p:ph type="ftr" sz="quarter" idx="11"/>
          </p:nvPr>
        </p:nvSpPr>
        <p:spPr/>
        <p:txBody>
          <a:bodyPr/>
          <a:lstStyle/>
          <a:p>
            <a:r>
              <a:rPr lang="en-CA"/>
              <a:t>Life's Emergency Training 2016</a:t>
            </a:r>
          </a:p>
        </p:txBody>
      </p:sp>
      <p:sp>
        <p:nvSpPr>
          <p:cNvPr id="7" name="Slide Number Placeholder 6"/>
          <p:cNvSpPr>
            <a:spLocks noGrp="1"/>
          </p:cNvSpPr>
          <p:nvPr>
            <p:ph type="sldNum" sz="quarter" idx="12"/>
          </p:nvPr>
        </p:nvSpPr>
        <p:spPr/>
        <p:txBody>
          <a:bodyPr/>
          <a:lstStyle/>
          <a:p>
            <a:fld id="{0957FF74-E0FE-4FC1-883D-EC18B6CD0531}" type="slidenum">
              <a:rPr lang="en-CA" smtClean="0"/>
              <a:pPr/>
              <a:t>‹#›</a:t>
            </a:fld>
            <a:endParaRPr lang="en-CA"/>
          </a:p>
        </p:txBody>
      </p:sp>
    </p:spTree>
    <p:extLst>
      <p:ext uri="{BB962C8B-B14F-4D97-AF65-F5344CB8AC3E}">
        <p14:creationId xmlns:p14="http://schemas.microsoft.com/office/powerpoint/2010/main" xmlns="" val="3788687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1FFE08-F97C-486F-AD94-045245282BA6}" type="datetime1">
              <a:rPr lang="en-CA" smtClean="0"/>
              <a:pPr/>
              <a:t>11/04/2018</a:t>
            </a:fld>
            <a:endParaRPr lang="en-CA"/>
          </a:p>
        </p:txBody>
      </p:sp>
      <p:sp>
        <p:nvSpPr>
          <p:cNvPr id="8" name="Footer Placeholder 7"/>
          <p:cNvSpPr>
            <a:spLocks noGrp="1"/>
          </p:cNvSpPr>
          <p:nvPr>
            <p:ph type="ftr" sz="quarter" idx="11"/>
          </p:nvPr>
        </p:nvSpPr>
        <p:spPr/>
        <p:txBody>
          <a:bodyPr/>
          <a:lstStyle/>
          <a:p>
            <a:r>
              <a:rPr lang="en-CA"/>
              <a:t>Life's Emergency Training 2016</a:t>
            </a:r>
          </a:p>
        </p:txBody>
      </p:sp>
      <p:sp>
        <p:nvSpPr>
          <p:cNvPr id="9" name="Slide Number Placeholder 8"/>
          <p:cNvSpPr>
            <a:spLocks noGrp="1"/>
          </p:cNvSpPr>
          <p:nvPr>
            <p:ph type="sldNum" sz="quarter" idx="12"/>
          </p:nvPr>
        </p:nvSpPr>
        <p:spPr/>
        <p:txBody>
          <a:bodyPr/>
          <a:lstStyle/>
          <a:p>
            <a:fld id="{0957FF74-E0FE-4FC1-883D-EC18B6CD0531}" type="slidenum">
              <a:rPr lang="en-CA" smtClean="0"/>
              <a:pPr/>
              <a:t>‹#›</a:t>
            </a:fld>
            <a:endParaRPr lang="en-CA"/>
          </a:p>
        </p:txBody>
      </p:sp>
    </p:spTree>
    <p:extLst>
      <p:ext uri="{BB962C8B-B14F-4D97-AF65-F5344CB8AC3E}">
        <p14:creationId xmlns:p14="http://schemas.microsoft.com/office/powerpoint/2010/main" xmlns="" val="3336332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3E236A9-B23D-4A22-8211-409B063E99B8}" type="datetime1">
              <a:rPr lang="en-CA" smtClean="0"/>
              <a:pPr/>
              <a:t>11/04/2018</a:t>
            </a:fld>
            <a:endParaRPr lang="en-CA"/>
          </a:p>
        </p:txBody>
      </p:sp>
      <p:sp>
        <p:nvSpPr>
          <p:cNvPr id="4" name="Footer Placeholder 3"/>
          <p:cNvSpPr>
            <a:spLocks noGrp="1"/>
          </p:cNvSpPr>
          <p:nvPr>
            <p:ph type="ftr" sz="quarter" idx="11"/>
          </p:nvPr>
        </p:nvSpPr>
        <p:spPr/>
        <p:txBody>
          <a:bodyPr/>
          <a:lstStyle/>
          <a:p>
            <a:r>
              <a:rPr lang="en-CA"/>
              <a:t>Life's Emergency Training 2016</a:t>
            </a:r>
          </a:p>
        </p:txBody>
      </p:sp>
      <p:sp>
        <p:nvSpPr>
          <p:cNvPr id="5" name="Slide Number Placeholder 4"/>
          <p:cNvSpPr>
            <a:spLocks noGrp="1"/>
          </p:cNvSpPr>
          <p:nvPr>
            <p:ph type="sldNum" sz="quarter" idx="12"/>
          </p:nvPr>
        </p:nvSpPr>
        <p:spPr/>
        <p:txBody>
          <a:bodyPr/>
          <a:lstStyle/>
          <a:p>
            <a:fld id="{0957FF74-E0FE-4FC1-883D-EC18B6CD0531}" type="slidenum">
              <a:rPr lang="en-CA" smtClean="0"/>
              <a:pPr/>
              <a:t>‹#›</a:t>
            </a:fld>
            <a:endParaRPr lang="en-CA"/>
          </a:p>
        </p:txBody>
      </p:sp>
    </p:spTree>
    <p:extLst>
      <p:ext uri="{BB962C8B-B14F-4D97-AF65-F5344CB8AC3E}">
        <p14:creationId xmlns:p14="http://schemas.microsoft.com/office/powerpoint/2010/main" xmlns="" val="506784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EC2EE6-01AD-4748-B208-C74077D5285B}" type="datetime1">
              <a:rPr lang="en-CA" smtClean="0"/>
              <a:pPr/>
              <a:t>11/04/2018</a:t>
            </a:fld>
            <a:endParaRPr lang="en-CA"/>
          </a:p>
        </p:txBody>
      </p:sp>
      <p:sp>
        <p:nvSpPr>
          <p:cNvPr id="3" name="Footer Placeholder 2"/>
          <p:cNvSpPr>
            <a:spLocks noGrp="1"/>
          </p:cNvSpPr>
          <p:nvPr>
            <p:ph type="ftr" sz="quarter" idx="11"/>
          </p:nvPr>
        </p:nvSpPr>
        <p:spPr/>
        <p:txBody>
          <a:bodyPr/>
          <a:lstStyle/>
          <a:p>
            <a:r>
              <a:rPr lang="en-CA"/>
              <a:t>Life's Emergency Training 2016</a:t>
            </a:r>
          </a:p>
        </p:txBody>
      </p:sp>
      <p:sp>
        <p:nvSpPr>
          <p:cNvPr id="4" name="Slide Number Placeholder 3"/>
          <p:cNvSpPr>
            <a:spLocks noGrp="1"/>
          </p:cNvSpPr>
          <p:nvPr>
            <p:ph type="sldNum" sz="quarter" idx="12"/>
          </p:nvPr>
        </p:nvSpPr>
        <p:spPr/>
        <p:txBody>
          <a:bodyPr/>
          <a:lstStyle/>
          <a:p>
            <a:fld id="{0957FF74-E0FE-4FC1-883D-EC18B6CD0531}" type="slidenum">
              <a:rPr lang="en-CA" smtClean="0"/>
              <a:pPr/>
              <a:t>‹#›</a:t>
            </a:fld>
            <a:endParaRPr lang="en-CA"/>
          </a:p>
        </p:txBody>
      </p:sp>
    </p:spTree>
    <p:extLst>
      <p:ext uri="{BB962C8B-B14F-4D97-AF65-F5344CB8AC3E}">
        <p14:creationId xmlns:p14="http://schemas.microsoft.com/office/powerpoint/2010/main" xmlns="" val="2980444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F540827-21B8-464A-A667-F78803295ABD}" type="datetime1">
              <a:rPr lang="en-CA" smtClean="0"/>
              <a:pPr/>
              <a:t>11/04/2018</a:t>
            </a:fld>
            <a:endParaRPr lang="en-CA"/>
          </a:p>
        </p:txBody>
      </p:sp>
      <p:sp>
        <p:nvSpPr>
          <p:cNvPr id="6" name="Footer Placeholder 5"/>
          <p:cNvSpPr>
            <a:spLocks noGrp="1"/>
          </p:cNvSpPr>
          <p:nvPr>
            <p:ph type="ftr" sz="quarter" idx="11"/>
          </p:nvPr>
        </p:nvSpPr>
        <p:spPr/>
        <p:txBody>
          <a:bodyPr/>
          <a:lstStyle/>
          <a:p>
            <a:r>
              <a:rPr lang="en-CA"/>
              <a:t>Life's Emergency Training 2016</a:t>
            </a:r>
          </a:p>
        </p:txBody>
      </p:sp>
      <p:sp>
        <p:nvSpPr>
          <p:cNvPr id="7" name="Slide Number Placeholder 6"/>
          <p:cNvSpPr>
            <a:spLocks noGrp="1"/>
          </p:cNvSpPr>
          <p:nvPr>
            <p:ph type="sldNum" sz="quarter" idx="12"/>
          </p:nvPr>
        </p:nvSpPr>
        <p:spPr/>
        <p:txBody>
          <a:bodyPr/>
          <a:lstStyle/>
          <a:p>
            <a:fld id="{0957FF74-E0FE-4FC1-883D-EC18B6CD0531}" type="slidenum">
              <a:rPr lang="en-CA" smtClean="0"/>
              <a:pPr/>
              <a:t>‹#›</a:t>
            </a:fld>
            <a:endParaRPr lang="en-CA"/>
          </a:p>
        </p:txBody>
      </p:sp>
    </p:spTree>
    <p:extLst>
      <p:ext uri="{BB962C8B-B14F-4D97-AF65-F5344CB8AC3E}">
        <p14:creationId xmlns:p14="http://schemas.microsoft.com/office/powerpoint/2010/main" xmlns="" val="3440307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A03D26A-27C8-4AB8-9681-6C8B7DABB337}" type="datetime1">
              <a:rPr lang="en-CA" smtClean="0"/>
              <a:pPr/>
              <a:t>11/04/2018</a:t>
            </a:fld>
            <a:endParaRPr lang="en-CA"/>
          </a:p>
        </p:txBody>
      </p:sp>
      <p:sp>
        <p:nvSpPr>
          <p:cNvPr id="6" name="Footer Placeholder 5"/>
          <p:cNvSpPr>
            <a:spLocks noGrp="1"/>
          </p:cNvSpPr>
          <p:nvPr>
            <p:ph type="ftr" sz="quarter" idx="11"/>
          </p:nvPr>
        </p:nvSpPr>
        <p:spPr/>
        <p:txBody>
          <a:bodyPr/>
          <a:lstStyle/>
          <a:p>
            <a:r>
              <a:rPr lang="en-CA"/>
              <a:t>Life's Emergency Training 2016</a:t>
            </a:r>
          </a:p>
        </p:txBody>
      </p:sp>
      <p:sp>
        <p:nvSpPr>
          <p:cNvPr id="7" name="Slide Number Placeholder 6"/>
          <p:cNvSpPr>
            <a:spLocks noGrp="1"/>
          </p:cNvSpPr>
          <p:nvPr>
            <p:ph type="sldNum" sz="quarter" idx="12"/>
          </p:nvPr>
        </p:nvSpPr>
        <p:spPr/>
        <p:txBody>
          <a:bodyPr/>
          <a:lstStyle/>
          <a:p>
            <a:fld id="{0957FF74-E0FE-4FC1-883D-EC18B6CD0531}" type="slidenum">
              <a:rPr lang="en-CA" smtClean="0"/>
              <a:pPr/>
              <a:t>‹#›</a:t>
            </a:fld>
            <a:endParaRPr lang="en-CA"/>
          </a:p>
        </p:txBody>
      </p:sp>
    </p:spTree>
    <p:extLst>
      <p:ext uri="{BB962C8B-B14F-4D97-AF65-F5344CB8AC3E}">
        <p14:creationId xmlns:p14="http://schemas.microsoft.com/office/powerpoint/2010/main" xmlns="" val="3679787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12B3E-496C-416C-B3ED-60E586EE129D}" type="datetime1">
              <a:rPr lang="en-CA" smtClean="0"/>
              <a:pPr/>
              <a:t>11/04/2018</a:t>
            </a:fld>
            <a:endParaRPr lang="en-CA"/>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a:t>Life's Emergency Training 2016</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57FF74-E0FE-4FC1-883D-EC18B6CD0531}" type="slidenum">
              <a:rPr lang="en-CA" smtClean="0"/>
              <a:pPr/>
              <a:t>‹#›</a:t>
            </a:fld>
            <a:endParaRPr lang="en-CA"/>
          </a:p>
        </p:txBody>
      </p:sp>
    </p:spTree>
    <p:extLst>
      <p:ext uri="{BB962C8B-B14F-4D97-AF65-F5344CB8AC3E}">
        <p14:creationId xmlns:p14="http://schemas.microsoft.com/office/powerpoint/2010/main" xmlns="" val="4572783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49795" y="508224"/>
            <a:ext cx="7772400" cy="996332"/>
          </a:xfrm>
        </p:spPr>
        <p:txBody>
          <a:bodyPr/>
          <a:lstStyle/>
          <a:p>
            <a:pPr algn="ctr"/>
            <a:r>
              <a:rPr lang="en-CA" b="1" dirty="0">
                <a:latin typeface="Garamond" panose="02020404030301010803" pitchFamily="18" charset="0"/>
              </a:rPr>
              <a:t>Chest Injuries</a:t>
            </a:r>
          </a:p>
        </p:txBody>
      </p:sp>
      <p:sp>
        <p:nvSpPr>
          <p:cNvPr id="2" name="Subtitle 1"/>
          <p:cNvSpPr>
            <a:spLocks noGrp="1"/>
          </p:cNvSpPr>
          <p:nvPr>
            <p:ph type="subTitle" idx="1"/>
          </p:nvPr>
        </p:nvSpPr>
        <p:spPr/>
        <p:txBody>
          <a:bodyPr/>
          <a:lstStyle/>
          <a:p>
            <a:endParaRPr lang="en-CA"/>
          </a:p>
        </p:txBody>
      </p:sp>
      <p:pic>
        <p:nvPicPr>
          <p:cNvPr id="4" name="Content Placeholder 3"/>
          <p:cNvPicPr>
            <a:picLocks noGrp="1" noChangeAspect="1"/>
          </p:cNvPicPr>
          <p:nvPr>
            <p:ph idx="4294967295"/>
          </p:nvPr>
        </p:nvPicPr>
        <p:blipFill>
          <a:blip r:embed="rId3">
            <a:extLst>
              <a:ext uri="{28A0092B-C50C-407E-A947-70E740481C1C}">
                <a14:useLocalDpi xmlns:a14="http://schemas.microsoft.com/office/drawing/2010/main" xmlns="" val="0"/>
              </a:ext>
            </a:extLst>
          </a:blip>
          <a:stretch>
            <a:fillRect/>
          </a:stretch>
        </p:blipFill>
        <p:spPr>
          <a:xfrm>
            <a:off x="1327943" y="1356570"/>
            <a:ext cx="6035383" cy="4526167"/>
          </a:xfrm>
        </p:spPr>
      </p:pic>
      <p:sp>
        <p:nvSpPr>
          <p:cNvPr id="8" name="Rectangle 7"/>
          <p:cNvSpPr/>
          <p:nvPr/>
        </p:nvSpPr>
        <p:spPr>
          <a:xfrm>
            <a:off x="214018" y="116632"/>
            <a:ext cx="8712968" cy="6476673"/>
          </a:xfrm>
          <a:prstGeom prst="rect">
            <a:avLst/>
          </a:prstGeom>
          <a:noFill/>
          <a:ln w="76200">
            <a:solidFill>
              <a:srgbClr val="DB0B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rgbClr val="DB0B1F"/>
              </a:solidFill>
            </a:endParaRPr>
          </a:p>
        </p:txBody>
      </p:sp>
      <p:pic>
        <p:nvPicPr>
          <p:cNvPr id="7" name="Picture 6"/>
          <p:cNvPicPr/>
          <p:nvPr/>
        </p:nvPicPr>
        <p:blipFill>
          <a:blip r:embed="rId4" cstate="print">
            <a:extLst>
              <a:ext uri="{28A0092B-C50C-407E-A947-70E740481C1C}">
                <a14:useLocalDpi xmlns:pic="http://schemas.openxmlformats.org/drawingml/2006/picture" xmlns="" xmlns:a14="http://schemas.microsoft.com/office/drawing/2010/main" xmlns:lc="http://schemas.openxmlformats.org/drawingml/2006/lockedCanvas" val="0"/>
              </a:ext>
            </a:extLst>
          </a:blip>
          <a:stretch>
            <a:fillRect/>
          </a:stretch>
        </p:blipFill>
        <p:spPr>
          <a:xfrm>
            <a:off x="248653" y="6096000"/>
            <a:ext cx="2133600" cy="762000"/>
          </a:xfrm>
          <a:prstGeom prst="rect">
            <a:avLst/>
          </a:prstGeom>
        </p:spPr>
      </p:pic>
    </p:spTree>
    <p:extLst>
      <p:ext uri="{BB962C8B-B14F-4D97-AF65-F5344CB8AC3E}">
        <p14:creationId xmlns:p14="http://schemas.microsoft.com/office/powerpoint/2010/main" xmlns="" val="3862149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28650" y="172259"/>
            <a:ext cx="7886700" cy="1325563"/>
          </a:xfrm>
        </p:spPr>
        <p:txBody>
          <a:bodyPr/>
          <a:lstStyle/>
          <a:p>
            <a:pPr algn="ctr"/>
            <a:r>
              <a:rPr lang="en-CA" b="1" dirty="0">
                <a:latin typeface="Garamond" panose="02020404030301010803" pitchFamily="18" charset="0"/>
              </a:rPr>
              <a:t>Chest Injuries</a:t>
            </a:r>
          </a:p>
        </p:txBody>
      </p:sp>
      <p:sp>
        <p:nvSpPr>
          <p:cNvPr id="8" name="Rectangle 7"/>
          <p:cNvSpPr/>
          <p:nvPr/>
        </p:nvSpPr>
        <p:spPr>
          <a:xfrm>
            <a:off x="214018" y="202898"/>
            <a:ext cx="8712968" cy="6552000"/>
          </a:xfrm>
          <a:prstGeom prst="rect">
            <a:avLst/>
          </a:prstGeom>
          <a:noFill/>
          <a:ln w="76200">
            <a:solidFill>
              <a:srgbClr val="DB0B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rgbClr val="DB0B1F"/>
              </a:solidFill>
            </a:endParaRPr>
          </a:p>
        </p:txBody>
      </p:sp>
      <p:sp>
        <p:nvSpPr>
          <p:cNvPr id="3" name="Slide Number Placeholder 2"/>
          <p:cNvSpPr>
            <a:spLocks noGrp="1"/>
          </p:cNvSpPr>
          <p:nvPr>
            <p:ph type="sldNum" sz="quarter" idx="12"/>
          </p:nvPr>
        </p:nvSpPr>
        <p:spPr>
          <a:xfrm>
            <a:off x="6553200" y="6232227"/>
            <a:ext cx="2133600" cy="365125"/>
          </a:xfrm>
        </p:spPr>
        <p:txBody>
          <a:bodyPr/>
          <a:lstStyle/>
          <a:p>
            <a:fld id="{21036CD7-8A89-4C36-8826-635AC63052D9}" type="slidenum">
              <a:rPr lang="en-CA" smtClean="0">
                <a:solidFill>
                  <a:schemeClr val="tx1"/>
                </a:solidFill>
              </a:rPr>
              <a:pPr/>
              <a:t>2</a:t>
            </a:fld>
            <a:endParaRPr lang="en-CA" dirty="0">
              <a:solidFill>
                <a:schemeClr val="tx1"/>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rot="5400000">
            <a:off x="2631845" y="305016"/>
            <a:ext cx="4018332" cy="6038492"/>
          </a:xfrm>
          <a:prstGeom prst="rect">
            <a:avLst/>
          </a:prstGeom>
          <a:ln>
            <a:noFill/>
          </a:ln>
          <a:effectLst>
            <a:softEdge rad="112500"/>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TextBox 1"/>
          <p:cNvSpPr txBox="1"/>
          <p:nvPr/>
        </p:nvSpPr>
        <p:spPr>
          <a:xfrm>
            <a:off x="307577" y="5356907"/>
            <a:ext cx="8528845" cy="1077218"/>
          </a:xfrm>
          <a:prstGeom prst="rect">
            <a:avLst/>
          </a:prstGeom>
          <a:noFill/>
        </p:spPr>
        <p:txBody>
          <a:bodyPr wrap="square" rtlCol="0">
            <a:spAutoFit/>
          </a:bodyPr>
          <a:lstStyle/>
          <a:p>
            <a:r>
              <a:rPr lang="en-CA" sz="3200" dirty="0">
                <a:latin typeface="Garamond" panose="02020404030301010803" pitchFamily="18" charset="0"/>
              </a:rPr>
              <a:t>First aid treatment for penetrating chest injuries :  Look, Talk, Call, ABCD, place in resting position.</a:t>
            </a:r>
          </a:p>
        </p:txBody>
      </p:sp>
      <p:sp>
        <p:nvSpPr>
          <p:cNvPr id="7" name="Footer Placeholder 6"/>
          <p:cNvSpPr>
            <a:spLocks noGrp="1"/>
          </p:cNvSpPr>
          <p:nvPr>
            <p:ph type="ftr" sz="quarter" idx="11"/>
          </p:nvPr>
        </p:nvSpPr>
        <p:spPr/>
        <p:txBody>
          <a:bodyPr/>
          <a:lstStyle/>
          <a:p>
            <a:r>
              <a:rPr lang="en-CA"/>
              <a:t>Life's Emergency Training 2016</a:t>
            </a:r>
          </a:p>
        </p:txBody>
      </p:sp>
    </p:spTree>
    <p:extLst>
      <p:ext uri="{BB962C8B-B14F-4D97-AF65-F5344CB8AC3E}">
        <p14:creationId xmlns:p14="http://schemas.microsoft.com/office/powerpoint/2010/main" xmlns="" val="12738754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92646" y="187172"/>
            <a:ext cx="7886700" cy="1325563"/>
          </a:xfrm>
        </p:spPr>
        <p:txBody>
          <a:bodyPr/>
          <a:lstStyle/>
          <a:p>
            <a:pPr algn="ctr"/>
            <a:r>
              <a:rPr lang="en-CA" b="1" dirty="0">
                <a:latin typeface="Garamond" panose="02020404030301010803" pitchFamily="18" charset="0"/>
              </a:rPr>
              <a:t>Chest Injuries</a:t>
            </a:r>
          </a:p>
        </p:txBody>
      </p:sp>
      <p:sp>
        <p:nvSpPr>
          <p:cNvPr id="8" name="Rectangle 7"/>
          <p:cNvSpPr/>
          <p:nvPr/>
        </p:nvSpPr>
        <p:spPr>
          <a:xfrm>
            <a:off x="231271" y="116632"/>
            <a:ext cx="8712968" cy="6552000"/>
          </a:xfrm>
          <a:prstGeom prst="rect">
            <a:avLst/>
          </a:prstGeom>
          <a:noFill/>
          <a:ln w="76200">
            <a:solidFill>
              <a:srgbClr val="DB0B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rgbClr val="DB0B1F"/>
              </a:solidFill>
            </a:endParaRPr>
          </a:p>
        </p:txBody>
      </p:sp>
      <p:sp>
        <p:nvSpPr>
          <p:cNvPr id="3" name="Slide Number Placeholder 2"/>
          <p:cNvSpPr>
            <a:spLocks noGrp="1"/>
          </p:cNvSpPr>
          <p:nvPr>
            <p:ph type="sldNum" sz="quarter" idx="12"/>
          </p:nvPr>
        </p:nvSpPr>
        <p:spPr>
          <a:xfrm>
            <a:off x="6553200" y="6232227"/>
            <a:ext cx="2133600" cy="365125"/>
          </a:xfrm>
        </p:spPr>
        <p:txBody>
          <a:bodyPr/>
          <a:lstStyle/>
          <a:p>
            <a:fld id="{21036CD7-8A89-4C36-8826-635AC63052D9}" type="slidenum">
              <a:rPr lang="en-CA" smtClean="0">
                <a:solidFill>
                  <a:schemeClr val="tx1"/>
                </a:solidFill>
              </a:rPr>
              <a:pPr/>
              <a:t>3</a:t>
            </a:fld>
            <a:endParaRPr lang="en-CA" dirty="0">
              <a:solidFill>
                <a:schemeClr val="tx1"/>
              </a:solidFill>
            </a:endParaRPr>
          </a:p>
        </p:txBody>
      </p:sp>
      <p:pic>
        <p:nvPicPr>
          <p:cNvPr id="3076" name="Picture 4"/>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10215" t="10520" r="12385" b="14664"/>
          <a:stretch/>
        </p:blipFill>
        <p:spPr bwMode="auto">
          <a:xfrm>
            <a:off x="4324376" y="1675873"/>
            <a:ext cx="3753280" cy="2722015"/>
          </a:xfrm>
          <a:prstGeom prst="rect">
            <a:avLst/>
          </a:prstGeom>
          <a:ln>
            <a:noFill/>
          </a:ln>
          <a:effectLst>
            <a:softEdge rad="112500"/>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TextBox 1"/>
          <p:cNvSpPr txBox="1"/>
          <p:nvPr/>
        </p:nvSpPr>
        <p:spPr>
          <a:xfrm>
            <a:off x="323528" y="5155009"/>
            <a:ext cx="8424936" cy="1077218"/>
          </a:xfrm>
          <a:prstGeom prst="rect">
            <a:avLst/>
          </a:prstGeom>
          <a:noFill/>
        </p:spPr>
        <p:txBody>
          <a:bodyPr wrap="square" rtlCol="0">
            <a:spAutoFit/>
          </a:bodyPr>
          <a:lstStyle/>
          <a:p>
            <a:r>
              <a:rPr lang="en-CA" sz="3200" dirty="0">
                <a:latin typeface="Garamond" panose="02020404030301010803" pitchFamily="18" charset="0"/>
              </a:rPr>
              <a:t>First aid treatment for rib injuries:  </a:t>
            </a:r>
          </a:p>
          <a:p>
            <a:r>
              <a:rPr lang="en-CA" sz="3200" dirty="0">
                <a:latin typeface="Garamond" panose="02020404030301010803" pitchFamily="18" charset="0"/>
              </a:rPr>
              <a:t>Look, Talk, Call, ABCD, place in resting position.</a:t>
            </a:r>
            <a:endParaRPr lang="en-CA" sz="2400" dirty="0"/>
          </a:p>
        </p:txBody>
      </p:sp>
      <p:pic>
        <p:nvPicPr>
          <p:cNvPr id="5" name="Picture 4"/>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960444" y="1560880"/>
            <a:ext cx="2583000" cy="2952000"/>
          </a:xfrm>
          <a:prstGeom prst="rect">
            <a:avLst/>
          </a:prstGeom>
          <a:ln>
            <a:noFill/>
          </a:ln>
          <a:effectLst>
            <a:softEdge rad="112500"/>
          </a:effectLst>
        </p:spPr>
      </p:pic>
      <p:sp>
        <p:nvSpPr>
          <p:cNvPr id="7" name="TextBox 6"/>
          <p:cNvSpPr txBox="1"/>
          <p:nvPr/>
        </p:nvSpPr>
        <p:spPr>
          <a:xfrm>
            <a:off x="2436405" y="4354163"/>
            <a:ext cx="1107039" cy="276999"/>
          </a:xfrm>
          <a:prstGeom prst="rect">
            <a:avLst/>
          </a:prstGeom>
          <a:noFill/>
        </p:spPr>
        <p:txBody>
          <a:bodyPr wrap="square" rtlCol="0">
            <a:spAutoFit/>
          </a:bodyPr>
          <a:lstStyle/>
          <a:p>
            <a:r>
              <a:rPr lang="en-CA" sz="1200" dirty="0">
                <a:solidFill>
                  <a:schemeClr val="bg1">
                    <a:lumMod val="50000"/>
                  </a:schemeClr>
                </a:solidFill>
                <a:latin typeface="Garamond" panose="02020404030301010803" pitchFamily="18" charset="0"/>
              </a:rPr>
              <a:t>Dailymail.co.uk</a:t>
            </a:r>
          </a:p>
        </p:txBody>
      </p:sp>
      <p:sp>
        <p:nvSpPr>
          <p:cNvPr id="4" name="Footer Placeholder 3"/>
          <p:cNvSpPr>
            <a:spLocks noGrp="1"/>
          </p:cNvSpPr>
          <p:nvPr>
            <p:ph type="ftr" sz="quarter" idx="11"/>
          </p:nvPr>
        </p:nvSpPr>
        <p:spPr/>
        <p:txBody>
          <a:bodyPr/>
          <a:lstStyle/>
          <a:p>
            <a:r>
              <a:rPr lang="en-CA"/>
              <a:t>Life's Emergency Training 2016</a:t>
            </a:r>
          </a:p>
        </p:txBody>
      </p:sp>
    </p:spTree>
    <p:extLst>
      <p:ext uri="{BB962C8B-B14F-4D97-AF65-F5344CB8AC3E}">
        <p14:creationId xmlns:p14="http://schemas.microsoft.com/office/powerpoint/2010/main" xmlns="" val="16094744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CA" b="1" dirty="0">
                <a:latin typeface="Garamond" panose="02020404030301010803" pitchFamily="18" charset="0"/>
              </a:rPr>
              <a:t>Chest Injuries</a:t>
            </a:r>
          </a:p>
        </p:txBody>
      </p:sp>
      <p:sp>
        <p:nvSpPr>
          <p:cNvPr id="8" name="Rectangle 7"/>
          <p:cNvSpPr/>
          <p:nvPr/>
        </p:nvSpPr>
        <p:spPr>
          <a:xfrm>
            <a:off x="231271" y="116632"/>
            <a:ext cx="8712968" cy="6552000"/>
          </a:xfrm>
          <a:prstGeom prst="rect">
            <a:avLst/>
          </a:prstGeom>
          <a:noFill/>
          <a:ln w="76200">
            <a:solidFill>
              <a:srgbClr val="DB0B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rgbClr val="DB0B1F"/>
              </a:solidFill>
            </a:endParaRPr>
          </a:p>
        </p:txBody>
      </p:sp>
      <p:sp>
        <p:nvSpPr>
          <p:cNvPr id="3" name="Slide Number Placeholder 2"/>
          <p:cNvSpPr>
            <a:spLocks noGrp="1"/>
          </p:cNvSpPr>
          <p:nvPr>
            <p:ph type="sldNum" sz="quarter" idx="12"/>
          </p:nvPr>
        </p:nvSpPr>
        <p:spPr>
          <a:xfrm>
            <a:off x="6553200" y="6232227"/>
            <a:ext cx="2133600" cy="365125"/>
          </a:xfrm>
        </p:spPr>
        <p:txBody>
          <a:bodyPr/>
          <a:lstStyle/>
          <a:p>
            <a:fld id="{21036CD7-8A89-4C36-8826-635AC63052D9}" type="slidenum">
              <a:rPr lang="en-CA" smtClean="0">
                <a:solidFill>
                  <a:schemeClr val="tx1"/>
                </a:solidFill>
              </a:rPr>
              <a:pPr/>
              <a:t>4</a:t>
            </a:fld>
            <a:endParaRPr lang="en-CA" dirty="0">
              <a:solidFill>
                <a:schemeClr val="tx1"/>
              </a:solidFill>
            </a:endParaRPr>
          </a:p>
        </p:txBody>
      </p:sp>
      <p:sp>
        <p:nvSpPr>
          <p:cNvPr id="2" name="TextBox 1"/>
          <p:cNvSpPr txBox="1"/>
          <p:nvPr/>
        </p:nvSpPr>
        <p:spPr>
          <a:xfrm>
            <a:off x="359532" y="5338258"/>
            <a:ext cx="8424936" cy="1077218"/>
          </a:xfrm>
          <a:prstGeom prst="rect">
            <a:avLst/>
          </a:prstGeom>
          <a:noFill/>
        </p:spPr>
        <p:txBody>
          <a:bodyPr wrap="square" rtlCol="0">
            <a:spAutoFit/>
          </a:bodyPr>
          <a:lstStyle/>
          <a:p>
            <a:r>
              <a:rPr lang="en-CA" sz="3200" dirty="0">
                <a:latin typeface="Garamond" panose="02020404030301010803" pitchFamily="18" charset="0"/>
              </a:rPr>
              <a:t>First aid treatment for flail chest injuries:  </a:t>
            </a:r>
          </a:p>
          <a:p>
            <a:r>
              <a:rPr lang="en-CA" sz="3200" dirty="0">
                <a:latin typeface="Garamond" panose="02020404030301010803" pitchFamily="18" charset="0"/>
              </a:rPr>
              <a:t>Look, Talk, Call, ABCD, place in resting position.</a:t>
            </a:r>
            <a:endParaRPr lang="en-CA" sz="2400" dirty="0"/>
          </a:p>
        </p:txBody>
      </p:sp>
      <p:sp>
        <p:nvSpPr>
          <p:cNvPr id="7" name="TextBox 6"/>
          <p:cNvSpPr txBox="1"/>
          <p:nvPr/>
        </p:nvSpPr>
        <p:spPr>
          <a:xfrm>
            <a:off x="6305478" y="5275286"/>
            <a:ext cx="791513" cy="246221"/>
          </a:xfrm>
          <a:prstGeom prst="rect">
            <a:avLst/>
          </a:prstGeom>
          <a:noFill/>
        </p:spPr>
        <p:txBody>
          <a:bodyPr wrap="square" rtlCol="0">
            <a:spAutoFit/>
          </a:bodyPr>
          <a:lstStyle/>
          <a:p>
            <a:r>
              <a:rPr lang="en-CA" sz="1000" dirty="0">
                <a:latin typeface="Garamond" panose="02020404030301010803" pitchFamily="18" charset="0"/>
              </a:rPr>
              <a:t>Imgkid.com</a:t>
            </a:r>
          </a:p>
        </p:txBody>
      </p:sp>
      <p:pic>
        <p:nvPicPr>
          <p:cNvPr id="9" name="Picture 8"/>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797368" y="1366226"/>
            <a:ext cx="5477256" cy="3909060"/>
          </a:xfrm>
          <a:prstGeom prst="rect">
            <a:avLst/>
          </a:prstGeom>
        </p:spPr>
      </p:pic>
      <p:sp>
        <p:nvSpPr>
          <p:cNvPr id="4" name="Footer Placeholder 3"/>
          <p:cNvSpPr>
            <a:spLocks noGrp="1"/>
          </p:cNvSpPr>
          <p:nvPr>
            <p:ph type="ftr" sz="quarter" idx="11"/>
          </p:nvPr>
        </p:nvSpPr>
        <p:spPr/>
        <p:txBody>
          <a:bodyPr/>
          <a:lstStyle/>
          <a:p>
            <a:r>
              <a:rPr lang="en-CA"/>
              <a:t>Life's Emergency Training 2016</a:t>
            </a:r>
          </a:p>
        </p:txBody>
      </p:sp>
    </p:spTree>
    <p:extLst>
      <p:ext uri="{BB962C8B-B14F-4D97-AF65-F5344CB8AC3E}">
        <p14:creationId xmlns:p14="http://schemas.microsoft.com/office/powerpoint/2010/main" xmlns="" val="38621640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28650" y="199184"/>
            <a:ext cx="7886700" cy="1063855"/>
          </a:xfrm>
        </p:spPr>
        <p:txBody>
          <a:bodyPr/>
          <a:lstStyle/>
          <a:p>
            <a:pPr algn="ctr"/>
            <a:r>
              <a:rPr lang="en-CA" b="1" dirty="0">
                <a:latin typeface="Garamond" panose="02020404030301010803" pitchFamily="18" charset="0"/>
              </a:rPr>
              <a:t>Chest Injuries</a:t>
            </a:r>
          </a:p>
        </p:txBody>
      </p:sp>
      <p:sp>
        <p:nvSpPr>
          <p:cNvPr id="8" name="Rectangle 7"/>
          <p:cNvSpPr/>
          <p:nvPr/>
        </p:nvSpPr>
        <p:spPr>
          <a:xfrm>
            <a:off x="179512" y="116632"/>
            <a:ext cx="8712968" cy="6552000"/>
          </a:xfrm>
          <a:prstGeom prst="rect">
            <a:avLst/>
          </a:prstGeom>
          <a:noFill/>
          <a:ln w="76200">
            <a:solidFill>
              <a:srgbClr val="DB0B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rgbClr val="DB0B1F"/>
              </a:solidFill>
            </a:endParaRPr>
          </a:p>
        </p:txBody>
      </p:sp>
      <p:sp>
        <p:nvSpPr>
          <p:cNvPr id="3" name="Slide Number Placeholder 2"/>
          <p:cNvSpPr>
            <a:spLocks noGrp="1"/>
          </p:cNvSpPr>
          <p:nvPr>
            <p:ph type="sldNum" sz="quarter" idx="12"/>
          </p:nvPr>
        </p:nvSpPr>
        <p:spPr>
          <a:xfrm>
            <a:off x="6553200" y="6232227"/>
            <a:ext cx="2133600" cy="365125"/>
          </a:xfrm>
        </p:spPr>
        <p:txBody>
          <a:bodyPr/>
          <a:lstStyle/>
          <a:p>
            <a:fld id="{21036CD7-8A89-4C36-8826-635AC63052D9}" type="slidenum">
              <a:rPr lang="en-CA" smtClean="0">
                <a:solidFill>
                  <a:schemeClr val="tx1"/>
                </a:solidFill>
              </a:rPr>
              <a:pPr/>
              <a:t>5</a:t>
            </a:fld>
            <a:endParaRPr lang="en-CA" dirty="0">
              <a:solidFill>
                <a:schemeClr val="tx1"/>
              </a:solidFill>
            </a:endParaRPr>
          </a:p>
        </p:txBody>
      </p:sp>
      <p:sp>
        <p:nvSpPr>
          <p:cNvPr id="2" name="TextBox 1"/>
          <p:cNvSpPr txBox="1"/>
          <p:nvPr/>
        </p:nvSpPr>
        <p:spPr>
          <a:xfrm>
            <a:off x="323528" y="5235406"/>
            <a:ext cx="8424936" cy="1077218"/>
          </a:xfrm>
          <a:prstGeom prst="rect">
            <a:avLst/>
          </a:prstGeom>
          <a:noFill/>
        </p:spPr>
        <p:txBody>
          <a:bodyPr wrap="square" rtlCol="0">
            <a:spAutoFit/>
          </a:bodyPr>
          <a:lstStyle/>
          <a:p>
            <a:r>
              <a:rPr lang="en-CA" sz="3200" dirty="0">
                <a:latin typeface="Garamond" panose="02020404030301010803" pitchFamily="18" charset="0"/>
              </a:rPr>
              <a:t>First aid treatment for blast injuries:  </a:t>
            </a:r>
          </a:p>
          <a:p>
            <a:r>
              <a:rPr lang="en-CA" sz="3200" dirty="0">
                <a:latin typeface="Garamond" panose="02020404030301010803" pitchFamily="18" charset="0"/>
              </a:rPr>
              <a:t>Look, Talk, Call, ABCD, place in resting position.</a:t>
            </a:r>
            <a:endParaRPr lang="en-CA" sz="2400" dirty="0"/>
          </a:p>
        </p:txBody>
      </p:sp>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332546" y="968653"/>
            <a:ext cx="6406900" cy="3982025"/>
          </a:xfrm>
          <a:prstGeom prst="rect">
            <a:avLst/>
          </a:prstGeom>
          <a:ln>
            <a:noFill/>
          </a:ln>
          <a:effectLst>
            <a:softEdge rad="112500"/>
          </a:effectLst>
        </p:spPr>
      </p:pic>
      <p:sp>
        <p:nvSpPr>
          <p:cNvPr id="7" name="TextBox 6"/>
          <p:cNvSpPr txBox="1"/>
          <p:nvPr/>
        </p:nvSpPr>
        <p:spPr>
          <a:xfrm>
            <a:off x="5785932" y="4827567"/>
            <a:ext cx="2042610" cy="246221"/>
          </a:xfrm>
          <a:prstGeom prst="rect">
            <a:avLst/>
          </a:prstGeom>
          <a:noFill/>
        </p:spPr>
        <p:txBody>
          <a:bodyPr wrap="square" rtlCol="0">
            <a:spAutoFit/>
          </a:bodyPr>
          <a:lstStyle/>
          <a:p>
            <a:r>
              <a:rPr lang="en-CA" sz="1000" dirty="0">
                <a:latin typeface="Garamond" panose="02020404030301010803" pitchFamily="18" charset="0"/>
              </a:rPr>
              <a:t>brooklynvisualeffects.wordpress.com</a:t>
            </a:r>
          </a:p>
        </p:txBody>
      </p:sp>
      <p:sp>
        <p:nvSpPr>
          <p:cNvPr id="4" name="Footer Placeholder 3"/>
          <p:cNvSpPr>
            <a:spLocks noGrp="1"/>
          </p:cNvSpPr>
          <p:nvPr>
            <p:ph type="ftr" sz="quarter" idx="11"/>
          </p:nvPr>
        </p:nvSpPr>
        <p:spPr/>
        <p:txBody>
          <a:bodyPr/>
          <a:lstStyle/>
          <a:p>
            <a:r>
              <a:rPr lang="en-CA"/>
              <a:t>Life's Emergency Training 2016</a:t>
            </a:r>
          </a:p>
        </p:txBody>
      </p:sp>
    </p:spTree>
    <p:extLst>
      <p:ext uri="{BB962C8B-B14F-4D97-AF65-F5344CB8AC3E}">
        <p14:creationId xmlns:p14="http://schemas.microsoft.com/office/powerpoint/2010/main" xmlns="" val="19700406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133</TotalTime>
  <Words>672</Words>
  <Application>Microsoft Office PowerPoint</Application>
  <PresentationFormat>On-screen Show (4:3)</PresentationFormat>
  <Paragraphs>53</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Chest Injuries</vt:lpstr>
      <vt:lpstr>Chest Injuries</vt:lpstr>
      <vt:lpstr>Chest Injuries</vt:lpstr>
      <vt:lpstr>Chest Injuries</vt:lpstr>
      <vt:lpstr>Chest Injuries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Chest Injuries</dc:title>
  <dc:creator>Kathryn Davies</dc:creator>
  <cp:lastModifiedBy>Owner</cp:lastModifiedBy>
  <cp:revision>18</cp:revision>
  <dcterms:created xsi:type="dcterms:W3CDTF">2015-01-21T00:14:04Z</dcterms:created>
  <dcterms:modified xsi:type="dcterms:W3CDTF">2018-04-11T15:56:59Z</dcterms:modified>
</cp:coreProperties>
</file>