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6.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8"/>
  </p:notesMasterIdLst>
  <p:sldIdLst>
    <p:sldId id="257" r:id="rId2"/>
    <p:sldId id="260" r:id="rId3"/>
    <p:sldId id="258" r:id="rId4"/>
    <p:sldId id="261" r:id="rId5"/>
    <p:sldId id="259" r:id="rId6"/>
    <p:sldId id="262"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50000" saltData="pevyb/ND2BaVLW3MCpJXaw" hashData="Fnko+Fv1rBWDQCxnOFKCsOc/Ods" cryptProvider="" algIdExt="0" algIdExtSource="" cryptProviderTypeExt="0" cryptProviderTypeExtSourc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33373" autoAdjust="0"/>
    <p:restoredTop sz="74926" autoAdjust="0"/>
  </p:normalViewPr>
  <p:slideViewPr>
    <p:cSldViewPr snapToGrid="0">
      <p:cViewPr varScale="1">
        <p:scale>
          <a:sx n="67" d="100"/>
          <a:sy n="67" d="100"/>
        </p:scale>
        <p:origin x="-1944" y="-10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EA6EF2-C38C-435E-96A0-54C92EF723D6}" type="datetimeFigureOut">
              <a:rPr lang="en-CA" smtClean="0"/>
              <a:pPr/>
              <a:t>11/04/2018</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D60C0-691D-475C-AE27-BB417CC7CA44}" type="slidenum">
              <a:rPr lang="en-CA" smtClean="0"/>
              <a:pPr/>
              <a:t>‹#›</a:t>
            </a:fld>
            <a:endParaRPr lang="en-CA"/>
          </a:p>
        </p:txBody>
      </p:sp>
    </p:spTree>
    <p:extLst>
      <p:ext uri="{BB962C8B-B14F-4D97-AF65-F5344CB8AC3E}">
        <p14:creationId xmlns:p14="http://schemas.microsoft.com/office/powerpoint/2010/main" xmlns="" val="505159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TIME:  </a:t>
            </a:r>
            <a:r>
              <a:rPr lang="en-CA" dirty="0"/>
              <a:t>20 MINUTES</a:t>
            </a:r>
          </a:p>
        </p:txBody>
      </p:sp>
      <p:sp>
        <p:nvSpPr>
          <p:cNvPr id="4" name="Slide Number Placeholder 3"/>
          <p:cNvSpPr>
            <a:spLocks noGrp="1"/>
          </p:cNvSpPr>
          <p:nvPr>
            <p:ph type="sldNum" sz="quarter" idx="10"/>
          </p:nvPr>
        </p:nvSpPr>
        <p:spPr/>
        <p:txBody>
          <a:bodyPr/>
          <a:lstStyle/>
          <a:p>
            <a:fld id="{78EB0F54-2B13-4F63-B499-4FACE52079DB}" type="slidenum">
              <a:rPr lang="en-CA" smtClean="0"/>
              <a:pPr/>
              <a:t>1</a:t>
            </a:fld>
            <a:endParaRPr lang="en-CA" dirty="0"/>
          </a:p>
        </p:txBody>
      </p:sp>
    </p:spTree>
    <p:extLst>
      <p:ext uri="{BB962C8B-B14F-4D97-AF65-F5344CB8AC3E}">
        <p14:creationId xmlns:p14="http://schemas.microsoft.com/office/powerpoint/2010/main" xmlns="" val="2631089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Discuss how the body</a:t>
            </a:r>
            <a:r>
              <a:rPr lang="en-CA" baseline="0" dirty="0"/>
              <a:t> loses heat- Breathing, dehydration, sweating, skin exposure to cold, head, sitting or lying on cold surfaces, wind chill</a:t>
            </a:r>
            <a:endParaRPr lang="en-CA" dirty="0"/>
          </a:p>
          <a:p>
            <a:endParaRPr lang="en-CA" dirty="0"/>
          </a:p>
          <a:p>
            <a:r>
              <a:rPr lang="en-CA" b="1" dirty="0"/>
              <a:t>WAYS TO PREVENT COLD INJURIES</a:t>
            </a:r>
            <a:r>
              <a:rPr lang="en-CA" dirty="0"/>
              <a:t>:   Limit outdoor</a:t>
            </a:r>
            <a:r>
              <a:rPr lang="en-CA" baseline="0" dirty="0"/>
              <a:t> exposure in extreme weather. Ear appropriate clothing for the weather. Avoid alcohol. Stay hydrated. Wear clothing that wicks away moisture.</a:t>
            </a:r>
          </a:p>
          <a:p>
            <a:endParaRPr lang="en-CA" baseline="0" dirty="0"/>
          </a:p>
          <a:p>
            <a:endParaRPr lang="en-CA" b="1" baseline="0" dirty="0"/>
          </a:p>
          <a:p>
            <a:endParaRPr lang="en-CA" baseline="0" dirty="0"/>
          </a:p>
        </p:txBody>
      </p:sp>
      <p:sp>
        <p:nvSpPr>
          <p:cNvPr id="4" name="Slide Number Placeholder 3"/>
          <p:cNvSpPr>
            <a:spLocks noGrp="1"/>
          </p:cNvSpPr>
          <p:nvPr>
            <p:ph type="sldNum" sz="quarter" idx="10"/>
          </p:nvPr>
        </p:nvSpPr>
        <p:spPr/>
        <p:txBody>
          <a:bodyPr/>
          <a:lstStyle/>
          <a:p>
            <a:fld id="{78EB0F54-2B13-4F63-B499-4FACE52079DB}" type="slidenum">
              <a:rPr lang="en-CA" smtClean="0"/>
              <a:pPr/>
              <a:t>2</a:t>
            </a:fld>
            <a:endParaRPr lang="en-CA" dirty="0"/>
          </a:p>
        </p:txBody>
      </p:sp>
    </p:spTree>
    <p:extLst>
      <p:ext uri="{BB962C8B-B14F-4D97-AF65-F5344CB8AC3E}">
        <p14:creationId xmlns:p14="http://schemas.microsoft.com/office/powerpoint/2010/main" xmlns="" val="1251383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baseline="0" dirty="0"/>
              <a:t>SIGNS AND SYMPTOMS:</a:t>
            </a:r>
          </a:p>
          <a:p>
            <a:r>
              <a:rPr lang="en-CA" b="1" baseline="0" dirty="0"/>
              <a:t>SUPERFICIAL FROSTBITE: </a:t>
            </a:r>
            <a:r>
              <a:rPr lang="en-CA" b="0" baseline="0" dirty="0"/>
              <a:t>Usually affects areas such as nose, chin, ears, fingers and toes. Skin freezes in below 0 </a:t>
            </a:r>
            <a:r>
              <a:rPr lang="en-CA" b="0" baseline="0" dirty="0" err="1"/>
              <a:t>celcius</a:t>
            </a:r>
            <a:r>
              <a:rPr lang="en-CA" b="0" baseline="0" dirty="0"/>
              <a:t> weather. </a:t>
            </a:r>
          </a:p>
          <a:p>
            <a:r>
              <a:rPr lang="en-CA" b="0" baseline="0" dirty="0"/>
              <a:t>Painful, gray waxy, cold, stiff</a:t>
            </a:r>
          </a:p>
          <a:p>
            <a:r>
              <a:rPr lang="en-CA" b="1" baseline="0" dirty="0"/>
              <a:t>DEEP FROSTBITE:</a:t>
            </a:r>
            <a:r>
              <a:rPr lang="en-CA" b="0" baseline="0" dirty="0"/>
              <a:t> Again usually nose, chin, ears, fingers and toes. Skin freezes in below 0 </a:t>
            </a:r>
            <a:r>
              <a:rPr lang="en-CA" b="0" baseline="0" dirty="0" err="1"/>
              <a:t>celcius</a:t>
            </a:r>
            <a:r>
              <a:rPr lang="en-CA" b="0" baseline="0" dirty="0"/>
              <a:t>.</a:t>
            </a:r>
          </a:p>
          <a:p>
            <a:r>
              <a:rPr lang="en-CA" b="0" baseline="0" dirty="0"/>
              <a:t>Gray and waxy looking skin. Cold to touch. Not painful, no feeling. Blisters when rewarming. Gets painful on rewarming</a:t>
            </a:r>
          </a:p>
          <a:p>
            <a:r>
              <a:rPr lang="en-CA" b="1" dirty="0"/>
              <a:t>HYPOTHERMIA: </a:t>
            </a:r>
            <a:r>
              <a:rPr lang="en-CA" b="0" dirty="0"/>
              <a:t>Body is unable to produce body heat as quickly as it loses it. Body’s circulation slows down</a:t>
            </a:r>
            <a:endParaRPr lang="en-CA" b="0" baseline="0" dirty="0"/>
          </a:p>
          <a:p>
            <a:r>
              <a:rPr lang="en-CA" b="1" baseline="0" dirty="0"/>
              <a:t>MILD HYPOTHERMIA:  </a:t>
            </a:r>
            <a:r>
              <a:rPr lang="en-CA" b="0" baseline="0" dirty="0"/>
              <a:t>Shivering, confusion, problems speaking</a:t>
            </a:r>
          </a:p>
          <a:p>
            <a:r>
              <a:rPr lang="en-CA" b="1" baseline="0" dirty="0"/>
              <a:t>MODERATE HYPOTHERMIA:  </a:t>
            </a:r>
            <a:r>
              <a:rPr lang="en-CA" b="0" baseline="0" dirty="0"/>
              <a:t>Decreased LOC, shivering slows down or stops. This stage may not last long.</a:t>
            </a:r>
          </a:p>
          <a:p>
            <a:r>
              <a:rPr lang="en-CA" b="1" baseline="0" dirty="0"/>
              <a:t>SEVERE HYPOTHERMIA:  </a:t>
            </a:r>
            <a:r>
              <a:rPr lang="en-CA" b="0" baseline="0" dirty="0"/>
              <a:t>Shivering stops. Casualty becomes unresponsive. May be difficult to recognize if casualty is breathing. Breathing is very slow.</a:t>
            </a:r>
          </a:p>
          <a:p>
            <a:r>
              <a:rPr lang="en-CA" b="1" baseline="0" dirty="0"/>
              <a:t>FROZEN STATE: </a:t>
            </a:r>
            <a:r>
              <a:rPr lang="en-CA" b="0" baseline="0" dirty="0"/>
              <a:t> Cold, whole body stiff, body moves as one, unresponsive, not breathing.</a:t>
            </a:r>
          </a:p>
          <a:p>
            <a:endParaRPr lang="en-CA" b="1" dirty="0"/>
          </a:p>
        </p:txBody>
      </p:sp>
      <p:sp>
        <p:nvSpPr>
          <p:cNvPr id="4" name="Slide Number Placeholder 3"/>
          <p:cNvSpPr>
            <a:spLocks noGrp="1"/>
          </p:cNvSpPr>
          <p:nvPr>
            <p:ph type="sldNum" sz="quarter" idx="10"/>
          </p:nvPr>
        </p:nvSpPr>
        <p:spPr/>
        <p:txBody>
          <a:bodyPr/>
          <a:lstStyle/>
          <a:p>
            <a:fld id="{D20D60C0-691D-475C-AE27-BB417CC7CA44}" type="slidenum">
              <a:rPr lang="en-CA" smtClean="0"/>
              <a:pPr/>
              <a:t>3</a:t>
            </a:fld>
            <a:endParaRPr lang="en-CA"/>
          </a:p>
        </p:txBody>
      </p:sp>
    </p:spTree>
    <p:extLst>
      <p:ext uri="{BB962C8B-B14F-4D97-AF65-F5344CB8AC3E}">
        <p14:creationId xmlns:p14="http://schemas.microsoft.com/office/powerpoint/2010/main" xmlns="" val="2211768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baseline="0" dirty="0"/>
              <a:t>Superficial Frostbite TX: </a:t>
            </a:r>
            <a:r>
              <a:rPr lang="en-CA" b="0" baseline="0" dirty="0"/>
              <a:t>Get indoors or to a warm place. Re-warm exposed areas with your own body heat or warm water.</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1" baseline="0" dirty="0"/>
              <a:t>Deep Frostbite TX: </a:t>
            </a:r>
            <a:r>
              <a:rPr lang="en-CA" b="0" baseline="0" dirty="0"/>
              <a:t>Warm place. Do not rub frozen areas. Remove jewelry in affected areas. Rewarm slowly. Do not allow to refreeze. Place gauze between fingers or toes to absorb moisture and prevent skin sticking. Will become painful when blisters appear. Seek medical help</a:t>
            </a:r>
            <a:endParaRPr lang="en-CA" baseline="0" dirty="0"/>
          </a:p>
          <a:p>
            <a:endParaRPr lang="en-CA"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1" baseline="0" dirty="0"/>
              <a:t>TX FOR MILD &amp; MODERATE HYPOTHERMIA: </a:t>
            </a:r>
            <a:r>
              <a:rPr lang="en-CA" b="0" baseline="0" dirty="0"/>
              <a:t>Get into warm area. Remove and replace wet clothing. Warm with blankets and warm sugary drink. No alcohol</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1" baseline="0" dirty="0"/>
              <a:t>SEVERE HYPOTHERMIA: </a:t>
            </a:r>
            <a:r>
              <a:rPr lang="en-CA" b="0" baseline="0" dirty="0"/>
              <a:t>Get into warm area. Remove and replace wet clothing. Warm with blankets. If unresponsive, check for breathing for a longer time. Pulse check 30 seconds. Handle as gently as possible. Reassure, cover, monitor, CPR if needed.</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1" baseline="0" dirty="0"/>
              <a:t>Frozen State TX: </a:t>
            </a:r>
            <a:r>
              <a:rPr lang="en-CA" b="0" baseline="0" dirty="0"/>
              <a:t>Look, Talk, Call, ABC. Do not start any TX. Wait for EMS. Will be medically rewarmed over an extended period of time before life status decision is made.</a:t>
            </a:r>
            <a:endParaRPr lang="en-CA"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b="1" baseline="0" dirty="0"/>
          </a:p>
          <a:p>
            <a:endParaRPr lang="en-CA" baseline="0" dirty="0"/>
          </a:p>
        </p:txBody>
      </p:sp>
      <p:sp>
        <p:nvSpPr>
          <p:cNvPr id="4" name="Slide Number Placeholder 3"/>
          <p:cNvSpPr>
            <a:spLocks noGrp="1"/>
          </p:cNvSpPr>
          <p:nvPr>
            <p:ph type="sldNum" sz="quarter" idx="10"/>
          </p:nvPr>
        </p:nvSpPr>
        <p:spPr/>
        <p:txBody>
          <a:bodyPr/>
          <a:lstStyle/>
          <a:p>
            <a:fld id="{78EB0F54-2B13-4F63-B499-4FACE52079DB}" type="slidenum">
              <a:rPr lang="en-CA" smtClean="0"/>
              <a:pPr/>
              <a:t>4</a:t>
            </a:fld>
            <a:endParaRPr lang="en-CA" dirty="0"/>
          </a:p>
        </p:txBody>
      </p:sp>
    </p:spTree>
    <p:extLst>
      <p:ext uri="{BB962C8B-B14F-4D97-AF65-F5344CB8AC3E}">
        <p14:creationId xmlns:p14="http://schemas.microsoft.com/office/powerpoint/2010/main" xmlns="" val="3778534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CAUSES OF HEAT INJURIES-</a:t>
            </a:r>
            <a:r>
              <a:rPr lang="en-CA" b="1" baseline="0" dirty="0"/>
              <a:t>  </a:t>
            </a:r>
            <a:r>
              <a:rPr lang="en-CA" baseline="0" dirty="0"/>
              <a:t>High indoor or outdoor temp. High humidity. Inappropriate clothing. Types of activities.</a:t>
            </a:r>
          </a:p>
          <a:p>
            <a:r>
              <a:rPr lang="en-CA" b="1" baseline="0" dirty="0"/>
              <a:t>PREVENTION OF HEAT INJURIES- </a:t>
            </a:r>
            <a:r>
              <a:rPr lang="en-CA" b="0" baseline="0" dirty="0"/>
              <a:t>Sunscreen, hat, hydration before &amp; after activities. Cooler environment when extremely humid, hot or poor air quality outside.</a:t>
            </a:r>
          </a:p>
          <a:p>
            <a:r>
              <a:rPr lang="en-CA" b="1" baseline="0" dirty="0"/>
              <a:t>HEAT CRAMPS : </a:t>
            </a:r>
            <a:r>
              <a:rPr lang="en-CA" b="0" baseline="0" dirty="0"/>
              <a:t>Due to activity and dehydration. Leg or abdominal cramps, heavy sweating, thirsty</a:t>
            </a:r>
          </a:p>
          <a:p>
            <a:r>
              <a:rPr lang="en-CA" b="1" baseline="0" dirty="0"/>
              <a:t>HEAT EXHAUSTION: </a:t>
            </a:r>
            <a:r>
              <a:rPr lang="en-CA" b="0" baseline="0" dirty="0"/>
              <a:t>Due to dehydration &amp; activity. Sweating, slightly warm to touch, headache, nausea, vomiting, diarrhea, weak or tired.</a:t>
            </a:r>
          </a:p>
          <a:p>
            <a:r>
              <a:rPr lang="en-CA" b="1" baseline="0" dirty="0"/>
              <a:t>HEAT STROKE:  </a:t>
            </a:r>
            <a:r>
              <a:rPr lang="en-CA" b="0" baseline="0" dirty="0"/>
              <a:t>Body’s inability to cool itself. Hot, dry, flushed, confused, staggering.</a:t>
            </a:r>
          </a:p>
          <a:p>
            <a:r>
              <a:rPr lang="en-CA" b="1" baseline="0" dirty="0"/>
              <a:t>    CLASSIC:  </a:t>
            </a:r>
            <a:r>
              <a:rPr lang="en-CA" b="0" baseline="0" dirty="0"/>
              <a:t>Due to dehydration and staying in extremely hot environment.</a:t>
            </a:r>
          </a:p>
          <a:p>
            <a:r>
              <a:rPr lang="en-CA" b="1" baseline="0" dirty="0"/>
              <a:t>    EXERTIONAL: </a:t>
            </a:r>
            <a:r>
              <a:rPr lang="en-CA" b="0" baseline="0" dirty="0"/>
              <a:t>Typically outdoor workers or those exercising in heat. May be hydrating but unable to cool themselves due to outdoor temp.     Usually occurs in a few hours or within a day.</a:t>
            </a:r>
          </a:p>
        </p:txBody>
      </p:sp>
      <p:sp>
        <p:nvSpPr>
          <p:cNvPr id="4" name="Slide Number Placeholder 3"/>
          <p:cNvSpPr>
            <a:spLocks noGrp="1"/>
          </p:cNvSpPr>
          <p:nvPr>
            <p:ph type="sldNum" sz="quarter" idx="10"/>
          </p:nvPr>
        </p:nvSpPr>
        <p:spPr/>
        <p:txBody>
          <a:bodyPr/>
          <a:lstStyle/>
          <a:p>
            <a:fld id="{78EB0F54-2B13-4F63-B499-4FACE52079DB}" type="slidenum">
              <a:rPr lang="en-CA" smtClean="0"/>
              <a:pPr/>
              <a:t>5</a:t>
            </a:fld>
            <a:endParaRPr lang="en-CA" dirty="0"/>
          </a:p>
        </p:txBody>
      </p:sp>
    </p:spTree>
    <p:extLst>
      <p:ext uri="{BB962C8B-B14F-4D97-AF65-F5344CB8AC3E}">
        <p14:creationId xmlns:p14="http://schemas.microsoft.com/office/powerpoint/2010/main" xmlns="" val="4008755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baseline="0" dirty="0"/>
              <a:t>HEAT CRAMPS TX:  </a:t>
            </a:r>
            <a:r>
              <a:rPr lang="en-CA" b="0" baseline="0" dirty="0"/>
              <a:t>Move to cool area. Have casualty stretch out cramp and rehydrate</a:t>
            </a:r>
            <a:endParaRPr lang="en-CA" b="1" baseline="0" dirty="0"/>
          </a:p>
          <a:p>
            <a:r>
              <a:rPr lang="en-CA" b="1" baseline="0" dirty="0"/>
              <a:t>HEAT EXHAUSTION TX:  </a:t>
            </a:r>
            <a:r>
              <a:rPr lang="en-CA" b="0" baseline="0" dirty="0"/>
              <a:t>Move to cool area. Remove excessive clothing, lay casualty down, cool using cool cloths, misting and fanning. Offer sips of room temp water to rehydrate. No improvement in 30 minutes Seek medical help</a:t>
            </a:r>
          </a:p>
          <a:p>
            <a:r>
              <a:rPr lang="en-CA" b="1" baseline="0" dirty="0"/>
              <a:t>HEAT STROKE TX:  </a:t>
            </a:r>
            <a:r>
              <a:rPr lang="en-CA" b="0" baseline="0" dirty="0"/>
              <a:t>Cool casualty as quickly as possible using ice packs at neck, arm pits and groin where arteries come close to skin surface.</a:t>
            </a:r>
          </a:p>
          <a:p>
            <a:r>
              <a:rPr lang="en-CA" b="0" baseline="0" dirty="0"/>
              <a:t>If large body of water is available, immerse the casualty if responsive and alert. Medical help.</a:t>
            </a:r>
            <a:endParaRPr lang="en-CA" b="1" baseline="0" dirty="0"/>
          </a:p>
        </p:txBody>
      </p:sp>
      <p:sp>
        <p:nvSpPr>
          <p:cNvPr id="4" name="Slide Number Placeholder 3"/>
          <p:cNvSpPr>
            <a:spLocks noGrp="1"/>
          </p:cNvSpPr>
          <p:nvPr>
            <p:ph type="sldNum" sz="quarter" idx="10"/>
          </p:nvPr>
        </p:nvSpPr>
        <p:spPr/>
        <p:txBody>
          <a:bodyPr/>
          <a:lstStyle/>
          <a:p>
            <a:fld id="{78EB0F54-2B13-4F63-B499-4FACE52079DB}" type="slidenum">
              <a:rPr lang="en-CA" smtClean="0"/>
              <a:pPr/>
              <a:t>6</a:t>
            </a:fld>
            <a:endParaRPr lang="en-CA" dirty="0"/>
          </a:p>
        </p:txBody>
      </p:sp>
    </p:spTree>
    <p:extLst>
      <p:ext uri="{BB962C8B-B14F-4D97-AF65-F5344CB8AC3E}">
        <p14:creationId xmlns:p14="http://schemas.microsoft.com/office/powerpoint/2010/main" xmlns="" val="88648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B8FA3CE-EC66-48F1-8416-726D3DD7B94E}" type="datetime1">
              <a:rPr lang="en-CA" smtClean="0"/>
              <a:pPr/>
              <a:t>11/04/2018</a:t>
            </a:fld>
            <a:endParaRPr lang="en-CA"/>
          </a:p>
        </p:txBody>
      </p:sp>
      <p:sp>
        <p:nvSpPr>
          <p:cNvPr id="5" name="Footer Placeholder 4"/>
          <p:cNvSpPr>
            <a:spLocks noGrp="1"/>
          </p:cNvSpPr>
          <p:nvPr>
            <p:ph type="ftr" sz="quarter" idx="11"/>
          </p:nvPr>
        </p:nvSpPr>
        <p:spPr/>
        <p:txBody>
          <a:bodyPr/>
          <a:lstStyle/>
          <a:p>
            <a:r>
              <a:rPr lang="en-CA"/>
              <a:t>Life's Emergency Training 2016</a:t>
            </a:r>
          </a:p>
        </p:txBody>
      </p:sp>
      <p:sp>
        <p:nvSpPr>
          <p:cNvPr id="6" name="Slide Number Placeholder 5"/>
          <p:cNvSpPr>
            <a:spLocks noGrp="1"/>
          </p:cNvSpPr>
          <p:nvPr>
            <p:ph type="sldNum" sz="quarter" idx="12"/>
          </p:nvPr>
        </p:nvSpPr>
        <p:spPr/>
        <p:txBody>
          <a:bodyPr/>
          <a:lstStyle/>
          <a:p>
            <a:fld id="{DD793AC8-231D-4025-B0BD-12A1036F016F}" type="slidenum">
              <a:rPr lang="en-CA" smtClean="0"/>
              <a:pPr/>
              <a:t>‹#›</a:t>
            </a:fld>
            <a:endParaRPr lang="en-CA"/>
          </a:p>
        </p:txBody>
      </p:sp>
    </p:spTree>
    <p:extLst>
      <p:ext uri="{BB962C8B-B14F-4D97-AF65-F5344CB8AC3E}">
        <p14:creationId xmlns:p14="http://schemas.microsoft.com/office/powerpoint/2010/main" xmlns="" val="861096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862C60-44A4-4754-B496-68F2A18DD07D}" type="datetime1">
              <a:rPr lang="en-CA" smtClean="0"/>
              <a:pPr/>
              <a:t>11/04/2018</a:t>
            </a:fld>
            <a:endParaRPr lang="en-CA"/>
          </a:p>
        </p:txBody>
      </p:sp>
      <p:sp>
        <p:nvSpPr>
          <p:cNvPr id="5" name="Footer Placeholder 4"/>
          <p:cNvSpPr>
            <a:spLocks noGrp="1"/>
          </p:cNvSpPr>
          <p:nvPr>
            <p:ph type="ftr" sz="quarter" idx="11"/>
          </p:nvPr>
        </p:nvSpPr>
        <p:spPr/>
        <p:txBody>
          <a:bodyPr/>
          <a:lstStyle/>
          <a:p>
            <a:r>
              <a:rPr lang="en-CA"/>
              <a:t>Life's Emergency Training 2016</a:t>
            </a:r>
          </a:p>
        </p:txBody>
      </p:sp>
      <p:sp>
        <p:nvSpPr>
          <p:cNvPr id="6" name="Slide Number Placeholder 5"/>
          <p:cNvSpPr>
            <a:spLocks noGrp="1"/>
          </p:cNvSpPr>
          <p:nvPr>
            <p:ph type="sldNum" sz="quarter" idx="12"/>
          </p:nvPr>
        </p:nvSpPr>
        <p:spPr/>
        <p:txBody>
          <a:bodyPr/>
          <a:lstStyle/>
          <a:p>
            <a:fld id="{DD793AC8-231D-4025-B0BD-12A1036F016F}" type="slidenum">
              <a:rPr lang="en-CA" smtClean="0"/>
              <a:pPr/>
              <a:t>‹#›</a:t>
            </a:fld>
            <a:endParaRPr lang="en-CA"/>
          </a:p>
        </p:txBody>
      </p:sp>
    </p:spTree>
    <p:extLst>
      <p:ext uri="{BB962C8B-B14F-4D97-AF65-F5344CB8AC3E}">
        <p14:creationId xmlns:p14="http://schemas.microsoft.com/office/powerpoint/2010/main" xmlns="" val="2847980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8F8633-3D78-414A-890A-A5E6D374014F}" type="datetime1">
              <a:rPr lang="en-CA" smtClean="0"/>
              <a:pPr/>
              <a:t>11/04/2018</a:t>
            </a:fld>
            <a:endParaRPr lang="en-CA"/>
          </a:p>
        </p:txBody>
      </p:sp>
      <p:sp>
        <p:nvSpPr>
          <p:cNvPr id="5" name="Footer Placeholder 4"/>
          <p:cNvSpPr>
            <a:spLocks noGrp="1"/>
          </p:cNvSpPr>
          <p:nvPr>
            <p:ph type="ftr" sz="quarter" idx="11"/>
          </p:nvPr>
        </p:nvSpPr>
        <p:spPr/>
        <p:txBody>
          <a:bodyPr/>
          <a:lstStyle/>
          <a:p>
            <a:r>
              <a:rPr lang="en-CA"/>
              <a:t>Life's Emergency Training 2016</a:t>
            </a:r>
          </a:p>
        </p:txBody>
      </p:sp>
      <p:sp>
        <p:nvSpPr>
          <p:cNvPr id="6" name="Slide Number Placeholder 5"/>
          <p:cNvSpPr>
            <a:spLocks noGrp="1"/>
          </p:cNvSpPr>
          <p:nvPr>
            <p:ph type="sldNum" sz="quarter" idx="12"/>
          </p:nvPr>
        </p:nvSpPr>
        <p:spPr/>
        <p:txBody>
          <a:bodyPr/>
          <a:lstStyle/>
          <a:p>
            <a:fld id="{DD793AC8-231D-4025-B0BD-12A1036F016F}" type="slidenum">
              <a:rPr lang="en-CA" smtClean="0"/>
              <a:pPr/>
              <a:t>‹#›</a:t>
            </a:fld>
            <a:endParaRPr lang="en-CA"/>
          </a:p>
        </p:txBody>
      </p:sp>
    </p:spTree>
    <p:extLst>
      <p:ext uri="{BB962C8B-B14F-4D97-AF65-F5344CB8AC3E}">
        <p14:creationId xmlns:p14="http://schemas.microsoft.com/office/powerpoint/2010/main" xmlns="" val="2324241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E582EC-CBBB-4228-9E62-B514084CCBD9}" type="datetime1">
              <a:rPr lang="en-CA" smtClean="0"/>
              <a:pPr/>
              <a:t>11/04/2018</a:t>
            </a:fld>
            <a:endParaRPr lang="en-CA"/>
          </a:p>
        </p:txBody>
      </p:sp>
      <p:sp>
        <p:nvSpPr>
          <p:cNvPr id="5" name="Footer Placeholder 4"/>
          <p:cNvSpPr>
            <a:spLocks noGrp="1"/>
          </p:cNvSpPr>
          <p:nvPr>
            <p:ph type="ftr" sz="quarter" idx="11"/>
          </p:nvPr>
        </p:nvSpPr>
        <p:spPr/>
        <p:txBody>
          <a:bodyPr/>
          <a:lstStyle/>
          <a:p>
            <a:r>
              <a:rPr lang="en-CA"/>
              <a:t>Life's Emergency Training 2016</a:t>
            </a:r>
          </a:p>
        </p:txBody>
      </p:sp>
      <p:sp>
        <p:nvSpPr>
          <p:cNvPr id="6" name="Slide Number Placeholder 5"/>
          <p:cNvSpPr>
            <a:spLocks noGrp="1"/>
          </p:cNvSpPr>
          <p:nvPr>
            <p:ph type="sldNum" sz="quarter" idx="12"/>
          </p:nvPr>
        </p:nvSpPr>
        <p:spPr/>
        <p:txBody>
          <a:bodyPr/>
          <a:lstStyle/>
          <a:p>
            <a:fld id="{DD793AC8-231D-4025-B0BD-12A1036F016F}" type="slidenum">
              <a:rPr lang="en-CA" smtClean="0"/>
              <a:pPr/>
              <a:t>‹#›</a:t>
            </a:fld>
            <a:endParaRPr lang="en-CA"/>
          </a:p>
        </p:txBody>
      </p:sp>
    </p:spTree>
    <p:extLst>
      <p:ext uri="{BB962C8B-B14F-4D97-AF65-F5344CB8AC3E}">
        <p14:creationId xmlns:p14="http://schemas.microsoft.com/office/powerpoint/2010/main" xmlns="" val="2375166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237105-C67E-401C-AB59-1EF0C300D252}" type="datetime1">
              <a:rPr lang="en-CA" smtClean="0"/>
              <a:pPr/>
              <a:t>11/04/2018</a:t>
            </a:fld>
            <a:endParaRPr lang="en-CA"/>
          </a:p>
        </p:txBody>
      </p:sp>
      <p:sp>
        <p:nvSpPr>
          <p:cNvPr id="5" name="Footer Placeholder 4"/>
          <p:cNvSpPr>
            <a:spLocks noGrp="1"/>
          </p:cNvSpPr>
          <p:nvPr>
            <p:ph type="ftr" sz="quarter" idx="11"/>
          </p:nvPr>
        </p:nvSpPr>
        <p:spPr/>
        <p:txBody>
          <a:bodyPr/>
          <a:lstStyle/>
          <a:p>
            <a:r>
              <a:rPr lang="en-CA"/>
              <a:t>Life's Emergency Training 2016</a:t>
            </a:r>
          </a:p>
        </p:txBody>
      </p:sp>
      <p:sp>
        <p:nvSpPr>
          <p:cNvPr id="6" name="Slide Number Placeholder 5"/>
          <p:cNvSpPr>
            <a:spLocks noGrp="1"/>
          </p:cNvSpPr>
          <p:nvPr>
            <p:ph type="sldNum" sz="quarter" idx="12"/>
          </p:nvPr>
        </p:nvSpPr>
        <p:spPr/>
        <p:txBody>
          <a:bodyPr/>
          <a:lstStyle/>
          <a:p>
            <a:fld id="{DD793AC8-231D-4025-B0BD-12A1036F016F}" type="slidenum">
              <a:rPr lang="en-CA" smtClean="0"/>
              <a:pPr/>
              <a:t>‹#›</a:t>
            </a:fld>
            <a:endParaRPr lang="en-CA"/>
          </a:p>
        </p:txBody>
      </p:sp>
    </p:spTree>
    <p:extLst>
      <p:ext uri="{BB962C8B-B14F-4D97-AF65-F5344CB8AC3E}">
        <p14:creationId xmlns:p14="http://schemas.microsoft.com/office/powerpoint/2010/main" xmlns="" val="924058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10398E-3256-4A65-AA5F-01598072EF5C}" type="datetime1">
              <a:rPr lang="en-CA" smtClean="0"/>
              <a:pPr/>
              <a:t>11/04/2018</a:t>
            </a:fld>
            <a:endParaRPr lang="en-CA"/>
          </a:p>
        </p:txBody>
      </p:sp>
      <p:sp>
        <p:nvSpPr>
          <p:cNvPr id="6" name="Footer Placeholder 5"/>
          <p:cNvSpPr>
            <a:spLocks noGrp="1"/>
          </p:cNvSpPr>
          <p:nvPr>
            <p:ph type="ftr" sz="quarter" idx="11"/>
          </p:nvPr>
        </p:nvSpPr>
        <p:spPr/>
        <p:txBody>
          <a:bodyPr/>
          <a:lstStyle/>
          <a:p>
            <a:r>
              <a:rPr lang="en-CA"/>
              <a:t>Life's Emergency Training 2016</a:t>
            </a:r>
          </a:p>
        </p:txBody>
      </p:sp>
      <p:sp>
        <p:nvSpPr>
          <p:cNvPr id="7" name="Slide Number Placeholder 6"/>
          <p:cNvSpPr>
            <a:spLocks noGrp="1"/>
          </p:cNvSpPr>
          <p:nvPr>
            <p:ph type="sldNum" sz="quarter" idx="12"/>
          </p:nvPr>
        </p:nvSpPr>
        <p:spPr/>
        <p:txBody>
          <a:bodyPr/>
          <a:lstStyle/>
          <a:p>
            <a:fld id="{DD793AC8-231D-4025-B0BD-12A1036F016F}" type="slidenum">
              <a:rPr lang="en-CA" smtClean="0"/>
              <a:pPr/>
              <a:t>‹#›</a:t>
            </a:fld>
            <a:endParaRPr lang="en-CA"/>
          </a:p>
        </p:txBody>
      </p:sp>
    </p:spTree>
    <p:extLst>
      <p:ext uri="{BB962C8B-B14F-4D97-AF65-F5344CB8AC3E}">
        <p14:creationId xmlns:p14="http://schemas.microsoft.com/office/powerpoint/2010/main" xmlns="" val="114483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4E7948-50F6-4D73-B1A8-A608D48FFA8B}" type="datetime1">
              <a:rPr lang="en-CA" smtClean="0"/>
              <a:pPr/>
              <a:t>11/04/2018</a:t>
            </a:fld>
            <a:endParaRPr lang="en-CA"/>
          </a:p>
        </p:txBody>
      </p:sp>
      <p:sp>
        <p:nvSpPr>
          <p:cNvPr id="8" name="Footer Placeholder 7"/>
          <p:cNvSpPr>
            <a:spLocks noGrp="1"/>
          </p:cNvSpPr>
          <p:nvPr>
            <p:ph type="ftr" sz="quarter" idx="11"/>
          </p:nvPr>
        </p:nvSpPr>
        <p:spPr/>
        <p:txBody>
          <a:bodyPr/>
          <a:lstStyle/>
          <a:p>
            <a:r>
              <a:rPr lang="en-CA"/>
              <a:t>Life's Emergency Training 2016</a:t>
            </a:r>
          </a:p>
        </p:txBody>
      </p:sp>
      <p:sp>
        <p:nvSpPr>
          <p:cNvPr id="9" name="Slide Number Placeholder 8"/>
          <p:cNvSpPr>
            <a:spLocks noGrp="1"/>
          </p:cNvSpPr>
          <p:nvPr>
            <p:ph type="sldNum" sz="quarter" idx="12"/>
          </p:nvPr>
        </p:nvSpPr>
        <p:spPr/>
        <p:txBody>
          <a:bodyPr/>
          <a:lstStyle/>
          <a:p>
            <a:fld id="{DD793AC8-231D-4025-B0BD-12A1036F016F}" type="slidenum">
              <a:rPr lang="en-CA" smtClean="0"/>
              <a:pPr/>
              <a:t>‹#›</a:t>
            </a:fld>
            <a:endParaRPr lang="en-CA"/>
          </a:p>
        </p:txBody>
      </p:sp>
    </p:spTree>
    <p:extLst>
      <p:ext uri="{BB962C8B-B14F-4D97-AF65-F5344CB8AC3E}">
        <p14:creationId xmlns:p14="http://schemas.microsoft.com/office/powerpoint/2010/main" xmlns="" val="3921297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EB7369-D7C4-4CB9-9EA8-DBCA1AF9EB18}" type="datetime1">
              <a:rPr lang="en-CA" smtClean="0"/>
              <a:pPr/>
              <a:t>11/04/2018</a:t>
            </a:fld>
            <a:endParaRPr lang="en-CA"/>
          </a:p>
        </p:txBody>
      </p:sp>
      <p:sp>
        <p:nvSpPr>
          <p:cNvPr id="4" name="Footer Placeholder 3"/>
          <p:cNvSpPr>
            <a:spLocks noGrp="1"/>
          </p:cNvSpPr>
          <p:nvPr>
            <p:ph type="ftr" sz="quarter" idx="11"/>
          </p:nvPr>
        </p:nvSpPr>
        <p:spPr/>
        <p:txBody>
          <a:bodyPr/>
          <a:lstStyle/>
          <a:p>
            <a:r>
              <a:rPr lang="en-CA"/>
              <a:t>Life's Emergency Training 2016</a:t>
            </a:r>
          </a:p>
        </p:txBody>
      </p:sp>
      <p:sp>
        <p:nvSpPr>
          <p:cNvPr id="5" name="Slide Number Placeholder 4"/>
          <p:cNvSpPr>
            <a:spLocks noGrp="1"/>
          </p:cNvSpPr>
          <p:nvPr>
            <p:ph type="sldNum" sz="quarter" idx="12"/>
          </p:nvPr>
        </p:nvSpPr>
        <p:spPr/>
        <p:txBody>
          <a:bodyPr/>
          <a:lstStyle/>
          <a:p>
            <a:fld id="{DD793AC8-231D-4025-B0BD-12A1036F016F}" type="slidenum">
              <a:rPr lang="en-CA" smtClean="0"/>
              <a:pPr/>
              <a:t>‹#›</a:t>
            </a:fld>
            <a:endParaRPr lang="en-CA"/>
          </a:p>
        </p:txBody>
      </p:sp>
    </p:spTree>
    <p:extLst>
      <p:ext uri="{BB962C8B-B14F-4D97-AF65-F5344CB8AC3E}">
        <p14:creationId xmlns:p14="http://schemas.microsoft.com/office/powerpoint/2010/main" xmlns="" val="338834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77E7A6-F822-4EBB-B8EC-5AE58E2FFFC6}" type="datetime1">
              <a:rPr lang="en-CA" smtClean="0"/>
              <a:pPr/>
              <a:t>11/04/2018</a:t>
            </a:fld>
            <a:endParaRPr lang="en-CA"/>
          </a:p>
        </p:txBody>
      </p:sp>
      <p:sp>
        <p:nvSpPr>
          <p:cNvPr id="3" name="Footer Placeholder 2"/>
          <p:cNvSpPr>
            <a:spLocks noGrp="1"/>
          </p:cNvSpPr>
          <p:nvPr>
            <p:ph type="ftr" sz="quarter" idx="11"/>
          </p:nvPr>
        </p:nvSpPr>
        <p:spPr/>
        <p:txBody>
          <a:bodyPr/>
          <a:lstStyle/>
          <a:p>
            <a:r>
              <a:rPr lang="en-CA"/>
              <a:t>Life's Emergency Training 2016</a:t>
            </a:r>
          </a:p>
        </p:txBody>
      </p:sp>
      <p:sp>
        <p:nvSpPr>
          <p:cNvPr id="4" name="Slide Number Placeholder 3"/>
          <p:cNvSpPr>
            <a:spLocks noGrp="1"/>
          </p:cNvSpPr>
          <p:nvPr>
            <p:ph type="sldNum" sz="quarter" idx="12"/>
          </p:nvPr>
        </p:nvSpPr>
        <p:spPr/>
        <p:txBody>
          <a:bodyPr/>
          <a:lstStyle/>
          <a:p>
            <a:fld id="{DD793AC8-231D-4025-B0BD-12A1036F016F}" type="slidenum">
              <a:rPr lang="en-CA" smtClean="0"/>
              <a:pPr/>
              <a:t>‹#›</a:t>
            </a:fld>
            <a:endParaRPr lang="en-CA"/>
          </a:p>
        </p:txBody>
      </p:sp>
    </p:spTree>
    <p:extLst>
      <p:ext uri="{BB962C8B-B14F-4D97-AF65-F5344CB8AC3E}">
        <p14:creationId xmlns:p14="http://schemas.microsoft.com/office/powerpoint/2010/main" xmlns="" val="1162062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2D7447-064D-4868-9C2B-95A1B76F1F51}" type="datetime1">
              <a:rPr lang="en-CA" smtClean="0"/>
              <a:pPr/>
              <a:t>11/04/2018</a:t>
            </a:fld>
            <a:endParaRPr lang="en-CA"/>
          </a:p>
        </p:txBody>
      </p:sp>
      <p:sp>
        <p:nvSpPr>
          <p:cNvPr id="6" name="Footer Placeholder 5"/>
          <p:cNvSpPr>
            <a:spLocks noGrp="1"/>
          </p:cNvSpPr>
          <p:nvPr>
            <p:ph type="ftr" sz="quarter" idx="11"/>
          </p:nvPr>
        </p:nvSpPr>
        <p:spPr/>
        <p:txBody>
          <a:bodyPr/>
          <a:lstStyle/>
          <a:p>
            <a:r>
              <a:rPr lang="en-CA"/>
              <a:t>Life's Emergency Training 2016</a:t>
            </a:r>
          </a:p>
        </p:txBody>
      </p:sp>
      <p:sp>
        <p:nvSpPr>
          <p:cNvPr id="7" name="Slide Number Placeholder 6"/>
          <p:cNvSpPr>
            <a:spLocks noGrp="1"/>
          </p:cNvSpPr>
          <p:nvPr>
            <p:ph type="sldNum" sz="quarter" idx="12"/>
          </p:nvPr>
        </p:nvSpPr>
        <p:spPr/>
        <p:txBody>
          <a:bodyPr/>
          <a:lstStyle/>
          <a:p>
            <a:fld id="{DD793AC8-231D-4025-B0BD-12A1036F016F}" type="slidenum">
              <a:rPr lang="en-CA" smtClean="0"/>
              <a:pPr/>
              <a:t>‹#›</a:t>
            </a:fld>
            <a:endParaRPr lang="en-CA"/>
          </a:p>
        </p:txBody>
      </p:sp>
    </p:spTree>
    <p:extLst>
      <p:ext uri="{BB962C8B-B14F-4D97-AF65-F5344CB8AC3E}">
        <p14:creationId xmlns:p14="http://schemas.microsoft.com/office/powerpoint/2010/main" xmlns="" val="4256872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E1D4FB-5BE1-44AC-99D7-B850EEFE88A3}" type="datetime1">
              <a:rPr lang="en-CA" smtClean="0"/>
              <a:pPr/>
              <a:t>11/04/2018</a:t>
            </a:fld>
            <a:endParaRPr lang="en-CA"/>
          </a:p>
        </p:txBody>
      </p:sp>
      <p:sp>
        <p:nvSpPr>
          <p:cNvPr id="6" name="Footer Placeholder 5"/>
          <p:cNvSpPr>
            <a:spLocks noGrp="1"/>
          </p:cNvSpPr>
          <p:nvPr>
            <p:ph type="ftr" sz="quarter" idx="11"/>
          </p:nvPr>
        </p:nvSpPr>
        <p:spPr/>
        <p:txBody>
          <a:bodyPr/>
          <a:lstStyle/>
          <a:p>
            <a:r>
              <a:rPr lang="en-CA"/>
              <a:t>Life's Emergency Training 2016</a:t>
            </a:r>
          </a:p>
        </p:txBody>
      </p:sp>
      <p:sp>
        <p:nvSpPr>
          <p:cNvPr id="7" name="Slide Number Placeholder 6"/>
          <p:cNvSpPr>
            <a:spLocks noGrp="1"/>
          </p:cNvSpPr>
          <p:nvPr>
            <p:ph type="sldNum" sz="quarter" idx="12"/>
          </p:nvPr>
        </p:nvSpPr>
        <p:spPr/>
        <p:txBody>
          <a:bodyPr/>
          <a:lstStyle/>
          <a:p>
            <a:fld id="{DD793AC8-231D-4025-B0BD-12A1036F016F}" type="slidenum">
              <a:rPr lang="en-CA" smtClean="0"/>
              <a:pPr/>
              <a:t>‹#›</a:t>
            </a:fld>
            <a:endParaRPr lang="en-CA"/>
          </a:p>
        </p:txBody>
      </p:sp>
    </p:spTree>
    <p:extLst>
      <p:ext uri="{BB962C8B-B14F-4D97-AF65-F5344CB8AC3E}">
        <p14:creationId xmlns:p14="http://schemas.microsoft.com/office/powerpoint/2010/main" xmlns="" val="1325854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BFA593-7196-4FFC-BC35-4FF01E49D392}" type="datetime1">
              <a:rPr lang="en-CA" smtClean="0"/>
              <a:pPr/>
              <a:t>11/04/2018</a:t>
            </a:fld>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a:t>Life's Emergency Training 2016</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793AC8-231D-4025-B0BD-12A1036F016F}" type="slidenum">
              <a:rPr lang="en-CA" smtClean="0"/>
              <a:pPr/>
              <a:t>‹#›</a:t>
            </a:fld>
            <a:endParaRPr lang="en-CA"/>
          </a:p>
        </p:txBody>
      </p:sp>
    </p:spTree>
    <p:extLst>
      <p:ext uri="{BB962C8B-B14F-4D97-AF65-F5344CB8AC3E}">
        <p14:creationId xmlns:p14="http://schemas.microsoft.com/office/powerpoint/2010/main" xmlns="" val="13233374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420986"/>
            <a:ext cx="7772400" cy="1247477"/>
          </a:xfrm>
        </p:spPr>
        <p:txBody>
          <a:bodyPr/>
          <a:lstStyle/>
          <a:p>
            <a:pPr algn="ctr"/>
            <a:r>
              <a:rPr lang="en-CA" b="1" dirty="0">
                <a:latin typeface="Garamond" panose="02020404030301010803" pitchFamily="18" charset="0"/>
              </a:rPr>
              <a:t>Heat and Cold Injuries</a:t>
            </a:r>
          </a:p>
        </p:txBody>
      </p:sp>
      <p:sp>
        <p:nvSpPr>
          <p:cNvPr id="5" name="Subtitle 4"/>
          <p:cNvSpPr>
            <a:spLocks noGrp="1"/>
          </p:cNvSpPr>
          <p:nvPr>
            <p:ph type="subTitle" idx="1"/>
          </p:nvPr>
        </p:nvSpPr>
        <p:spPr/>
        <p:txBody>
          <a:bodyPr/>
          <a:lstStyle/>
          <a:p>
            <a:endParaRPr lang="en-CA"/>
          </a:p>
        </p:txBody>
      </p:sp>
      <p:pic>
        <p:nvPicPr>
          <p:cNvPr id="2" name="Content Placeholder 1"/>
          <p:cNvPicPr>
            <a:picLocks noGrp="1" noChangeAspect="1"/>
          </p:cNvPicPr>
          <p:nvPr>
            <p:ph idx="4294967295"/>
          </p:nvPr>
        </p:nvPicPr>
        <p:blipFill rotWithShape="1">
          <a:blip r:embed="rId3">
            <a:extLst>
              <a:ext uri="{28A0092B-C50C-407E-A947-70E740481C1C}">
                <a14:useLocalDpi xmlns:a14="http://schemas.microsoft.com/office/drawing/2010/main" xmlns="" val="0"/>
              </a:ext>
            </a:extLst>
          </a:blip>
          <a:srcRect l="5049" t="7748" r="39526" b="17165"/>
          <a:stretch/>
        </p:blipFill>
        <p:spPr>
          <a:xfrm>
            <a:off x="3263900" y="1907609"/>
            <a:ext cx="4737100" cy="3908425"/>
          </a:xfrm>
          <a:prstGeom prst="rect">
            <a:avLst/>
          </a:prstGeom>
          <a:ln>
            <a:noFill/>
          </a:ln>
          <a:effectLst>
            <a:softEdge rad="112500"/>
          </a:effectLst>
        </p:spPr>
      </p:pic>
      <p:sp>
        <p:nvSpPr>
          <p:cNvPr id="8" name="Rectangle 7"/>
          <p:cNvSpPr/>
          <p:nvPr/>
        </p:nvSpPr>
        <p:spPr>
          <a:xfrm>
            <a:off x="220152" y="116632"/>
            <a:ext cx="8712968" cy="6412756"/>
          </a:xfrm>
          <a:prstGeom prst="rect">
            <a:avLst/>
          </a:prstGeom>
          <a:noFill/>
          <a:ln w="76200">
            <a:solidFill>
              <a:srgbClr val="DB0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DB0B1F"/>
              </a:solidFill>
            </a:endParaRPr>
          </a:p>
        </p:txBody>
      </p:sp>
      <p:pic>
        <p:nvPicPr>
          <p:cNvPr id="4" name="Picture 3"/>
          <p:cNvPicPr>
            <a:picLocks noChangeAspect="1"/>
          </p:cNvPicPr>
          <p:nvPr/>
        </p:nvPicPr>
        <p:blipFill rotWithShape="1">
          <a:blip r:embed="rId4">
            <a:extLst>
              <a:ext uri="{28A0092B-C50C-407E-A947-70E740481C1C}">
                <a14:useLocalDpi xmlns:a14="http://schemas.microsoft.com/office/drawing/2010/main" xmlns="" val="0"/>
              </a:ext>
            </a:extLst>
          </a:blip>
          <a:srcRect t="1743" r="36628"/>
          <a:stretch/>
        </p:blipFill>
        <p:spPr>
          <a:xfrm>
            <a:off x="776507" y="1826329"/>
            <a:ext cx="3742459" cy="3977553"/>
          </a:xfrm>
          <a:prstGeom prst="rect">
            <a:avLst/>
          </a:prstGeom>
          <a:ln>
            <a:noFill/>
          </a:ln>
          <a:effectLst>
            <a:softEdge rad="112500"/>
          </a:effectLst>
        </p:spPr>
      </p:pic>
      <p:pic>
        <p:nvPicPr>
          <p:cNvPr id="7" name="Picture 6"/>
          <p:cNvPicPr/>
          <p:nvPr/>
        </p:nvPicPr>
        <p:blipFill>
          <a:blip r:embed="rId5" cstate="print">
            <a:extLst>
              <a:ext uri="{28A0092B-C50C-407E-A947-70E740481C1C}">
                <a14:useLocalDpi xmlns:pic="http://schemas.openxmlformats.org/drawingml/2006/picture" xmlns="" xmlns:a14="http://schemas.microsoft.com/office/drawing/2010/main" xmlns:lc="http://schemas.openxmlformats.org/drawingml/2006/lockedCanvas" val="0"/>
              </a:ext>
            </a:extLst>
          </a:blip>
          <a:stretch>
            <a:fillRect/>
          </a:stretch>
        </p:blipFill>
        <p:spPr>
          <a:xfrm>
            <a:off x="304800" y="6096000"/>
            <a:ext cx="2133600" cy="762000"/>
          </a:xfrm>
          <a:prstGeom prst="rect">
            <a:avLst/>
          </a:prstGeom>
        </p:spPr>
      </p:pic>
    </p:spTree>
    <p:extLst>
      <p:ext uri="{BB962C8B-B14F-4D97-AF65-F5344CB8AC3E}">
        <p14:creationId xmlns:p14="http://schemas.microsoft.com/office/powerpoint/2010/main" xmlns="" val="2247309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CA" b="1" dirty="0">
                <a:latin typeface="Garamond" panose="02020404030301010803" pitchFamily="18" charset="0"/>
              </a:rPr>
              <a:t>Heat and Cold Injuries</a:t>
            </a:r>
          </a:p>
        </p:txBody>
      </p:sp>
      <p:sp>
        <p:nvSpPr>
          <p:cNvPr id="7" name="Content Placeholder 6"/>
          <p:cNvSpPr>
            <a:spLocks noGrp="1"/>
          </p:cNvSpPr>
          <p:nvPr>
            <p:ph idx="1"/>
          </p:nvPr>
        </p:nvSpPr>
        <p:spPr>
          <a:xfrm>
            <a:off x="448655" y="1556568"/>
            <a:ext cx="3322712" cy="4752528"/>
          </a:xfrm>
        </p:spPr>
        <p:txBody>
          <a:bodyPr>
            <a:normAutofit/>
          </a:bodyPr>
          <a:lstStyle/>
          <a:p>
            <a:pPr marL="0" indent="0">
              <a:buNone/>
            </a:pPr>
            <a:r>
              <a:rPr lang="en-CA" sz="3200" b="1" dirty="0">
                <a:latin typeface="Garamond" panose="02020404030301010803" pitchFamily="18" charset="0"/>
              </a:rPr>
              <a:t>Prevention:</a:t>
            </a:r>
            <a:endParaRPr lang="en-CA" sz="1400" b="1" dirty="0">
              <a:latin typeface="Garamond" panose="02020404030301010803" pitchFamily="18" charset="0"/>
            </a:endParaRPr>
          </a:p>
          <a:p>
            <a:pPr marL="0" indent="0">
              <a:buNone/>
            </a:pPr>
            <a:endParaRPr lang="en-CA" sz="1100" b="1" dirty="0">
              <a:latin typeface="Garamond" panose="02020404030301010803" pitchFamily="18" charset="0"/>
            </a:endParaRPr>
          </a:p>
          <a:p>
            <a:pPr>
              <a:spcBef>
                <a:spcPts val="0"/>
              </a:spcBef>
            </a:pPr>
            <a:r>
              <a:rPr lang="en-CA" sz="3200" b="1" dirty="0">
                <a:latin typeface="Garamond" panose="02020404030301010803" pitchFamily="18" charset="0"/>
              </a:rPr>
              <a:t>Stay hydrated</a:t>
            </a:r>
          </a:p>
          <a:p>
            <a:pPr>
              <a:spcBef>
                <a:spcPts val="0"/>
              </a:spcBef>
            </a:pPr>
            <a:endParaRPr lang="en-CA" sz="1000" b="1" dirty="0">
              <a:latin typeface="Garamond" panose="02020404030301010803" pitchFamily="18" charset="0"/>
            </a:endParaRPr>
          </a:p>
          <a:p>
            <a:pPr>
              <a:spcBef>
                <a:spcPts val="0"/>
              </a:spcBef>
            </a:pPr>
            <a:r>
              <a:rPr lang="en-CA" sz="3200" b="1" dirty="0">
                <a:latin typeface="Garamond" panose="02020404030301010803" pitchFamily="18" charset="0"/>
              </a:rPr>
              <a:t>Stay dry</a:t>
            </a:r>
          </a:p>
          <a:p>
            <a:pPr>
              <a:spcBef>
                <a:spcPts val="0"/>
              </a:spcBef>
            </a:pPr>
            <a:endParaRPr lang="en-CA" sz="1000" b="1" dirty="0">
              <a:latin typeface="Garamond" panose="02020404030301010803" pitchFamily="18" charset="0"/>
            </a:endParaRPr>
          </a:p>
          <a:p>
            <a:pPr>
              <a:spcBef>
                <a:spcPts val="0"/>
              </a:spcBef>
            </a:pPr>
            <a:r>
              <a:rPr lang="en-CA" sz="3200" b="1" dirty="0">
                <a:latin typeface="Garamond" panose="02020404030301010803" pitchFamily="18" charset="0"/>
              </a:rPr>
              <a:t>Avoid alcohol</a:t>
            </a:r>
          </a:p>
          <a:p>
            <a:pPr>
              <a:spcBef>
                <a:spcPts val="0"/>
              </a:spcBef>
            </a:pPr>
            <a:endParaRPr lang="en-CA" sz="1000" b="1" dirty="0">
              <a:latin typeface="Garamond" panose="02020404030301010803" pitchFamily="18" charset="0"/>
            </a:endParaRPr>
          </a:p>
          <a:p>
            <a:pPr>
              <a:spcBef>
                <a:spcPts val="0"/>
              </a:spcBef>
            </a:pPr>
            <a:r>
              <a:rPr lang="en-CA" sz="3200" b="1" dirty="0">
                <a:latin typeface="Garamond" panose="02020404030301010803" pitchFamily="18" charset="0"/>
              </a:rPr>
              <a:t>Limit time in extreme temperatures</a:t>
            </a:r>
          </a:p>
        </p:txBody>
      </p:sp>
      <p:sp>
        <p:nvSpPr>
          <p:cNvPr id="8" name="Rectangle 7"/>
          <p:cNvSpPr/>
          <p:nvPr/>
        </p:nvSpPr>
        <p:spPr>
          <a:xfrm>
            <a:off x="220152" y="116632"/>
            <a:ext cx="8712968" cy="6552000"/>
          </a:xfrm>
          <a:prstGeom prst="rect">
            <a:avLst/>
          </a:prstGeom>
          <a:noFill/>
          <a:ln w="76200">
            <a:solidFill>
              <a:srgbClr val="DB0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DB0B1F"/>
              </a:solidFill>
            </a:endParaRPr>
          </a:p>
        </p:txBody>
      </p:sp>
      <p:sp>
        <p:nvSpPr>
          <p:cNvPr id="3" name="Slide Number Placeholder 2"/>
          <p:cNvSpPr>
            <a:spLocks noGrp="1"/>
          </p:cNvSpPr>
          <p:nvPr>
            <p:ph type="sldNum" sz="quarter" idx="12"/>
          </p:nvPr>
        </p:nvSpPr>
        <p:spPr/>
        <p:txBody>
          <a:bodyPr/>
          <a:lstStyle/>
          <a:p>
            <a:fld id="{21036CD7-8A89-4C36-8826-635AC63052D9}" type="slidenum">
              <a:rPr lang="en-CA" smtClean="0"/>
              <a:pPr/>
              <a:t>2</a:t>
            </a:fld>
            <a:endParaRPr lang="en-CA" dirty="0"/>
          </a:p>
        </p:txBody>
      </p:sp>
      <p:pic>
        <p:nvPicPr>
          <p:cNvPr id="4098" name="Picture 2" descr="C:\Users\Kathryn\Google Drive\Business Pictures\Children Pics\tubing with helmet.jpeg"/>
          <p:cNvPicPr>
            <a:picLocks noChangeAspect="1" noChangeArrowheads="1"/>
          </p:cNvPicPr>
          <p:nvPr/>
        </p:nvPicPr>
        <p:blipFill>
          <a:blip r:embed="rId3">
            <a:extLst>
              <a:ext uri="{BEBA8EAE-BF5A-486C-A8C5-ECC9F3942E4B}">
                <a14:imgProps xmlns:a14="http://schemas.microsoft.com/office/drawing/2010/main" xmlns="">
                  <a14:imgLayer r:embed="rId4">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5364088" y="4293096"/>
            <a:ext cx="3173575" cy="20160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4099" name="Picture 3" descr="C:\Users\Kathryn\Google Drive\Business Pictures\Dollarphotoclub_10633448.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13056" t="3883" r="8042" b="16090"/>
          <a:stretch/>
        </p:blipFill>
        <p:spPr bwMode="auto">
          <a:xfrm>
            <a:off x="3995936" y="1412776"/>
            <a:ext cx="3165679" cy="27000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2" name="Footer Placeholder 1"/>
          <p:cNvSpPr>
            <a:spLocks noGrp="1"/>
          </p:cNvSpPr>
          <p:nvPr>
            <p:ph type="ftr" sz="quarter" idx="11"/>
          </p:nvPr>
        </p:nvSpPr>
        <p:spPr/>
        <p:txBody>
          <a:bodyPr/>
          <a:lstStyle/>
          <a:p>
            <a:r>
              <a:rPr lang="en-CA"/>
              <a:t>Life's Emergency Training 2016</a:t>
            </a:r>
          </a:p>
        </p:txBody>
      </p:sp>
    </p:spTree>
    <p:extLst>
      <p:ext uri="{BB962C8B-B14F-4D97-AF65-F5344CB8AC3E}">
        <p14:creationId xmlns:p14="http://schemas.microsoft.com/office/powerpoint/2010/main" xmlns="" val="3419266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185228"/>
            <a:ext cx="7886700" cy="1134418"/>
          </a:xfrm>
        </p:spPr>
        <p:txBody>
          <a:bodyPr/>
          <a:lstStyle/>
          <a:p>
            <a:pPr algn="ctr"/>
            <a:r>
              <a:rPr lang="en-CA" b="1" dirty="0">
                <a:latin typeface="Garamond" panose="02020404030301010803" pitchFamily="18" charset="0"/>
              </a:rPr>
              <a:t>Heat and Cold Injuries</a:t>
            </a:r>
            <a:endParaRPr lang="en-CA" dirty="0">
              <a:latin typeface="Garamond" panose="02020404030301010803" pitchFamily="18" charset="0"/>
            </a:endParaRPr>
          </a:p>
        </p:txBody>
      </p:sp>
      <p:sp>
        <p:nvSpPr>
          <p:cNvPr id="7" name="Content Placeholder 6"/>
          <p:cNvSpPr>
            <a:spLocks noGrp="1"/>
          </p:cNvSpPr>
          <p:nvPr>
            <p:ph idx="1"/>
          </p:nvPr>
        </p:nvSpPr>
        <p:spPr>
          <a:xfrm>
            <a:off x="342900" y="1351795"/>
            <a:ext cx="8549580" cy="4968552"/>
          </a:xfrm>
        </p:spPr>
        <p:txBody>
          <a:bodyPr>
            <a:normAutofit/>
          </a:bodyPr>
          <a:lstStyle/>
          <a:p>
            <a:pPr marL="0" indent="0">
              <a:spcBef>
                <a:spcPts val="0"/>
              </a:spcBef>
              <a:buNone/>
            </a:pPr>
            <a:r>
              <a:rPr lang="en-CA" b="1" dirty="0">
                <a:latin typeface="Garamond" panose="02020404030301010803" pitchFamily="18" charset="0"/>
              </a:rPr>
              <a:t>Frost Bite – </a:t>
            </a:r>
            <a:r>
              <a:rPr lang="en-CA" sz="3200" b="1" dirty="0">
                <a:latin typeface="Garamond" panose="02020404030301010803" pitchFamily="18" charset="0"/>
              </a:rPr>
              <a:t>White and waxy skin, numb, blisters, and becomes painful</a:t>
            </a:r>
          </a:p>
          <a:p>
            <a:pPr marL="0" indent="0">
              <a:spcBef>
                <a:spcPts val="0"/>
              </a:spcBef>
              <a:buNone/>
            </a:pPr>
            <a:endParaRPr lang="en-CA" sz="1000" b="1" dirty="0">
              <a:latin typeface="Garamond" panose="02020404030301010803" pitchFamily="18" charset="0"/>
            </a:endParaRPr>
          </a:p>
          <a:p>
            <a:pPr marL="0" indent="0">
              <a:spcBef>
                <a:spcPts val="0"/>
              </a:spcBef>
              <a:buNone/>
            </a:pPr>
            <a:r>
              <a:rPr lang="en-CA" b="1" dirty="0">
                <a:latin typeface="Garamond" panose="02020404030301010803" pitchFamily="18" charset="0"/>
              </a:rPr>
              <a:t>Hypothermia</a:t>
            </a:r>
            <a:r>
              <a:rPr lang="en-CA" sz="3200" b="1" dirty="0">
                <a:latin typeface="Garamond" panose="02020404030301010803" pitchFamily="18" charset="0"/>
              </a:rPr>
              <a:t> –  shivering, to no shivering and possible unresponsiveness</a:t>
            </a:r>
          </a:p>
        </p:txBody>
      </p:sp>
      <p:sp>
        <p:nvSpPr>
          <p:cNvPr id="8" name="Rectangle 7"/>
          <p:cNvSpPr/>
          <p:nvPr/>
        </p:nvSpPr>
        <p:spPr>
          <a:xfrm>
            <a:off x="179512" y="116632"/>
            <a:ext cx="8712968" cy="6552000"/>
          </a:xfrm>
          <a:prstGeom prst="rect">
            <a:avLst/>
          </a:prstGeom>
          <a:noFill/>
          <a:ln w="76200">
            <a:solidFill>
              <a:srgbClr val="DB0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DB0B1F"/>
              </a:solidFill>
            </a:endParaRPr>
          </a:p>
        </p:txBody>
      </p:sp>
      <p:sp>
        <p:nvSpPr>
          <p:cNvPr id="3" name="Slide Number Placeholder 2"/>
          <p:cNvSpPr>
            <a:spLocks noGrp="1"/>
          </p:cNvSpPr>
          <p:nvPr>
            <p:ph type="sldNum" sz="quarter" idx="12"/>
          </p:nvPr>
        </p:nvSpPr>
        <p:spPr/>
        <p:txBody>
          <a:bodyPr/>
          <a:lstStyle/>
          <a:p>
            <a:fld id="{21036CD7-8A89-4C36-8826-635AC63052D9}" type="slidenum">
              <a:rPr lang="en-CA" smtClean="0"/>
              <a:pPr/>
              <a:t>3</a:t>
            </a:fld>
            <a:endParaRPr lang="en-CA"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81469" y="3392356"/>
            <a:ext cx="3133881" cy="26612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CA"/>
              <a:t>Life's Emergency Training 2016</a:t>
            </a:r>
          </a:p>
        </p:txBody>
      </p:sp>
      <p:pic>
        <p:nvPicPr>
          <p:cNvPr id="9" name="Picture 8"/>
          <p:cNvPicPr>
            <a:picLocks noChangeAspect="1"/>
          </p:cNvPicPr>
          <p:nvPr/>
        </p:nvPicPr>
        <p:blipFill rotWithShape="1">
          <a:blip r:embed="rId4">
            <a:extLst>
              <a:ext uri="{28A0092B-C50C-407E-A947-70E740481C1C}">
                <a14:useLocalDpi xmlns:a14="http://schemas.microsoft.com/office/drawing/2010/main" xmlns="" val="0"/>
              </a:ext>
            </a:extLst>
          </a:blip>
          <a:srcRect l="17060" t="-781" r="16427" b="781"/>
          <a:stretch/>
        </p:blipFill>
        <p:spPr>
          <a:xfrm>
            <a:off x="441527" y="3562694"/>
            <a:ext cx="4570518" cy="2358421"/>
          </a:xfrm>
          <a:prstGeom prst="rect">
            <a:avLst/>
          </a:prstGeom>
        </p:spPr>
      </p:pic>
    </p:spTree>
    <p:extLst>
      <p:ext uri="{BB962C8B-B14F-4D97-AF65-F5344CB8AC3E}">
        <p14:creationId xmlns:p14="http://schemas.microsoft.com/office/powerpoint/2010/main" xmlns="" val="978474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CA" b="1" dirty="0">
                <a:latin typeface="Garamond" panose="02020404030301010803" pitchFamily="18" charset="0"/>
              </a:rPr>
              <a:t>Heat and Cold Injuries</a:t>
            </a:r>
          </a:p>
        </p:txBody>
      </p:sp>
      <p:sp>
        <p:nvSpPr>
          <p:cNvPr id="8" name="Rectangle 7"/>
          <p:cNvSpPr/>
          <p:nvPr/>
        </p:nvSpPr>
        <p:spPr>
          <a:xfrm>
            <a:off x="220152" y="116632"/>
            <a:ext cx="8712968" cy="6552000"/>
          </a:xfrm>
          <a:prstGeom prst="rect">
            <a:avLst/>
          </a:prstGeom>
          <a:noFill/>
          <a:ln w="76200">
            <a:solidFill>
              <a:srgbClr val="DB0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DB0B1F"/>
              </a:solidFill>
            </a:endParaRPr>
          </a:p>
        </p:txBody>
      </p:sp>
      <p:sp>
        <p:nvSpPr>
          <p:cNvPr id="3" name="Slide Number Placeholder 2"/>
          <p:cNvSpPr>
            <a:spLocks noGrp="1"/>
          </p:cNvSpPr>
          <p:nvPr>
            <p:ph type="sldNum" sz="quarter" idx="12"/>
          </p:nvPr>
        </p:nvSpPr>
        <p:spPr/>
        <p:txBody>
          <a:bodyPr/>
          <a:lstStyle/>
          <a:p>
            <a:fld id="{21036CD7-8A89-4C36-8826-635AC63052D9}" type="slidenum">
              <a:rPr lang="en-CA" smtClean="0"/>
              <a:pPr/>
              <a:t>4</a:t>
            </a:fld>
            <a:endParaRPr lang="en-CA" dirty="0"/>
          </a:p>
        </p:txBody>
      </p:sp>
      <p:sp>
        <p:nvSpPr>
          <p:cNvPr id="2" name="Footer Placeholder 1"/>
          <p:cNvSpPr>
            <a:spLocks noGrp="1"/>
          </p:cNvSpPr>
          <p:nvPr>
            <p:ph type="ftr" sz="quarter" idx="11"/>
          </p:nvPr>
        </p:nvSpPr>
        <p:spPr/>
        <p:txBody>
          <a:bodyPr/>
          <a:lstStyle/>
          <a:p>
            <a:r>
              <a:rPr lang="en-CA"/>
              <a:t>Life's Emergency Training 2016</a:t>
            </a:r>
          </a:p>
        </p:txBody>
      </p:sp>
      <p:sp>
        <p:nvSpPr>
          <p:cNvPr id="10" name="TextBox 9"/>
          <p:cNvSpPr txBox="1"/>
          <p:nvPr/>
        </p:nvSpPr>
        <p:spPr>
          <a:xfrm>
            <a:off x="464696" y="1643477"/>
            <a:ext cx="3597638" cy="584775"/>
          </a:xfrm>
          <a:prstGeom prst="rect">
            <a:avLst/>
          </a:prstGeom>
          <a:noFill/>
        </p:spPr>
        <p:txBody>
          <a:bodyPr wrap="square" rtlCol="0">
            <a:spAutoFit/>
          </a:bodyPr>
          <a:lstStyle/>
          <a:p>
            <a:pPr algn="ctr"/>
            <a:r>
              <a:rPr lang="en-CA" sz="3200" b="1" dirty="0">
                <a:latin typeface="Garamond" panose="02020404030301010803" pitchFamily="18" charset="0"/>
              </a:rPr>
              <a:t>First Aid Treatment</a:t>
            </a:r>
          </a:p>
        </p:txBody>
      </p:sp>
      <p:pic>
        <p:nvPicPr>
          <p:cNvPr id="11" name="Picture 10"/>
          <p:cNvPicPr>
            <a:picLocks noChangeAspect="1"/>
          </p:cNvPicPr>
          <p:nvPr/>
        </p:nvPicPr>
        <p:blipFill rotWithShape="1">
          <a:blip r:embed="rId3">
            <a:extLst>
              <a:ext uri="{28A0092B-C50C-407E-A947-70E740481C1C}">
                <a14:useLocalDpi xmlns:a14="http://schemas.microsoft.com/office/drawing/2010/main" xmlns="" val="0"/>
              </a:ext>
            </a:extLst>
          </a:blip>
          <a:srcRect r="17576"/>
          <a:stretch/>
        </p:blipFill>
        <p:spPr>
          <a:xfrm>
            <a:off x="400814" y="2782588"/>
            <a:ext cx="3661520" cy="3331707"/>
          </a:xfrm>
          <a:prstGeom prst="rect">
            <a:avLst/>
          </a:prstGeom>
          <a:effectLst>
            <a:softEdge rad="317500"/>
          </a:effectLst>
        </p:spPr>
      </p:pic>
      <p:pic>
        <p:nvPicPr>
          <p:cNvPr id="12" name="Picture 1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456206" y="4014486"/>
            <a:ext cx="3167948" cy="2490007"/>
          </a:xfrm>
          <a:prstGeom prst="rect">
            <a:avLst/>
          </a:prstGeom>
          <a:effectLst>
            <a:softEdge rad="317500"/>
          </a:effectLst>
        </p:spPr>
      </p:pic>
      <p:pic>
        <p:nvPicPr>
          <p:cNvPr id="9" name="Content Placeholder 8"/>
          <p:cNvPicPr>
            <a:picLocks noGrp="1" noChangeAspect="1"/>
          </p:cNvPicPr>
          <p:nvPr>
            <p:ph idx="1"/>
          </p:nvPr>
        </p:nvPicPr>
        <p:blipFill rotWithShape="1">
          <a:blip r:embed="rId5" cstate="print">
            <a:extLst>
              <a:ext uri="{28A0092B-C50C-407E-A947-70E740481C1C}">
                <a14:useLocalDpi xmlns:a14="http://schemas.microsoft.com/office/drawing/2010/main" xmlns="" val="0"/>
              </a:ext>
            </a:extLst>
          </a:blip>
          <a:srcRect l="34310" t="3324"/>
          <a:stretch/>
        </p:blipFill>
        <p:spPr>
          <a:xfrm>
            <a:off x="5552598" y="1281573"/>
            <a:ext cx="2935089" cy="2881054"/>
          </a:xfrm>
          <a:prstGeom prst="rect">
            <a:avLst/>
          </a:prstGeom>
          <a:ln>
            <a:noFill/>
          </a:ln>
          <a:effectLst>
            <a:softEdge rad="112500"/>
          </a:effectLst>
        </p:spPr>
      </p:pic>
    </p:spTree>
    <p:extLst>
      <p:ext uri="{BB962C8B-B14F-4D97-AF65-F5344CB8AC3E}">
        <p14:creationId xmlns:p14="http://schemas.microsoft.com/office/powerpoint/2010/main" xmlns="" val="876554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38" y="226591"/>
            <a:ext cx="7886700" cy="1325563"/>
          </a:xfrm>
        </p:spPr>
        <p:txBody>
          <a:bodyPr/>
          <a:lstStyle/>
          <a:p>
            <a:r>
              <a:rPr lang="en-CA" b="1" dirty="0">
                <a:latin typeface="Garamond" panose="02020404030301010803" pitchFamily="18" charset="0"/>
              </a:rPr>
              <a:t>Heat and Cold Injuries</a:t>
            </a:r>
            <a:endParaRPr lang="en-CA" dirty="0">
              <a:latin typeface="Garamond" panose="02020404030301010803" pitchFamily="18" charset="0"/>
            </a:endParaRPr>
          </a:p>
        </p:txBody>
      </p:sp>
      <p:sp>
        <p:nvSpPr>
          <p:cNvPr id="8" name="Rectangle 7"/>
          <p:cNvSpPr/>
          <p:nvPr/>
        </p:nvSpPr>
        <p:spPr>
          <a:xfrm>
            <a:off x="209492" y="146612"/>
            <a:ext cx="8712968" cy="6552000"/>
          </a:xfrm>
          <a:prstGeom prst="rect">
            <a:avLst/>
          </a:prstGeom>
          <a:noFill/>
          <a:ln w="76200">
            <a:solidFill>
              <a:srgbClr val="DB0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DB0B1F"/>
              </a:solidFill>
            </a:endParaRPr>
          </a:p>
        </p:txBody>
      </p:sp>
      <p:sp>
        <p:nvSpPr>
          <p:cNvPr id="3" name="Slide Number Placeholder 2"/>
          <p:cNvSpPr>
            <a:spLocks noGrp="1"/>
          </p:cNvSpPr>
          <p:nvPr>
            <p:ph type="sldNum" sz="quarter" idx="12"/>
          </p:nvPr>
        </p:nvSpPr>
        <p:spPr>
          <a:xfrm>
            <a:off x="6457950" y="6306397"/>
            <a:ext cx="2057400" cy="365125"/>
          </a:xfrm>
        </p:spPr>
        <p:txBody>
          <a:bodyPr/>
          <a:lstStyle/>
          <a:p>
            <a:fld id="{21036CD7-8A89-4C36-8826-635AC63052D9}" type="slidenum">
              <a:rPr lang="en-CA" smtClean="0"/>
              <a:pPr/>
              <a:t>5</a:t>
            </a:fld>
            <a:endParaRPr lang="en-CA" dirty="0"/>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12614" y="2977791"/>
            <a:ext cx="2289419" cy="3420000"/>
          </a:xfrm>
          <a:prstGeom prst="rect">
            <a:avLst/>
          </a:prstGeom>
          <a:ln>
            <a:noFill/>
          </a:ln>
          <a:effectLst>
            <a:softEdge rad="112500"/>
          </a:effectLst>
        </p:spPr>
      </p:pic>
      <p:sp>
        <p:nvSpPr>
          <p:cNvPr id="5" name="TextBox 4"/>
          <p:cNvSpPr txBox="1"/>
          <p:nvPr/>
        </p:nvSpPr>
        <p:spPr>
          <a:xfrm>
            <a:off x="259773" y="1340768"/>
            <a:ext cx="8632707" cy="2062103"/>
          </a:xfrm>
          <a:prstGeom prst="rect">
            <a:avLst/>
          </a:prstGeom>
          <a:noFill/>
        </p:spPr>
        <p:txBody>
          <a:bodyPr wrap="square" rtlCol="0">
            <a:spAutoFit/>
          </a:bodyPr>
          <a:lstStyle/>
          <a:p>
            <a:r>
              <a:rPr lang="en-CA" sz="3200" dirty="0">
                <a:latin typeface="Garamond" panose="02020404030301010803" pitchFamily="18" charset="0"/>
              </a:rPr>
              <a:t>Heat cramps – painful muscle spasms </a:t>
            </a:r>
          </a:p>
          <a:p>
            <a:r>
              <a:rPr lang="en-CA" sz="3200" dirty="0">
                <a:latin typeface="Garamond" panose="02020404030301010803" pitchFamily="18" charset="0"/>
              </a:rPr>
              <a:t>Exhaustion – headache, nausea and stomach cramps</a:t>
            </a:r>
          </a:p>
          <a:p>
            <a:r>
              <a:rPr lang="en-CA" sz="3200" dirty="0">
                <a:latin typeface="Garamond" panose="02020404030301010803" pitchFamily="18" charset="0"/>
              </a:rPr>
              <a:t>Heatstroke – Flushed, hot with either dry or sweaty skin</a:t>
            </a:r>
          </a:p>
        </p:txBody>
      </p:sp>
      <p:sp>
        <p:nvSpPr>
          <p:cNvPr id="9" name="Footer Placeholder 8"/>
          <p:cNvSpPr>
            <a:spLocks noGrp="1"/>
          </p:cNvSpPr>
          <p:nvPr>
            <p:ph type="ftr" sz="quarter" idx="11"/>
          </p:nvPr>
        </p:nvSpPr>
        <p:spPr/>
        <p:txBody>
          <a:bodyPr/>
          <a:lstStyle/>
          <a:p>
            <a:r>
              <a:rPr lang="en-CA"/>
              <a:t>Life's Emergency Training 2016</a:t>
            </a:r>
          </a:p>
        </p:txBody>
      </p:sp>
      <p:pic>
        <p:nvPicPr>
          <p:cNvPr id="13" name="Content Placeholder 12"/>
          <p:cNvPicPr>
            <a:picLocks noGrp="1" noChangeAspect="1"/>
          </p:cNvPicPr>
          <p:nvPr>
            <p:ph idx="1"/>
          </p:nvPr>
        </p:nvPicPr>
        <p:blipFill rotWithShape="1">
          <a:blip r:embed="rId4">
            <a:extLst>
              <a:ext uri="{28A0092B-C50C-407E-A947-70E740481C1C}">
                <a14:useLocalDpi xmlns:a14="http://schemas.microsoft.com/office/drawing/2010/main" xmlns="" val="0"/>
              </a:ext>
            </a:extLst>
          </a:blip>
          <a:srcRect l="53991" t="24045"/>
          <a:stretch/>
        </p:blipFill>
        <p:spPr>
          <a:xfrm>
            <a:off x="4487249" y="3132944"/>
            <a:ext cx="3646464" cy="3052436"/>
          </a:xfrm>
          <a:effectLst>
            <a:softEdge rad="317500"/>
          </a:effectLst>
        </p:spPr>
      </p:pic>
    </p:spTree>
    <p:extLst>
      <p:ext uri="{BB962C8B-B14F-4D97-AF65-F5344CB8AC3E}">
        <p14:creationId xmlns:p14="http://schemas.microsoft.com/office/powerpoint/2010/main" xmlns="" val="1278365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CA" b="1" dirty="0">
                <a:latin typeface="Garamond" panose="02020404030301010803" pitchFamily="18" charset="0"/>
              </a:rPr>
              <a:t>Heat and Cold Injuries</a:t>
            </a:r>
            <a:endParaRPr lang="en-CA" dirty="0">
              <a:latin typeface="Garamond" panose="02020404030301010803" pitchFamily="18" charset="0"/>
            </a:endParaRPr>
          </a:p>
        </p:txBody>
      </p:sp>
      <p:sp>
        <p:nvSpPr>
          <p:cNvPr id="7" name="Content Placeholder 6"/>
          <p:cNvSpPr>
            <a:spLocks noGrp="1"/>
          </p:cNvSpPr>
          <p:nvPr>
            <p:ph idx="1"/>
          </p:nvPr>
        </p:nvSpPr>
        <p:spPr>
          <a:xfrm>
            <a:off x="583680" y="1458416"/>
            <a:ext cx="3871194" cy="972108"/>
          </a:xfrm>
        </p:spPr>
        <p:txBody>
          <a:bodyPr>
            <a:normAutofit/>
          </a:bodyPr>
          <a:lstStyle/>
          <a:p>
            <a:pPr marL="0" indent="0" algn="ctr">
              <a:buNone/>
            </a:pPr>
            <a:r>
              <a:rPr lang="en-CA" b="1" dirty="0">
                <a:latin typeface="Garamond" panose="02020404030301010803" pitchFamily="18" charset="0"/>
              </a:rPr>
              <a:t>First Aid Treatment</a:t>
            </a:r>
          </a:p>
          <a:p>
            <a:pPr marL="0" indent="0">
              <a:buNone/>
            </a:pPr>
            <a:endParaRPr lang="en-CA" b="1" dirty="0"/>
          </a:p>
          <a:p>
            <a:pPr marL="0" indent="0" algn="ctr">
              <a:buNone/>
            </a:pPr>
            <a:endParaRPr lang="en-CA" b="1" dirty="0"/>
          </a:p>
          <a:p>
            <a:pPr marL="0" indent="0" algn="ctr">
              <a:buNone/>
            </a:pPr>
            <a:endParaRPr lang="en-CA" b="1" dirty="0"/>
          </a:p>
          <a:p>
            <a:pPr marL="0" indent="0" algn="ctr">
              <a:buNone/>
            </a:pPr>
            <a:endParaRPr lang="en-CA" b="1" dirty="0"/>
          </a:p>
        </p:txBody>
      </p:sp>
      <p:sp>
        <p:nvSpPr>
          <p:cNvPr id="8" name="Rectangle 7"/>
          <p:cNvSpPr/>
          <p:nvPr/>
        </p:nvSpPr>
        <p:spPr>
          <a:xfrm>
            <a:off x="224482" y="131622"/>
            <a:ext cx="8712968" cy="6552000"/>
          </a:xfrm>
          <a:prstGeom prst="rect">
            <a:avLst/>
          </a:prstGeom>
          <a:noFill/>
          <a:ln w="76200">
            <a:solidFill>
              <a:srgbClr val="DB0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DB0B1F"/>
              </a:solidFill>
            </a:endParaRPr>
          </a:p>
        </p:txBody>
      </p:sp>
      <p:sp>
        <p:nvSpPr>
          <p:cNvPr id="3" name="Slide Number Placeholder 2"/>
          <p:cNvSpPr>
            <a:spLocks noGrp="1"/>
          </p:cNvSpPr>
          <p:nvPr>
            <p:ph type="sldNum" sz="quarter" idx="12"/>
          </p:nvPr>
        </p:nvSpPr>
        <p:spPr>
          <a:xfrm>
            <a:off x="6457950" y="6306397"/>
            <a:ext cx="2057400" cy="365125"/>
          </a:xfrm>
        </p:spPr>
        <p:txBody>
          <a:bodyPr/>
          <a:lstStyle/>
          <a:p>
            <a:fld id="{21036CD7-8A89-4C36-8826-635AC63052D9}" type="slidenum">
              <a:rPr lang="en-CA" smtClean="0"/>
              <a:pPr/>
              <a:t>6</a:t>
            </a:fld>
            <a:endParaRPr lang="en-CA"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99844" y="1690689"/>
            <a:ext cx="2738373" cy="2054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3"/>
          <p:cNvPicPr>
            <a:picLocks noChangeAspect="1"/>
          </p:cNvPicPr>
          <p:nvPr/>
        </p:nvPicPr>
        <p:blipFill rotWithShape="1">
          <a:blip r:embed="rId4">
            <a:extLst>
              <a:ext uri="{28A0092B-C50C-407E-A947-70E740481C1C}">
                <a14:useLocalDpi xmlns:a14="http://schemas.microsoft.com/office/drawing/2010/main" xmlns="" val="0"/>
              </a:ext>
            </a:extLst>
          </a:blip>
          <a:srcRect l="28811" r="27342"/>
          <a:stretch/>
        </p:blipFill>
        <p:spPr>
          <a:xfrm rot="5400000">
            <a:off x="1734303" y="1526498"/>
            <a:ext cx="736807" cy="2150099"/>
          </a:xfrm>
          <a:prstGeom prst="rect">
            <a:avLst/>
          </a:prstGeom>
        </p:spPr>
      </p:pic>
      <p:sp>
        <p:nvSpPr>
          <p:cNvPr id="9" name="Footer Placeholder 8"/>
          <p:cNvSpPr>
            <a:spLocks noGrp="1"/>
          </p:cNvSpPr>
          <p:nvPr>
            <p:ph type="ftr" sz="quarter" idx="11"/>
          </p:nvPr>
        </p:nvSpPr>
        <p:spPr/>
        <p:txBody>
          <a:bodyPr/>
          <a:lstStyle/>
          <a:p>
            <a:r>
              <a:rPr lang="en-CA"/>
              <a:t>Life's Emergency Training 2016</a:t>
            </a:r>
          </a:p>
        </p:txBody>
      </p:sp>
      <p:pic>
        <p:nvPicPr>
          <p:cNvPr id="11" name="Content Placeholder 10"/>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843533" y="3185794"/>
            <a:ext cx="2948977" cy="2948977"/>
          </a:xfrm>
          <a:prstGeom prst="rect">
            <a:avLst/>
          </a:prstGeom>
          <a:effectLst>
            <a:softEdge rad="317500"/>
          </a:effectLst>
        </p:spPr>
      </p:pic>
      <p:pic>
        <p:nvPicPr>
          <p:cNvPr id="10" name="Picture 9"/>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911078" y="3872555"/>
            <a:ext cx="3401829" cy="2262216"/>
          </a:xfrm>
          <a:prstGeom prst="rect">
            <a:avLst/>
          </a:prstGeom>
          <a:effectLst>
            <a:softEdge rad="317500"/>
          </a:effectLst>
        </p:spPr>
      </p:pic>
    </p:spTree>
    <p:extLst>
      <p:ext uri="{BB962C8B-B14F-4D97-AF65-F5344CB8AC3E}">
        <p14:creationId xmlns:p14="http://schemas.microsoft.com/office/powerpoint/2010/main" xmlns="" val="303863828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142</TotalTime>
  <Words>825</Words>
  <Application>Microsoft Office PowerPoint</Application>
  <PresentationFormat>On-screen Show (4:3)</PresentationFormat>
  <Paragraphs>75</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Heat and Cold Injuries</vt:lpstr>
      <vt:lpstr>Heat and Cold Injuries</vt:lpstr>
      <vt:lpstr>Heat and Cold Injuries</vt:lpstr>
      <vt:lpstr>Heat and Cold Injuries</vt:lpstr>
      <vt:lpstr>Heat and Cold Injuries</vt:lpstr>
      <vt:lpstr>Heat and Cold Injuries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Heat and Cold Injuries</dc:title>
  <dc:creator>Kathryn Davies</dc:creator>
  <cp:lastModifiedBy>Owner</cp:lastModifiedBy>
  <cp:revision>20</cp:revision>
  <dcterms:created xsi:type="dcterms:W3CDTF">2015-01-21T04:27:17Z</dcterms:created>
  <dcterms:modified xsi:type="dcterms:W3CDTF">2018-04-11T15:58:16Z</dcterms:modified>
</cp:coreProperties>
</file>