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258" r:id="rId4"/>
    <p:sldId id="264" r:id="rId5"/>
    <p:sldId id="260" r:id="rId6"/>
    <p:sldId id="265" r:id="rId7"/>
    <p:sldId id="259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XQSCJFcJ7S1/7jTh9vLrg" hashData="9tsgGB6+C9ddZNCYNiib4VbSGuM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659" autoAdjust="0"/>
    <p:restoredTop sz="69934" autoAdjust="0"/>
  </p:normalViewPr>
  <p:slideViewPr>
    <p:cSldViewPr snapToGrid="0">
      <p:cViewPr varScale="1">
        <p:scale>
          <a:sx n="63" d="100"/>
          <a:sy n="63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45BD-791B-4BC7-853D-52BE9F0F7E36}" type="datetimeFigureOut">
              <a:rPr lang="en-CA" smtClean="0"/>
              <a:pPr/>
              <a:t>11/04/2018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80D4-A148-4233-9902-717BAEF94DD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9251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TIME</a:t>
            </a:r>
            <a:r>
              <a:rPr lang="en-CA" b="1" baseline="0" dirty="0"/>
              <a:t> – </a:t>
            </a:r>
            <a:r>
              <a:rPr lang="en-CA" b="0" baseline="0" dirty="0"/>
              <a:t>60 MINUTES</a:t>
            </a:r>
          </a:p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5162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Discuss situations where you may have more casualties than first aiders.</a:t>
            </a:r>
          </a:p>
          <a:p>
            <a:r>
              <a:rPr lang="en-CA" b="1" dirty="0"/>
              <a:t>TRIAGE-</a:t>
            </a:r>
            <a:r>
              <a:rPr lang="en-CA" dirty="0"/>
              <a:t> “To Sort”   To ensure</a:t>
            </a:r>
            <a:r>
              <a:rPr lang="en-CA" baseline="0" dirty="0"/>
              <a:t> all casualties are treated in a timely manner based on the severity of their injuries. </a:t>
            </a:r>
            <a:r>
              <a:rPr lang="en-CA" dirty="0"/>
              <a:t>  </a:t>
            </a:r>
          </a:p>
          <a:p>
            <a:r>
              <a:rPr lang="en-CA" dirty="0"/>
              <a:t>Sorts into 4 categories treating most</a:t>
            </a:r>
            <a:r>
              <a:rPr lang="en-CA" baseline="0" dirty="0"/>
              <a:t> serious to least serious.</a:t>
            </a:r>
          </a:p>
          <a:p>
            <a:r>
              <a:rPr lang="en-CA" baseline="0" dirty="0"/>
              <a:t>Spends no more than 5-15 seconds assessing for priorities.</a:t>
            </a:r>
          </a:p>
          <a:p>
            <a:r>
              <a:rPr lang="en-CA" baseline="0" dirty="0"/>
              <a:t>No </a:t>
            </a:r>
            <a:r>
              <a:rPr lang="en-CA" baseline="0" dirty="0" err="1"/>
              <a:t>tx</a:t>
            </a:r>
            <a:r>
              <a:rPr lang="en-CA" baseline="0" dirty="0"/>
              <a:t> at this time.  Count # of casualties. Keep a list if you can of # of casualties and number in each category</a:t>
            </a:r>
          </a:p>
          <a:p>
            <a:r>
              <a:rPr lang="en-CA" baseline="0" dirty="0"/>
              <a:t>Can be overwhelming. Use systematic approach.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2240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PRIORITY 1- </a:t>
            </a:r>
            <a:r>
              <a:rPr lang="en-CA" dirty="0"/>
              <a:t>Need medical </a:t>
            </a:r>
            <a:r>
              <a:rPr lang="en-CA" dirty="0" err="1"/>
              <a:t>tx</a:t>
            </a:r>
            <a:r>
              <a:rPr lang="en-CA" dirty="0"/>
              <a:t> immediately.</a:t>
            </a:r>
          </a:p>
          <a:p>
            <a:r>
              <a:rPr lang="en-CA" b="1" dirty="0"/>
              <a:t>PRIORITY 2- </a:t>
            </a:r>
            <a:r>
              <a:rPr lang="en-CA" dirty="0"/>
              <a:t>Can</a:t>
            </a:r>
            <a:r>
              <a:rPr lang="en-CA" baseline="0" dirty="0"/>
              <a:t> wait up to one hour for </a:t>
            </a:r>
            <a:r>
              <a:rPr lang="en-CA" baseline="0" dirty="0" err="1"/>
              <a:t>tx</a:t>
            </a:r>
            <a:r>
              <a:rPr lang="en-CA" baseline="0" dirty="0"/>
              <a:t> and delay will not worsen injury</a:t>
            </a:r>
            <a:endParaRPr lang="en-CA" dirty="0"/>
          </a:p>
          <a:p>
            <a:r>
              <a:rPr lang="en-CA" b="1" dirty="0"/>
              <a:t>PRIORITY 3- </a:t>
            </a:r>
            <a:r>
              <a:rPr lang="en-CA" b="0" dirty="0"/>
              <a:t>Can</a:t>
            </a:r>
            <a:r>
              <a:rPr lang="en-CA" b="0" baseline="0" dirty="0"/>
              <a:t> wait approximately 3 hrs for </a:t>
            </a:r>
            <a:r>
              <a:rPr lang="en-CA" b="0" baseline="0" dirty="0" err="1"/>
              <a:t>tx</a:t>
            </a:r>
            <a:r>
              <a:rPr lang="en-CA" b="0" baseline="0" dirty="0"/>
              <a:t> and delay will not worsen injury</a:t>
            </a:r>
            <a:endParaRPr lang="en-CA" dirty="0"/>
          </a:p>
          <a:p>
            <a:r>
              <a:rPr lang="en-CA" b="1" dirty="0"/>
              <a:t>PRIORITY 4- </a:t>
            </a:r>
            <a:r>
              <a:rPr lang="en-CA" dirty="0"/>
              <a:t>Not injured, slightly injured or unlikely to survive due to their injuries.</a:t>
            </a:r>
            <a:r>
              <a:rPr lang="en-CA" baseline="0" dirty="0"/>
              <a:t> Unresponsive and not breathing casualties.</a:t>
            </a:r>
          </a:p>
          <a:p>
            <a:r>
              <a:rPr lang="en-CA" baseline="0" dirty="0"/>
              <a:t>                      Examples: casualties who are trapped, crushed or impaled. Unresponsive, not breathing</a:t>
            </a:r>
          </a:p>
          <a:p>
            <a:r>
              <a:rPr lang="en-CA" baseline="0" dirty="0"/>
              <a:t>                      Exception: Unresponsive, not breathing due to lightning strike (priority1). Usually in VF, high survival rate with defibrillation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0834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Information to report to 911</a:t>
            </a:r>
            <a:r>
              <a:rPr lang="en-CA" baseline="0" dirty="0"/>
              <a:t> or EMS/Fire on their arrival:</a:t>
            </a:r>
          </a:p>
          <a:p>
            <a:r>
              <a:rPr lang="en-CA" baseline="0" dirty="0"/>
              <a:t>Dangers, safety issues</a:t>
            </a:r>
          </a:p>
          <a:p>
            <a:r>
              <a:rPr lang="en-CA" baseline="0" dirty="0"/>
              <a:t>Special circumstances:  people trapped or impaled</a:t>
            </a:r>
          </a:p>
          <a:p>
            <a:r>
              <a:rPr lang="en-CA" baseline="0" dirty="0"/>
              <a:t># of injured</a:t>
            </a:r>
          </a:p>
          <a:p>
            <a:r>
              <a:rPr lang="en-CA" baseline="0" dirty="0"/>
              <a:t>Is everyone accounted for?</a:t>
            </a:r>
          </a:p>
          <a:p>
            <a:r>
              <a:rPr lang="en-CA" baseline="0" dirty="0"/>
              <a:t>Who are the immediate priorities.</a:t>
            </a:r>
          </a:p>
          <a:p>
            <a:r>
              <a:rPr lang="en-CA" baseline="0" dirty="0"/>
              <a:t>Follow direction by paramedics on scene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7393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SCENARIO:</a:t>
            </a:r>
          </a:p>
          <a:p>
            <a:r>
              <a:rPr lang="en-CA" dirty="0"/>
              <a:t>A small</a:t>
            </a:r>
            <a:r>
              <a:rPr lang="en-CA" baseline="0" dirty="0"/>
              <a:t> school bus and a mid-sized car collide. There are 4 casualties in total inside both vehicles. You are by yourself and there are no homes in 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150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IN A GROUP DISCUSS AND REPORT THE STEPS YOU WOULD TAKE.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Safely park your own vehicle. Gather cell phone and first aid kit.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Continually check for hazards as you approach the vehicles. (None found)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In the bus you only find the driver who is unresponsive and not breathing. He is also trapped because of steering wheel. No one else on bus.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As you approach the car that is halfway down a culver, you hear a small child screaming. You now see that the car’s driver was thrown from the car into the field. She is unresponsive and not breathing.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You hear something and see the car’s passenger wandering in the field and they don’t respond when you call to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DISCUSS AND PRIORITIZE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9356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9996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Discuss if the car passenger had been in the car with the baby and initially</a:t>
            </a:r>
            <a:r>
              <a:rPr lang="en-CA" baseline="0" dirty="0"/>
              <a:t> appeared okay….how would this change your prioritization? </a:t>
            </a:r>
          </a:p>
          <a:p>
            <a:endParaRPr lang="en-CA" baseline="0" dirty="0"/>
          </a:p>
          <a:p>
            <a:r>
              <a:rPr lang="en-CA" baseline="0" dirty="0"/>
              <a:t>Answer: No priority one is cardiac arrest in field.</a:t>
            </a:r>
          </a:p>
          <a:p>
            <a:r>
              <a:rPr lang="en-CA" baseline="0" dirty="0"/>
              <a:t>            Why?  Because alert and seemingly “ok” passenger can monitor baby and self, while you provide CPR on casualty in field.</a:t>
            </a:r>
          </a:p>
          <a:p>
            <a:endParaRPr lang="en-CA" baseline="0" dirty="0"/>
          </a:p>
          <a:p>
            <a:r>
              <a:rPr lang="en-CA" baseline="0" dirty="0"/>
              <a:t>You start CPR on the casualty in the field. Call out to check on the car’s passenger and baby. He/she does not respond verbally anymore. What should you do?</a:t>
            </a:r>
          </a:p>
          <a:p>
            <a:endParaRPr lang="en-CA" baseline="0" dirty="0"/>
          </a:p>
          <a:p>
            <a:r>
              <a:rPr lang="en-CA" baseline="0" dirty="0"/>
              <a:t>Answer: Stop CPR and check the passenger who is now not </a:t>
            </a:r>
            <a:r>
              <a:rPr lang="en-CA" baseline="0"/>
              <a:t>responding verbally.</a:t>
            </a:r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80D4-A148-4233-9902-717BAEF94DD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386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97A6-7436-4195-A24D-610A635B4C9D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9950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BCB6-CEA5-4A9D-AE1D-F1D35AB020D3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659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4CCF-B85E-4A3B-A3A6-DA6F1D6BB45D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536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E603-2ED7-41BC-8FA3-70C29D0FE1D7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411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2146-D3D3-42D9-B3EB-9C017B93C929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1711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041C-E1C1-465F-84AF-8690CBF6E3DE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5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F9AF-7BA6-402B-87F3-87B2D590533B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93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383-C832-4A84-88EB-D146AA09ACE9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9911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4CA-624B-4944-9528-471E86ABBFF6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03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8DFB-14CA-499D-B7DD-F7E1278B738C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5626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49F-3885-496D-8A0B-E661E383B7E0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9087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7286-7DDF-40E0-A2B2-F2D5D282F3B1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B89F-90FD-4D1E-B5DD-D79BB185C4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673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9796" y="403648"/>
            <a:ext cx="7772400" cy="171971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Multiple Casualty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67"/>
          <a:stretch/>
        </p:blipFill>
        <p:spPr>
          <a:xfrm>
            <a:off x="1272381" y="2123364"/>
            <a:ext cx="6332379" cy="402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9512" y="170541"/>
            <a:ext cx="8712968" cy="6413139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9560" y="6096000"/>
            <a:ext cx="213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0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020" y="261217"/>
            <a:ext cx="7886700" cy="1054739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Multiple Casualty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315957"/>
            <a:ext cx="8712968" cy="5053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>
                <a:latin typeface="Garamond" panose="02020404030301010803" pitchFamily="18" charset="0"/>
              </a:rPr>
              <a:t>Triage is used when there are more casualties than first aiders.</a:t>
            </a:r>
          </a:p>
          <a:p>
            <a:pPr marL="0" indent="0" algn="ctr">
              <a:buNone/>
            </a:pPr>
            <a:r>
              <a:rPr lang="en-CA" dirty="0">
                <a:latin typeface="Garamond" panose="02020404030301010803" pitchFamily="18" charset="0"/>
              </a:rPr>
              <a:t>First aiders must triage casualties (to sort by priority).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79512" y="203201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62898" y="6192373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2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6" t="9111" r="19396"/>
          <a:stretch/>
        </p:blipFill>
        <p:spPr>
          <a:xfrm>
            <a:off x="1985890" y="2384457"/>
            <a:ext cx="5100212" cy="407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47750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19654"/>
            <a:ext cx="7886700" cy="1006474"/>
          </a:xfrm>
        </p:spPr>
        <p:txBody>
          <a:bodyPr/>
          <a:lstStyle/>
          <a:p>
            <a:r>
              <a:rPr lang="en-CA" b="1" dirty="0">
                <a:solidFill>
                  <a:prstClr val="black"/>
                </a:solidFill>
                <a:latin typeface="Garamond" panose="02020404030301010803" pitchFamily="18" charset="0"/>
              </a:rPr>
              <a:t>Multiple </a:t>
            </a:r>
            <a:r>
              <a:rPr lang="en-CA" b="1" dirty="0">
                <a:latin typeface="Garamond" panose="02020404030301010803" pitchFamily="18" charset="0"/>
              </a:rPr>
              <a:t>Casualty</a:t>
            </a:r>
            <a:r>
              <a:rPr lang="en-CA" b="1" dirty="0">
                <a:solidFill>
                  <a:prstClr val="black"/>
                </a:solidFill>
                <a:latin typeface="Garamond" panose="02020404030301010803" pitchFamily="18" charset="0"/>
              </a:rPr>
              <a:t> Management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226128"/>
            <a:ext cx="7886700" cy="513022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Triage priorities: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sz="1100" dirty="0"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1</a:t>
            </a:r>
            <a:r>
              <a:rPr lang="en-US" baseline="30000" dirty="0">
                <a:latin typeface="Garamond" panose="02020404030301010803" pitchFamily="18" charset="0"/>
                <a:ea typeface="Times New Roman"/>
                <a:cs typeface="Times New Roman"/>
              </a:rPr>
              <a:t>st</a:t>
            </a: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 Priority – casualty’s with A, B, C difficulties and lightning strikes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2</a:t>
            </a:r>
            <a:r>
              <a:rPr lang="en-US" baseline="30000" dirty="0">
                <a:latin typeface="Garamond" panose="02020404030301010803" pitchFamily="18" charset="0"/>
                <a:ea typeface="Times New Roman"/>
                <a:cs typeface="Times New Roman"/>
              </a:rPr>
              <a:t>nd</a:t>
            </a: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 Priority – casualty’s with major fractures (back, femurs)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3</a:t>
            </a:r>
            <a:r>
              <a:rPr lang="en-US" baseline="30000" dirty="0">
                <a:latin typeface="Garamond" panose="02020404030301010803" pitchFamily="18" charset="0"/>
                <a:ea typeface="Times New Roman"/>
                <a:cs typeface="Times New Roman"/>
              </a:rPr>
              <a:t>rd</a:t>
            </a: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 Priority – casualty’s with minor cuts, bruising or minor fractures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4</a:t>
            </a:r>
            <a:r>
              <a:rPr lang="en-US" baseline="30000" dirty="0">
                <a:latin typeface="Garamond" panose="02020404030301010803" pitchFamily="18" charset="0"/>
                <a:ea typeface="Times New Roman"/>
                <a:cs typeface="Times New Roman"/>
              </a:rPr>
              <a:t>th</a:t>
            </a:r>
            <a:r>
              <a:rPr lang="en-US" dirty="0">
                <a:latin typeface="Garamond" panose="02020404030301010803" pitchFamily="18" charset="0"/>
                <a:ea typeface="Times New Roman"/>
                <a:cs typeface="Times New Roman"/>
              </a:rPr>
              <a:t> Priority – casualties that require CPR or trapped</a:t>
            </a:r>
            <a:endParaRPr lang="en-CA" sz="2400" dirty="0"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95841" y="198277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CD7-8A89-4C36-8826-635AC63052D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401269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Multiple Casualty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0164" y="1465117"/>
            <a:ext cx="8530936" cy="49668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Look, for hazards, MOI and determine the number of casualties </a:t>
            </a:r>
          </a:p>
          <a:p>
            <a:pPr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Talk, calling out to walking wounded and gather in safe location then go to the remaining casualties spending no more than 10-15 seconds to find out what injuries they have</a:t>
            </a:r>
          </a:p>
          <a:p>
            <a:pPr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DO NOT perform any first aid at this time</a:t>
            </a:r>
          </a:p>
          <a:p>
            <a:pPr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Call, 911  and answer all the 911 dispatchers questions</a:t>
            </a:r>
          </a:p>
          <a:p>
            <a:pPr marL="0" indent="0">
              <a:spcBef>
                <a:spcPts val="0"/>
              </a:spcBef>
              <a:buNone/>
            </a:pPr>
            <a:endParaRPr lang="en-CA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CA" sz="3200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841" y="219528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62898" y="6192373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4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4491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Multiple Casualty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5899" y="1411388"/>
            <a:ext cx="4573528" cy="501019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Ensure you keep in constant contact with walking wounded</a:t>
            </a:r>
          </a:p>
          <a:p>
            <a:pPr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Start first aid treatment on remaining casualties</a:t>
            </a:r>
          </a:p>
          <a:p>
            <a:pPr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Reassess casualties injuries often and adjust priority first aid treatment as needed</a:t>
            </a:r>
          </a:p>
          <a:p>
            <a:pPr>
              <a:spcBef>
                <a:spcPts val="0"/>
              </a:spcBef>
            </a:pPr>
            <a:endParaRPr lang="en-CA" sz="1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CA" sz="3200" dirty="0">
                <a:latin typeface="Garamond" panose="02020404030301010803" pitchFamily="18" charset="0"/>
              </a:rPr>
              <a:t>Delegate any other first aiders or bystanders to assist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219526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62898" y="6192373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5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2" r="40910" b="5570"/>
          <a:stretch/>
        </p:blipFill>
        <p:spPr>
          <a:xfrm>
            <a:off x="4675068" y="1690689"/>
            <a:ext cx="4084618" cy="395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82889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Multiple Casualty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2646" y="3005473"/>
            <a:ext cx="7886700" cy="2233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dirty="0">
                <a:latin typeface="Garamond" panose="02020404030301010803" pitchFamily="18" charset="0"/>
              </a:rPr>
              <a:t>Scenario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170" y="252185"/>
            <a:ext cx="8712968" cy="6301015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62898" y="6192373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6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4190" y="6051551"/>
            <a:ext cx="3086100" cy="365125"/>
          </a:xfrm>
        </p:spPr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9080" y="6096000"/>
            <a:ext cx="213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3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prstClr val="black"/>
                </a:solidFill>
                <a:latin typeface="Garamond" panose="02020404030301010803" pitchFamily="18" charset="0"/>
              </a:rPr>
              <a:t>Multiple </a:t>
            </a:r>
            <a:r>
              <a:rPr lang="en-CA" b="1" dirty="0">
                <a:latin typeface="Garamond" panose="02020404030301010803" pitchFamily="18" charset="0"/>
              </a:rPr>
              <a:t>Casualty</a:t>
            </a:r>
            <a:r>
              <a:rPr lang="en-CA" b="1" dirty="0">
                <a:solidFill>
                  <a:prstClr val="black"/>
                </a:solidFill>
                <a:latin typeface="Garamond" panose="02020404030301010803" pitchFamily="18" charset="0"/>
              </a:rPr>
              <a:t> Management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4400" b="1" dirty="0">
                <a:latin typeface="Garamond" panose="02020404030301010803" pitchFamily="18" charset="0"/>
              </a:rPr>
              <a:t>Bus driver </a:t>
            </a:r>
            <a:r>
              <a:rPr lang="en-CA" sz="4400" dirty="0">
                <a:latin typeface="Garamond" panose="02020404030301010803" pitchFamily="18" charset="0"/>
              </a:rPr>
              <a:t>–  trapped, unresponsive and not breathing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400" b="1" dirty="0">
                <a:latin typeface="Garamond" panose="02020404030301010803" pitchFamily="18" charset="0"/>
              </a:rPr>
              <a:t>Car driver </a:t>
            </a:r>
            <a:r>
              <a:rPr lang="en-CA" sz="4400" dirty="0">
                <a:latin typeface="Garamond" panose="02020404030301010803" pitchFamily="18" charset="0"/>
              </a:rPr>
              <a:t>– lying in field,  unresponsive and not breathing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400" b="1" dirty="0">
                <a:latin typeface="Garamond" panose="02020404030301010803" pitchFamily="18" charset="0"/>
              </a:rPr>
              <a:t>Small child </a:t>
            </a:r>
            <a:r>
              <a:rPr lang="en-CA" sz="4400" dirty="0">
                <a:latin typeface="Garamond" panose="02020404030301010803" pitchFamily="18" charset="0"/>
              </a:rPr>
              <a:t>– crying in car seat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400" b="1" dirty="0">
                <a:latin typeface="Garamond" panose="02020404030301010803" pitchFamily="18" charset="0"/>
              </a:rPr>
              <a:t>Passenger</a:t>
            </a:r>
            <a:r>
              <a:rPr lang="en-CA" sz="4400" dirty="0">
                <a:latin typeface="Garamond" panose="02020404030301010803" pitchFamily="18" charset="0"/>
              </a:rPr>
              <a:t> – </a:t>
            </a:r>
            <a:r>
              <a:rPr lang="en-CA" dirty="0">
                <a:latin typeface="Garamond" panose="02020404030301010803" pitchFamily="18" charset="0"/>
              </a:rPr>
              <a:t> </a:t>
            </a:r>
            <a:r>
              <a:rPr lang="en-CA" sz="4400" dirty="0">
                <a:latin typeface="Garamond" panose="02020404030301010803" pitchFamily="18" charset="0"/>
              </a:rPr>
              <a:t>walking in field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79512" y="263593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CD7-8A89-4C36-8826-635AC63052D9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71019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Multiple Casualty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2646" y="3005473"/>
            <a:ext cx="7886700" cy="2233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dirty="0">
                <a:latin typeface="Garamond" panose="02020404030301010803" pitchFamily="18" charset="0"/>
              </a:rPr>
              <a:t>Scenario Answers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252186"/>
            <a:ext cx="8712968" cy="6316254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62898" y="6192373"/>
            <a:ext cx="2133600" cy="365125"/>
          </a:xfrm>
        </p:spPr>
        <p:txBody>
          <a:bodyPr/>
          <a:lstStyle/>
          <a:p>
            <a:fld id="{21036CD7-8A89-4C36-8826-635AC63052D9}" type="slidenum">
              <a:rPr lang="en-CA" smtClean="0">
                <a:solidFill>
                  <a:schemeClr val="tx1"/>
                </a:solidFill>
              </a:rPr>
              <a:pPr/>
              <a:t>8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6173471"/>
            <a:ext cx="3086100" cy="365125"/>
          </a:xfrm>
        </p:spPr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6096000"/>
            <a:ext cx="213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54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prstClr val="black"/>
                </a:solidFill>
                <a:latin typeface="Garamond" panose="02020404030301010803" pitchFamily="18" charset="0"/>
              </a:rPr>
              <a:t>Multiple </a:t>
            </a:r>
            <a:r>
              <a:rPr lang="en-CA" b="1" dirty="0">
                <a:latin typeface="Garamond" panose="02020404030301010803" pitchFamily="18" charset="0"/>
              </a:rPr>
              <a:t>Casualty</a:t>
            </a:r>
            <a:r>
              <a:rPr lang="en-CA" b="1" dirty="0">
                <a:solidFill>
                  <a:prstClr val="black"/>
                </a:solidFill>
                <a:latin typeface="Garamond" panose="02020404030301010803" pitchFamily="18" charset="0"/>
              </a:rPr>
              <a:t> Management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b="1" dirty="0">
                <a:latin typeface="Garamond" panose="02020404030301010803" pitchFamily="18" charset="0"/>
                <a:ea typeface="Times New Roman"/>
                <a:cs typeface="Times New Roman"/>
              </a:rPr>
              <a:t>Answers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sz="4400" dirty="0">
                <a:latin typeface="Garamond" panose="02020404030301010803" pitchFamily="18" charset="0"/>
                <a:ea typeface="Times New Roman"/>
                <a:cs typeface="Times New Roman"/>
              </a:rPr>
              <a:t>1. Walking wounded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sz="4400" dirty="0">
                <a:latin typeface="Garamond" panose="02020404030301010803" pitchFamily="18" charset="0"/>
                <a:ea typeface="Times New Roman"/>
                <a:cs typeface="Times New Roman"/>
              </a:rPr>
              <a:t>2. Crying baby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sz="4400" dirty="0">
                <a:latin typeface="Garamond" panose="02020404030301010803" pitchFamily="18" charset="0"/>
                <a:ea typeface="Times New Roman"/>
                <a:cs typeface="Times New Roman"/>
              </a:rPr>
              <a:t>3. Cardiac arrest in field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sz="4400" dirty="0">
                <a:latin typeface="Garamond" panose="02020404030301010803" pitchFamily="18" charset="0"/>
                <a:ea typeface="Times New Roman"/>
                <a:cs typeface="Times New Roman"/>
              </a:rPr>
              <a:t>4. Cardiac arrest trapped in bus</a:t>
            </a:r>
            <a:endParaRPr lang="en-CA" dirty="0"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CA" sz="20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95841" y="263593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CD7-8A89-4C36-8826-635AC63052D9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20145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821</Words>
  <Application>Microsoft Office PowerPoint</Application>
  <PresentationFormat>On-screen Show (4:3)</PresentationFormat>
  <Paragraphs>106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Multiple Casualty Management</vt:lpstr>
      <vt:lpstr>Multiple Casualty Management</vt:lpstr>
      <vt:lpstr>Multiple Casualty Management</vt:lpstr>
      <vt:lpstr>Multiple Casualty Management</vt:lpstr>
      <vt:lpstr>Multiple Casualty Management</vt:lpstr>
      <vt:lpstr>Multiple Casualty Management</vt:lpstr>
      <vt:lpstr>Multiple Casualty Management</vt:lpstr>
      <vt:lpstr>Multiple Casualty Management</vt:lpstr>
      <vt:lpstr>Multiple Casualty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Injury Management</dc:title>
  <dc:creator>Kathryn Davies</dc:creator>
  <cp:lastModifiedBy>Owner</cp:lastModifiedBy>
  <cp:revision>19</cp:revision>
  <dcterms:created xsi:type="dcterms:W3CDTF">2015-01-21T00:56:57Z</dcterms:created>
  <dcterms:modified xsi:type="dcterms:W3CDTF">2018-04-11T16:03:15Z</dcterms:modified>
</cp:coreProperties>
</file>