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57" r:id="rId4"/>
    <p:sldId id="259" r:id="rId5"/>
    <p:sldId id="263" r:id="rId6"/>
    <p:sldId id="261" r:id="rId7"/>
    <p:sldId id="25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QG5rBI4cCTqBIf6DpyKsA" hashData="grTM7Et/9TySJRpYqCIbFXucsdY" cryptProvider="" algIdExt="0" algIdExtSource="" cryptProviderTypeExt="0" cryptProviderTypeExtSource="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72" autoAdjust="0"/>
    <p:restoredTop sz="73256" autoAdjust="0"/>
  </p:normalViewPr>
  <p:slideViewPr>
    <p:cSldViewPr snapToGrid="0">
      <p:cViewPr varScale="1">
        <p:scale>
          <a:sx n="66" d="100"/>
          <a:sy n="66" d="100"/>
        </p:scale>
        <p:origin x="-19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AB67B-E596-421E-AC02-561C0E2D6CE1}" type="datetimeFigureOut">
              <a:rPr lang="en-CA" smtClean="0"/>
              <a:pPr/>
              <a:t>11/04/2018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B418E-1920-4F2D-815B-3368652C82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9445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TIME: </a:t>
            </a:r>
            <a:r>
              <a:rPr lang="en-CA" b="0" dirty="0"/>
              <a:t>30 MINUTES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Poisoning occurs when any substance enters the body in greater amounts</a:t>
            </a:r>
            <a:r>
              <a:rPr lang="en-CA" baseline="0" dirty="0"/>
              <a:t> than the body can handle or are extremely toxic</a:t>
            </a:r>
          </a:p>
          <a:p>
            <a:r>
              <a:rPr lang="en-CA" b="1" baseline="0" dirty="0"/>
              <a:t>DISCUSS EXAMPLES-   </a:t>
            </a:r>
            <a:r>
              <a:rPr lang="en-CA" baseline="0" dirty="0"/>
              <a:t>Meds, alcohol, gases, cleaning products, plants. Products may have labels as in meds, cleaning products, workplace products etc.  Or may not have labels….plants, gases</a:t>
            </a:r>
          </a:p>
          <a:p>
            <a:r>
              <a:rPr lang="en-CA" b="1" baseline="0" dirty="0"/>
              <a:t>PREVENTION:</a:t>
            </a:r>
            <a:r>
              <a:rPr lang="en-CA" b="0" baseline="0" dirty="0"/>
              <a:t> Keep poisons in a high level, locked cabinet. Child safety locks. Keep all chemicals in original containers, properly marked.</a:t>
            </a:r>
          </a:p>
          <a:p>
            <a:r>
              <a:rPr lang="en-CA" b="0" baseline="0" dirty="0"/>
              <a:t>Do not use common containers to store poisons in. Ex: windshield washer fluid in old pop bottle. Learn and teach others poison symbols on labels. Read MSDS. Take WHMIS Training.</a:t>
            </a:r>
            <a:endParaRPr lang="en-CA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418E-1920-4F2D-815B-3368652C8257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34792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People can wake violent from naloxone</a:t>
            </a:r>
            <a:r>
              <a:rPr lang="en-CA" baseline="0" dirty="0"/>
              <a:t> treatment </a:t>
            </a:r>
          </a:p>
          <a:p>
            <a:r>
              <a:rPr lang="en-CA" baseline="0" dirty="0"/>
              <a:t>place on left side if possible </a:t>
            </a:r>
          </a:p>
          <a:p>
            <a:r>
              <a:rPr lang="en-CA" baseline="0" dirty="0"/>
              <a:t>monitor breathing start CPR if needed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F54-2B13-4F63-B499-4FACE52079DB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15810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baseline="0" dirty="0"/>
              <a:t>WHMIS 2015 training need to be updated by June 1 2018 to include GHS information  Read MSDS. Take WHMIS Training.</a:t>
            </a:r>
            <a:endParaRPr lang="en-CA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418E-1920-4F2D-815B-3368652C8257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5172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DISCUSS HOW POISONS</a:t>
            </a:r>
            <a:r>
              <a:rPr lang="en-CA" b="1" baseline="0" dirty="0"/>
              <a:t> CAN ENTER BODY.</a:t>
            </a:r>
          </a:p>
          <a:p>
            <a:r>
              <a:rPr lang="en-CA" baseline="0" dirty="0"/>
              <a:t>Absorbed:  Through skin (poison ivy)</a:t>
            </a:r>
          </a:p>
          <a:p>
            <a:r>
              <a:rPr lang="en-CA" baseline="0" dirty="0"/>
              <a:t>Inhaled:  Into lungs (gases)</a:t>
            </a:r>
          </a:p>
          <a:p>
            <a:r>
              <a:rPr lang="en-CA" baseline="0" dirty="0"/>
              <a:t>Ingested:  Into stomach (eaten)</a:t>
            </a:r>
          </a:p>
          <a:p>
            <a:r>
              <a:rPr lang="en-CA" baseline="0" dirty="0"/>
              <a:t>Injected:  Into body (drugs, bee stings, snake bites)</a:t>
            </a:r>
          </a:p>
          <a:p>
            <a:r>
              <a:rPr lang="en-CA" b="1" baseline="0" dirty="0"/>
              <a:t>DETERMINE SEVERITY CONSIDER SEVERAL FACTORS:</a:t>
            </a:r>
          </a:p>
          <a:p>
            <a:r>
              <a:rPr lang="en-CA" baseline="0" dirty="0"/>
              <a:t>Type, amount, strength, how long ago, age &amp; weight of casualty, what route, toxicity.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418E-1920-4F2D-815B-3368652C8257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676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Hand blistered from poison ivy, poison berries CO warning 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418E-1920-4F2D-815B-3368652C825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6834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baseline="0" dirty="0"/>
              <a:t>ABSORBED:  </a:t>
            </a:r>
            <a:r>
              <a:rPr lang="en-CA" baseline="0" dirty="0"/>
              <a:t>IE Poison Ivy</a:t>
            </a:r>
            <a:endParaRPr lang="en-CA" dirty="0"/>
          </a:p>
          <a:p>
            <a:r>
              <a:rPr lang="en-CA" b="1" dirty="0" err="1"/>
              <a:t>S&amp;S</a:t>
            </a:r>
            <a:r>
              <a:rPr lang="en-CA" b="1" dirty="0"/>
              <a:t>:</a:t>
            </a:r>
            <a:r>
              <a:rPr lang="en-CA" b="1" baseline="0" dirty="0"/>
              <a:t> </a:t>
            </a:r>
            <a:r>
              <a:rPr lang="en-CA" b="0" baseline="0" dirty="0"/>
              <a:t> Redness, hives, swelling, blisters, painful and itchy  </a:t>
            </a:r>
            <a:r>
              <a:rPr lang="en-CA" b="1" baseline="0" dirty="0"/>
              <a:t>TX:</a:t>
            </a:r>
            <a:r>
              <a:rPr lang="en-CA" b="0" baseline="0" dirty="0"/>
              <a:t>  Flush area for 10-15 mins, seek medical attention if needed</a:t>
            </a:r>
          </a:p>
          <a:p>
            <a:r>
              <a:rPr lang="en-CA" b="1" baseline="0" dirty="0" err="1"/>
              <a:t>INJESTED</a:t>
            </a:r>
            <a:r>
              <a:rPr lang="en-CA" b="1" baseline="0" dirty="0"/>
              <a:t>: </a:t>
            </a:r>
            <a:r>
              <a:rPr lang="en-CA" b="0" baseline="0" dirty="0"/>
              <a:t> Something eaten or drank  </a:t>
            </a:r>
            <a:r>
              <a:rPr lang="en-CA" b="1" baseline="0" dirty="0" err="1"/>
              <a:t>S&amp;S</a:t>
            </a:r>
            <a:r>
              <a:rPr lang="en-CA" b="1" baseline="0" dirty="0"/>
              <a:t>: </a:t>
            </a:r>
            <a:r>
              <a:rPr lang="en-CA" b="0" baseline="0" dirty="0"/>
              <a:t> Pain, burning, coughing, stomach pain, vomiting</a:t>
            </a:r>
          </a:p>
          <a:p>
            <a:r>
              <a:rPr lang="en-CA" b="1" baseline="0" dirty="0"/>
              <a:t>TX: </a:t>
            </a:r>
            <a:r>
              <a:rPr lang="en-CA" b="0" baseline="0" dirty="0"/>
              <a:t> If responsive- Call Poison Control. If unresponsive, place in recovery position on left side (slows rate of absorption). Monitor until EMS arrival.</a:t>
            </a:r>
          </a:p>
          <a:p>
            <a:r>
              <a:rPr lang="en-CA" b="0" baseline="0" dirty="0"/>
              <a:t>Never induce vomiting or dilute with milk or water unless directed to do so by Poison Control</a:t>
            </a:r>
          </a:p>
          <a:p>
            <a:r>
              <a:rPr lang="en-CA" b="1" baseline="0" dirty="0"/>
              <a:t>INHALED: </a:t>
            </a:r>
            <a:r>
              <a:rPr lang="en-CA" b="0" baseline="0" dirty="0"/>
              <a:t>Gases like ammonia, carbon monoxide </a:t>
            </a:r>
            <a:r>
              <a:rPr lang="en-CA" b="1" baseline="0" dirty="0" err="1"/>
              <a:t>S&amp;S</a:t>
            </a:r>
            <a:r>
              <a:rPr lang="en-CA" b="1" baseline="0" dirty="0"/>
              <a:t>: </a:t>
            </a:r>
            <a:r>
              <a:rPr lang="en-CA" b="0" baseline="0" dirty="0"/>
              <a:t> Difficulty breathing, nausea, vomiting, decreased LOA</a:t>
            </a:r>
          </a:p>
          <a:p>
            <a:r>
              <a:rPr lang="en-CA" b="1" baseline="0" dirty="0"/>
              <a:t>TX: </a:t>
            </a:r>
            <a:r>
              <a:rPr lang="en-CA" b="0" baseline="0" dirty="0"/>
              <a:t>    If safe, open window, ventilate area, remove casualty from area, monitor ABCs until EMS arrival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418E-1920-4F2D-815B-3368652C8257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3193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baseline="0" dirty="0" err="1"/>
              <a:t>INJESTED</a:t>
            </a:r>
            <a:r>
              <a:rPr lang="en-CA" b="1" baseline="0" dirty="0"/>
              <a:t>: </a:t>
            </a:r>
            <a:r>
              <a:rPr lang="en-CA" b="0" baseline="0" dirty="0"/>
              <a:t> Something eaten or drank  </a:t>
            </a:r>
            <a:r>
              <a:rPr lang="en-CA" b="1" baseline="0" dirty="0" err="1"/>
              <a:t>S&amp;S</a:t>
            </a:r>
            <a:r>
              <a:rPr lang="en-CA" b="1" baseline="0" dirty="0"/>
              <a:t>: </a:t>
            </a:r>
            <a:r>
              <a:rPr lang="en-CA" b="0" baseline="0" dirty="0"/>
              <a:t> Pain, burning, coughing, stomach pain, vomiting</a:t>
            </a:r>
          </a:p>
          <a:p>
            <a:r>
              <a:rPr lang="en-CA" b="1" baseline="0" dirty="0"/>
              <a:t>TX: </a:t>
            </a:r>
            <a:r>
              <a:rPr lang="en-CA" b="0" baseline="0" dirty="0"/>
              <a:t> If responsive- Call Poison Control. If unresponsive, place in recovery position on left side (slows rate of absorption). Monitor until EMS arrival.</a:t>
            </a:r>
          </a:p>
          <a:p>
            <a:endParaRPr lang="en-CA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/>
              <a:t>INJECTED:  </a:t>
            </a:r>
            <a:r>
              <a:rPr lang="en-CA" b="0" baseline="0" dirty="0"/>
              <a:t>Insect sting, drugs, snake bite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 err="1"/>
              <a:t>S&amp;S</a:t>
            </a:r>
            <a:r>
              <a:rPr lang="en-CA" b="1" baseline="0" dirty="0"/>
              <a:t>:  </a:t>
            </a:r>
            <a:r>
              <a:rPr lang="en-CA" b="0" baseline="0" dirty="0"/>
              <a:t>Redness, swelling, itchy, painful at site. May go into shock, have difficulty breathing. BREATHING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baseline="0" dirty="0"/>
              <a:t> </a:t>
            </a:r>
            <a:r>
              <a:rPr lang="en-CA" b="1" baseline="0" dirty="0"/>
              <a:t>TX:     </a:t>
            </a:r>
            <a:r>
              <a:rPr lang="en-CA" b="0" baseline="0" dirty="0"/>
              <a:t>Recovery position, reassure, cover, monitor ABCs until EMS arrival.</a:t>
            </a:r>
            <a:endParaRPr lang="en-CA" dirty="0"/>
          </a:p>
          <a:p>
            <a:r>
              <a:rPr lang="en-CA" dirty="0"/>
              <a:t>Only call Poison Control if no problems with ABCs.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F54-2B13-4F63-B499-4FACE52079DB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52144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Only call Poison Control if no problems with ABCs.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F54-2B13-4F63-B499-4FACE52079DB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14857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Opioids made from poppy</a:t>
            </a:r>
            <a:r>
              <a:rPr lang="en-CA" baseline="0" dirty="0"/>
              <a:t> </a:t>
            </a:r>
            <a:r>
              <a:rPr lang="en-CA" dirty="0"/>
              <a:t>aka heroine, morphine, codeine, oxy, fentanyl  and many street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F54-2B13-4F63-B499-4FACE52079DB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1371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for information only. First Aiders that are not trained do</a:t>
            </a:r>
            <a:r>
              <a:rPr lang="en-CA" baseline="0" dirty="0"/>
              <a:t> not</a:t>
            </a:r>
            <a:r>
              <a:rPr lang="en-CA" dirty="0"/>
              <a:t> need to get involved with drug administration only first aid</a:t>
            </a:r>
            <a:r>
              <a:rPr lang="en-CA" baseline="0" dirty="0"/>
              <a:t> treatment.</a:t>
            </a:r>
            <a:r>
              <a:rPr lang="en-CA" dirty="0"/>
              <a:t> </a:t>
            </a:r>
          </a:p>
          <a:p>
            <a:r>
              <a:rPr lang="en-CA" dirty="0"/>
              <a:t>Naloxone</a:t>
            </a:r>
            <a:r>
              <a:rPr lang="en-CA" baseline="0" dirty="0"/>
              <a:t> is man made drug found in opioid prevention kits. Can be syringe or as of July 2106 a nasal spray.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F54-2B13-4F63-B499-4FACE52079DB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8364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ACC5-C0E8-485E-A945-0913B6320D88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3616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40AE-0EE9-46B5-B86F-B614D3FC667D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5672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9948-F15A-442B-ABB4-FC7CAC5CAD5E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6384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6485-2C7B-490F-8A64-38385230C9DA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1059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9070-A8E1-479A-B8CF-DD3CB5DFC7B3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5786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E0F2-182D-4275-A1CA-974A1C07CD81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9191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1EA7-33B8-4C9C-8726-C9C7A3BD4770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478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5CC-18C1-4C86-91E4-BACCAEE46028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5945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3CF4-CBF1-4A18-AF25-0841BAAF6D69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2349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02FD-306E-4418-A602-FBBAEA364433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4413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3D68-DE0A-46FC-B3A8-59139F1714FD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4696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2B54-226B-4808-96E3-AFB527C2858F}" type="datetime1">
              <a:rPr lang="en-CA" smtClean="0"/>
              <a:pPr/>
              <a:t>11/04/2018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Life's Emergency Training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7902-36AE-4364-8745-00753E280C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4860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044"/>
            <a:ext cx="7772400" cy="914255"/>
          </a:xfrm>
        </p:spPr>
        <p:txBody>
          <a:bodyPr>
            <a:noAutofit/>
          </a:bodyPr>
          <a:lstStyle/>
          <a:p>
            <a:r>
              <a:rPr lang="en-CA" sz="4400" b="1" dirty="0">
                <a:latin typeface="Garamond" panose="02020404030301010803" pitchFamily="18" charset="0"/>
              </a:rPr>
              <a:t>Poisons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976" y="216976"/>
            <a:ext cx="8646469" cy="6369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91841">
            <a:off x="3146156" y="1475652"/>
            <a:ext cx="2863877" cy="44923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8514" y="6096000"/>
            <a:ext cx="2133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33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1196" y="166434"/>
            <a:ext cx="8229600" cy="1143000"/>
          </a:xfrm>
        </p:spPr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Poisons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94120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0296" y="6232227"/>
            <a:ext cx="2057400" cy="365125"/>
          </a:xfrm>
        </p:spPr>
        <p:txBody>
          <a:bodyPr/>
          <a:lstStyle/>
          <a:p>
            <a:fld id="{21036CD7-8A89-4C36-8826-635AC63052D9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644" y="737935"/>
            <a:ext cx="5516994" cy="5116904"/>
          </a:xfrm>
        </p:spPr>
      </p:pic>
      <p:sp>
        <p:nvSpPr>
          <p:cNvPr id="7" name="TextBox 6"/>
          <p:cNvSpPr txBox="1"/>
          <p:nvPr/>
        </p:nvSpPr>
        <p:spPr>
          <a:xfrm>
            <a:off x="635430" y="2295163"/>
            <a:ext cx="2619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Garamond" panose="02020404030301010803" pitchFamily="18" charset="0"/>
              </a:rPr>
              <a:t>Opioid </a:t>
            </a:r>
          </a:p>
          <a:p>
            <a:r>
              <a:rPr lang="en-CA" sz="4400" dirty="0">
                <a:latin typeface="Garamond" panose="02020404030301010803" pitchFamily="18" charset="0"/>
              </a:rPr>
              <a:t>Prevention </a:t>
            </a:r>
          </a:p>
          <a:p>
            <a:r>
              <a:rPr lang="en-CA" sz="4400" dirty="0">
                <a:latin typeface="Garamond" panose="02020404030301010803" pitchFamily="18" charset="0"/>
              </a:rPr>
              <a:t>Kit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418884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1196" y="166434"/>
            <a:ext cx="8229600" cy="1143000"/>
          </a:xfrm>
        </p:spPr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Poisons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94122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0296" y="6232227"/>
            <a:ext cx="2057400" cy="365125"/>
          </a:xfrm>
        </p:spPr>
        <p:txBody>
          <a:bodyPr/>
          <a:lstStyle/>
          <a:p>
            <a:fld id="{21036CD7-8A89-4C36-8826-635AC63052D9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9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98" b="28867"/>
          <a:stretch/>
        </p:blipFill>
        <p:spPr>
          <a:xfrm>
            <a:off x="1270861" y="3112964"/>
            <a:ext cx="7128164" cy="240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70861" y="1561549"/>
            <a:ext cx="6199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Garamond" panose="02020404030301010803" pitchFamily="18" charset="0"/>
              </a:rPr>
              <a:t>First Aid Treatment</a:t>
            </a:r>
          </a:p>
          <a:p>
            <a:r>
              <a:rPr lang="en-CA" sz="2800" dirty="0">
                <a:latin typeface="Garamond" panose="02020404030301010803" pitchFamily="18" charset="0"/>
              </a:rPr>
              <a:t>Look Talk, Call, ABC’s</a:t>
            </a:r>
          </a:p>
          <a:p>
            <a:r>
              <a:rPr lang="en-CA" sz="2800" dirty="0">
                <a:latin typeface="Garamond" panose="02020404030301010803" pitchFamily="18" charset="0"/>
              </a:rPr>
              <a:t>Recovery position and monitor breathing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8984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400" b="1" dirty="0">
                <a:latin typeface="Garamond" panose="02020404030301010803" pitchFamily="18" charset="0"/>
              </a:rPr>
              <a:t>Poisons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38994" y="0"/>
            <a:ext cx="8584474" cy="6589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6" t="23144"/>
          <a:stretch/>
        </p:blipFill>
        <p:spPr>
          <a:xfrm>
            <a:off x="546398" y="1334792"/>
            <a:ext cx="8109935" cy="50292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7978" y="6225722"/>
            <a:ext cx="3086100" cy="365125"/>
          </a:xfrm>
        </p:spPr>
        <p:txBody>
          <a:bodyPr/>
          <a:lstStyle/>
          <a:p>
            <a:r>
              <a:rPr lang="en-CA" dirty="0"/>
              <a:t>Life's Emergency Training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902-36AE-4364-8745-00753E280CAA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6571" y="6096000"/>
            <a:ext cx="2133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2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Poisons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516" y="223886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32227"/>
            <a:ext cx="2057400" cy="365125"/>
          </a:xfrm>
        </p:spPr>
        <p:txBody>
          <a:bodyPr/>
          <a:lstStyle/>
          <a:p>
            <a:fld id="{21036CD7-8A89-4C36-8826-635AC63052D9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864" y="2492896"/>
            <a:ext cx="4520264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094" y="1660906"/>
            <a:ext cx="7493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latin typeface="Garamond" panose="02020404030301010803" pitchFamily="18" charset="0"/>
              </a:rPr>
              <a:t>Absorbed – Inhaled – Ingested – Injected </a:t>
            </a:r>
          </a:p>
          <a:p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16547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Poisons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010" y="194120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32227"/>
            <a:ext cx="2057400" cy="365125"/>
          </a:xfrm>
        </p:spPr>
        <p:txBody>
          <a:bodyPr/>
          <a:lstStyle/>
          <a:p>
            <a:fld id="{21036CD7-8A89-4C36-8826-635AC63052D9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3291" y="1690689"/>
            <a:ext cx="8354291" cy="448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latin typeface="Garamond" panose="02020404030301010803" pitchFamily="18" charset="0"/>
              </a:rPr>
              <a:t>Look, Talk, ABCs. Call 911 if any difficulties with:</a:t>
            </a:r>
          </a:p>
          <a:p>
            <a:pPr marL="0" indent="0">
              <a:buNone/>
            </a:pPr>
            <a:endParaRPr lang="en-CA" sz="3200" dirty="0">
              <a:latin typeface="Garamond" panose="02020404030301010803" pitchFamily="18" charset="0"/>
            </a:endParaRPr>
          </a:p>
          <a:p>
            <a:r>
              <a:rPr lang="en-CA" sz="4000" b="1" dirty="0">
                <a:latin typeface="Garamond" panose="02020404030301010803" pitchFamily="18" charset="0"/>
              </a:rPr>
              <a:t>Safety</a:t>
            </a:r>
          </a:p>
          <a:p>
            <a:r>
              <a:rPr lang="en-CA" sz="4000" b="1" dirty="0">
                <a:latin typeface="Garamond" panose="02020404030301010803" pitchFamily="18" charset="0"/>
              </a:rPr>
              <a:t>Airway</a:t>
            </a:r>
          </a:p>
          <a:p>
            <a:r>
              <a:rPr lang="en-CA" sz="4000" b="1" dirty="0">
                <a:latin typeface="Garamond" panose="02020404030301010803" pitchFamily="18" charset="0"/>
              </a:rPr>
              <a:t>Breathing</a:t>
            </a:r>
          </a:p>
          <a:p>
            <a:r>
              <a:rPr lang="en-CA" sz="4000" b="1" dirty="0">
                <a:latin typeface="Garamond" panose="02020404030301010803" pitchFamily="18" charset="0"/>
              </a:rPr>
              <a:t>Circulation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01178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Poisons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178624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32227"/>
            <a:ext cx="2057400" cy="365125"/>
          </a:xfrm>
        </p:spPr>
        <p:txBody>
          <a:bodyPr/>
          <a:lstStyle/>
          <a:p>
            <a:fld id="{21036CD7-8A89-4C36-8826-635AC63052D9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3291" y="1690689"/>
            <a:ext cx="8354291" cy="4789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dirty="0">
                <a:latin typeface="Garamond" panose="02020404030301010803" pitchFamily="18" charset="0"/>
              </a:rPr>
              <a:t>Look, Talk, Call, ABCs. </a:t>
            </a:r>
          </a:p>
          <a:p>
            <a:pPr marL="0" indent="0" algn="ctr">
              <a:buNone/>
            </a:pPr>
            <a:r>
              <a:rPr lang="en-CA" sz="3200" dirty="0">
                <a:latin typeface="Garamond" panose="02020404030301010803" pitchFamily="18" charset="0"/>
              </a:rPr>
              <a:t>Call 911 or seek medical attention if needed.</a:t>
            </a:r>
          </a:p>
          <a:p>
            <a:pPr marL="0" indent="0">
              <a:buNone/>
            </a:pPr>
            <a:endParaRPr lang="en-CA" sz="32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482" y="2947915"/>
            <a:ext cx="2549235" cy="169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6" r="901"/>
          <a:stretch/>
        </p:blipFill>
        <p:spPr>
          <a:xfrm>
            <a:off x="6046563" y="2770038"/>
            <a:ext cx="21145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2569" y="4768310"/>
            <a:ext cx="3775733" cy="171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66" t="-2347" r="1266" b="7077"/>
          <a:stretch/>
        </p:blipFill>
        <p:spPr>
          <a:xfrm>
            <a:off x="2890531" y="2653540"/>
            <a:ext cx="2989308" cy="20704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76036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12726"/>
            <a:ext cx="7886700" cy="1050017"/>
          </a:xfrm>
        </p:spPr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Poisons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178624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32227"/>
            <a:ext cx="2057400" cy="365125"/>
          </a:xfrm>
        </p:spPr>
        <p:txBody>
          <a:bodyPr/>
          <a:lstStyle/>
          <a:p>
            <a:fld id="{21036CD7-8A89-4C36-8826-635AC63052D9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01221"/>
            <a:ext cx="7886700" cy="46716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3200" b="1" dirty="0">
                <a:latin typeface="Garamond" panose="02020404030301010803" pitchFamily="18" charset="0"/>
              </a:rPr>
              <a:t>Treatment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3200" b="1" dirty="0">
                <a:latin typeface="Garamond" panose="02020404030301010803" pitchFamily="18" charset="0"/>
              </a:rPr>
              <a:t>Absorbed Poisons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3200" dirty="0">
                <a:latin typeface="Garamond" panose="02020404030301010803" pitchFamily="18" charset="0"/>
              </a:rPr>
              <a:t>Call 911 if any problems with casualty’s ABC’s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3200" dirty="0">
                <a:latin typeface="Garamond" panose="02020404030301010803" pitchFamily="18" charset="0"/>
              </a:rPr>
              <a:t>Flush contaminated area with water.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3200" dirty="0"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3200" b="1" dirty="0">
                <a:latin typeface="Garamond" panose="02020404030301010803" pitchFamily="18" charset="0"/>
              </a:rPr>
              <a:t>Inhaled Poisons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3200" b="1" u="sng" dirty="0">
                <a:latin typeface="Garamond" panose="02020404030301010803" pitchFamily="18" charset="0"/>
              </a:rPr>
              <a:t>Do not </a:t>
            </a:r>
            <a:r>
              <a:rPr lang="en-CA" sz="3200" dirty="0">
                <a:latin typeface="Garamond" panose="02020404030301010803" pitchFamily="18" charset="0"/>
              </a:rPr>
              <a:t>enter area if unsafe or problems with casualty's ABC’s  call 911.  If safe open windows and doors and get casualty out of area.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32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sz="3200" dirty="0">
              <a:latin typeface="Garamond" panose="020204040303010108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64630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1196" y="166434"/>
            <a:ext cx="8229600" cy="1143000"/>
          </a:xfrm>
        </p:spPr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Poisons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78624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0296" y="6232227"/>
            <a:ext cx="2057400" cy="365125"/>
          </a:xfrm>
        </p:spPr>
        <p:txBody>
          <a:bodyPr/>
          <a:lstStyle/>
          <a:p>
            <a:fld id="{21036CD7-8A89-4C36-8826-635AC63052D9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96445" y="1195356"/>
            <a:ext cx="76791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latin typeface="Garamond" panose="02020404030301010803" pitchFamily="18" charset="0"/>
              </a:rPr>
              <a:t>Treatment</a:t>
            </a:r>
          </a:p>
          <a:p>
            <a:r>
              <a:rPr lang="en-CA" sz="3200" b="1" dirty="0">
                <a:latin typeface="Garamond" panose="02020404030301010803" pitchFamily="18" charset="0"/>
              </a:rPr>
              <a:t>Ingested Poisons</a:t>
            </a:r>
          </a:p>
          <a:p>
            <a:r>
              <a:rPr lang="en-CA" sz="3200" u="sng" dirty="0">
                <a:latin typeface="Garamond" panose="02020404030301010803" pitchFamily="18" charset="0"/>
              </a:rPr>
              <a:t>Do not </a:t>
            </a:r>
            <a:r>
              <a:rPr lang="en-CA" sz="3200" dirty="0">
                <a:latin typeface="Garamond" panose="02020404030301010803" pitchFamily="18" charset="0"/>
              </a:rPr>
              <a:t>induce vomiting or dilute with fluid.</a:t>
            </a:r>
          </a:p>
          <a:p>
            <a:r>
              <a:rPr lang="en-CA" sz="3200" dirty="0">
                <a:latin typeface="Garamond" panose="02020404030301010803" pitchFamily="18" charset="0"/>
              </a:rPr>
              <a:t>Call 911 if any problems with casualty’s ABCs </a:t>
            </a:r>
          </a:p>
          <a:p>
            <a:r>
              <a:rPr lang="en-CA" sz="3200" dirty="0">
                <a:latin typeface="Garamond" panose="02020404030301010803" pitchFamily="18" charset="0"/>
              </a:rPr>
              <a:t>s unless directed by Poison Control.</a:t>
            </a:r>
          </a:p>
          <a:p>
            <a:endParaRPr lang="en-CA" sz="3200" dirty="0">
              <a:latin typeface="Garamond" panose="02020404030301010803" pitchFamily="18" charset="0"/>
            </a:endParaRPr>
          </a:p>
          <a:p>
            <a:r>
              <a:rPr lang="en-CA" sz="3200" b="1" dirty="0">
                <a:latin typeface="Garamond" panose="02020404030301010803" pitchFamily="18" charset="0"/>
              </a:rPr>
              <a:t>Injected Poisons</a:t>
            </a:r>
          </a:p>
          <a:p>
            <a:r>
              <a:rPr lang="en-CA" sz="3200" dirty="0">
                <a:latin typeface="Garamond" panose="02020404030301010803" pitchFamily="18" charset="0"/>
              </a:rPr>
              <a:t>Call 911 if any problems with casualty’s ABCs </a:t>
            </a:r>
          </a:p>
          <a:p>
            <a:r>
              <a:rPr lang="en-CA" sz="3200" dirty="0">
                <a:latin typeface="Garamond" panose="02020404030301010803" pitchFamily="18" charset="0"/>
              </a:rPr>
              <a:t>If no obvious signs or symptoms call Poison Control</a:t>
            </a:r>
            <a:endParaRPr lang="en-CA" sz="4000" dirty="0">
              <a:latin typeface="Garamond" panose="02020404030301010803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67563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1196" y="166434"/>
            <a:ext cx="8229600" cy="1143000"/>
          </a:xfrm>
        </p:spPr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Poisons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94122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0296" y="6232227"/>
            <a:ext cx="2057400" cy="365125"/>
          </a:xfrm>
        </p:spPr>
        <p:txBody>
          <a:bodyPr/>
          <a:lstStyle/>
          <a:p>
            <a:fld id="{21036CD7-8A89-4C36-8826-635AC63052D9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47" t="21061" r="25257" b="21569"/>
          <a:stretch/>
        </p:blipFill>
        <p:spPr bwMode="auto">
          <a:xfrm>
            <a:off x="2267744" y="1124744"/>
            <a:ext cx="4688433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732" y="5072157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Call Poison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315389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1196" y="166434"/>
            <a:ext cx="8229600" cy="1143000"/>
          </a:xfrm>
        </p:spPr>
        <p:txBody>
          <a:bodyPr/>
          <a:lstStyle/>
          <a:p>
            <a:pPr algn="ctr"/>
            <a:r>
              <a:rPr lang="en-CA" b="1" dirty="0">
                <a:latin typeface="Garamond" panose="02020404030301010803" pitchFamily="18" charset="0"/>
              </a:rPr>
              <a:t>Poisons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78624"/>
            <a:ext cx="8712968" cy="6480720"/>
          </a:xfrm>
          <a:prstGeom prst="rect">
            <a:avLst/>
          </a:prstGeom>
          <a:noFill/>
          <a:ln w="76200">
            <a:solidFill>
              <a:srgbClr val="DB0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DB0B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0296" y="6232227"/>
            <a:ext cx="2057400" cy="365125"/>
          </a:xfrm>
        </p:spPr>
        <p:txBody>
          <a:bodyPr/>
          <a:lstStyle/>
          <a:p>
            <a:fld id="{21036CD7-8A89-4C36-8826-635AC63052D9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6" t="34932" r="11193" b="25033"/>
          <a:stretch/>
        </p:blipFill>
        <p:spPr>
          <a:xfrm>
            <a:off x="514184" y="2696708"/>
            <a:ext cx="8122272" cy="2960176"/>
          </a:xfrm>
        </p:spPr>
      </p:pic>
      <p:sp>
        <p:nvSpPr>
          <p:cNvPr id="17" name="TextBox 16"/>
          <p:cNvSpPr txBox="1"/>
          <p:nvPr/>
        </p:nvSpPr>
        <p:spPr>
          <a:xfrm>
            <a:off x="776237" y="1534093"/>
            <a:ext cx="677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Garamond" panose="02020404030301010803" pitchFamily="18" charset="0"/>
              </a:rPr>
              <a:t>Opioid Overdose </a:t>
            </a:r>
          </a:p>
          <a:p>
            <a:r>
              <a:rPr lang="en-CA" sz="2800" dirty="0">
                <a:latin typeface="Garamond" panose="02020404030301010803" pitchFamily="18" charset="0"/>
              </a:rPr>
              <a:t>Signs and symptoms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Life's Emergency Training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75115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789</Words>
  <Application>Microsoft Office PowerPoint</Application>
  <PresentationFormat>On-screen Show (4:3)</PresentationFormat>
  <Paragraphs>110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Poisons</vt:lpstr>
      <vt:lpstr>Poisons</vt:lpstr>
      <vt:lpstr>Poisons</vt:lpstr>
      <vt:lpstr>Poisons</vt:lpstr>
      <vt:lpstr>Poisons</vt:lpstr>
      <vt:lpstr>Poisons</vt:lpstr>
      <vt:lpstr>Poisons</vt:lpstr>
      <vt:lpstr>Poisons</vt:lpstr>
      <vt:lpstr>Poisons</vt:lpstr>
      <vt:lpstr>Poisons</vt:lpstr>
      <vt:lpstr>Poisons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Poisons</dc:title>
  <dc:creator>Kathryn Davies</dc:creator>
  <cp:lastModifiedBy>Owner</cp:lastModifiedBy>
  <cp:revision>24</cp:revision>
  <dcterms:created xsi:type="dcterms:W3CDTF">2015-01-21T23:07:00Z</dcterms:created>
  <dcterms:modified xsi:type="dcterms:W3CDTF">2018-04-11T16:05:01Z</dcterms:modified>
</cp:coreProperties>
</file>