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266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5HAcWq85bL6k2JTvK8g2Jg" hashData="en+zgRDZnOMZj/i8s32nLtW1CmM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74600" autoAdjust="0"/>
  </p:normalViewPr>
  <p:slideViewPr>
    <p:cSldViewPr snapToGrid="0">
      <p:cViewPr varScale="1">
        <p:scale>
          <a:sx n="63" d="100"/>
          <a:sy n="63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94B2-91CF-44F8-BDFA-41F96D9D5263}" type="datetimeFigureOut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AECF7-DA06-4AB2-B8D1-14E558A881F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87157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OBJECTIVES</a:t>
            </a:r>
            <a:r>
              <a:rPr lang="en-CA" dirty="0"/>
              <a:t>:     TIME:</a:t>
            </a:r>
            <a:r>
              <a:rPr lang="en-CA" baseline="0" dirty="0"/>
              <a:t> </a:t>
            </a:r>
            <a:r>
              <a:rPr lang="en-CA" dirty="0"/>
              <a:t>60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First</a:t>
            </a:r>
            <a:r>
              <a:rPr lang="en-CA" baseline="0" dirty="0"/>
              <a:t> Aider to recognize signs and symptoms of bone, joint and muscle injuries and apply the first aid treatment for all of them,</a:t>
            </a: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THE</a:t>
            </a:r>
            <a:r>
              <a:rPr lang="en-CA" b="1" baseline="0" dirty="0"/>
              <a:t> HUMAN SKELETON </a:t>
            </a:r>
            <a:r>
              <a:rPr lang="en-CA" baseline="0" dirty="0"/>
              <a:t>Is composed of both fused and individual bones, supported by ligaments, tendons, muscles and cartilage.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0358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For</a:t>
            </a:r>
            <a:r>
              <a:rPr lang="en-CA" baseline="0" dirty="0"/>
              <a:t> great information go to </a:t>
            </a:r>
          </a:p>
          <a:p>
            <a:pPr marL="0" indent="0">
              <a:buNone/>
            </a:pPr>
            <a:r>
              <a:rPr lang="en-CA" baseline="0" dirty="0"/>
              <a:t>WSIB   www.WSIB.on   workers pages</a:t>
            </a:r>
          </a:p>
          <a:p>
            <a:pPr marL="0" indent="0">
              <a:buNone/>
            </a:pPr>
            <a:r>
              <a:rPr lang="en-CA" dirty="0"/>
              <a:t>Ministry of Health www.labour.gov.on.ca health and safety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84292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STUDENT TO PERFORM</a:t>
            </a:r>
            <a:r>
              <a:rPr lang="en-CA" baseline="0" dirty="0"/>
              <a:t> FIRST AID FOR:</a:t>
            </a:r>
          </a:p>
          <a:p>
            <a:pPr marL="228600" indent="-228600">
              <a:buAutoNum type="arabicPeriod"/>
            </a:pPr>
            <a:r>
              <a:rPr lang="en-CA" baseline="0" dirty="0"/>
              <a:t>Collarbone</a:t>
            </a:r>
          </a:p>
          <a:p>
            <a:pPr marL="228600" indent="-228600">
              <a:buAutoNum type="arabicPeriod"/>
            </a:pPr>
            <a:r>
              <a:rPr lang="en-CA" baseline="0" dirty="0"/>
              <a:t>Dislocated Shoulder</a:t>
            </a:r>
          </a:p>
          <a:p>
            <a:pPr marL="228600" indent="-228600">
              <a:buAutoNum type="arabicPeriod"/>
            </a:pPr>
            <a:r>
              <a:rPr lang="en-CA" baseline="0" dirty="0"/>
              <a:t>Open # of upper arm</a:t>
            </a:r>
          </a:p>
          <a:p>
            <a:pPr marL="228600" indent="-228600">
              <a:buAutoNum type="arabicPeriod"/>
            </a:pPr>
            <a:r>
              <a:rPr lang="en-CA" baseline="0" dirty="0"/>
              <a:t>Closed # of forearm</a:t>
            </a:r>
          </a:p>
          <a:p>
            <a:pPr marL="228600" indent="-228600">
              <a:buAutoNum type="arabicPeriod"/>
            </a:pPr>
            <a:r>
              <a:rPr lang="en-CA" baseline="0" dirty="0"/>
              <a:t>Closed # of wrist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6723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 startAt="6"/>
            </a:pPr>
            <a:r>
              <a:rPr lang="en-CA" baseline="0" dirty="0"/>
              <a:t>Closed # of upper leg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CA" baseline="0" dirty="0"/>
              <a:t>Fracture of knee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CA" baseline="0" dirty="0"/>
              <a:t>Open fracture of lower leg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CA" baseline="0" dirty="0"/>
              <a:t>Sprained ankle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4916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baseline="0" dirty="0"/>
              <a:t>JOINTS: </a:t>
            </a:r>
            <a:r>
              <a:rPr lang="en-CA" baseline="0" dirty="0"/>
              <a:t>Bones can move because of the way they are joined together. Where two bones come together is a JOINT.  Held together by strong bands of tissues called ligaments.</a:t>
            </a:r>
          </a:p>
          <a:p>
            <a:r>
              <a:rPr lang="en-CA" b="1" baseline="0" dirty="0"/>
              <a:t>TENDONS: </a:t>
            </a:r>
            <a:r>
              <a:rPr lang="en-CA" baseline="0" dirty="0"/>
              <a:t>Tough, flexible bands of fibrous connective tissues that connects muscles to bones</a:t>
            </a:r>
          </a:p>
          <a:p>
            <a:r>
              <a:rPr lang="en-CA" b="1" baseline="0" dirty="0"/>
              <a:t>LIGAMENTS: </a:t>
            </a:r>
            <a:r>
              <a:rPr lang="en-CA" baseline="0" dirty="0"/>
              <a:t>Connect bone to bone</a:t>
            </a:r>
            <a:endParaRPr lang="en-CA" dirty="0"/>
          </a:p>
          <a:p>
            <a:r>
              <a:rPr lang="en-CA" b="1" dirty="0"/>
              <a:t>STRAIN -</a:t>
            </a:r>
            <a:r>
              <a:rPr lang="en-CA" dirty="0"/>
              <a:t>A stretched</a:t>
            </a:r>
            <a:r>
              <a:rPr lang="en-CA" baseline="0" dirty="0"/>
              <a:t> or torn muscle or tendon. Tendons connect muscle to bone.</a:t>
            </a:r>
            <a:endParaRPr lang="en-CA" dirty="0"/>
          </a:p>
          <a:p>
            <a:r>
              <a:rPr lang="en-CA" b="1" dirty="0"/>
              <a:t>SPRAIN- </a:t>
            </a:r>
            <a:r>
              <a:rPr lang="en-CA" dirty="0"/>
              <a:t>A stretched or torn ligament. Ligaments connect bones at a joint.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6546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FEMUR # - Serious. Amount of force required must lead you to suspect multiple injuries as well. Blood loss within thigh can be up to 1 – 1 .5 litres. Casualty can go into shock.</a:t>
            </a:r>
            <a:endParaRPr lang="en-CA" baseline="0" dirty="0"/>
          </a:p>
          <a:p>
            <a:endParaRPr lang="en-CA" baseline="0" dirty="0"/>
          </a:p>
          <a:p>
            <a:r>
              <a:rPr lang="en-CA" baseline="0" dirty="0"/>
              <a:t>SIGNS AND SYMPTOMS OF FEMUR FRACTURE:</a:t>
            </a:r>
          </a:p>
          <a:p>
            <a:r>
              <a:rPr lang="en-CA" baseline="0" dirty="0"/>
              <a:t>DOTS, </a:t>
            </a:r>
          </a:p>
          <a:p>
            <a:r>
              <a:rPr lang="en-CA" baseline="0" dirty="0"/>
              <a:t>D – deformity</a:t>
            </a:r>
          </a:p>
          <a:p>
            <a:r>
              <a:rPr lang="en-CA" baseline="0" dirty="0"/>
              <a:t>O – open wounds</a:t>
            </a:r>
          </a:p>
          <a:p>
            <a:r>
              <a:rPr lang="en-CA" baseline="0" dirty="0"/>
              <a:t>T – tenderness</a:t>
            </a:r>
          </a:p>
          <a:p>
            <a:r>
              <a:rPr lang="en-CA" baseline="0" dirty="0"/>
              <a:t>S - swelling</a:t>
            </a:r>
          </a:p>
          <a:p>
            <a:r>
              <a:rPr lang="en-CA" baseline="0" dirty="0"/>
              <a:t>extreme pain, bruising, shortening of affected leg length and external rotation of foot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45506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May have swelling,</a:t>
            </a:r>
            <a:r>
              <a:rPr lang="en-CA" baseline="0" dirty="0"/>
              <a:t> unable to use limb, stiffness, numbness, sound/feel of bone grating on bone</a:t>
            </a:r>
          </a:p>
          <a:p>
            <a:r>
              <a:rPr lang="en-CA" baseline="0" dirty="0"/>
              <a:t>Deformity due to fracture or dislocation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F54-2B13-4F63-B499-4FACE52079D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43184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Always</a:t>
            </a:r>
            <a:r>
              <a:rPr lang="en-CA" baseline="0" dirty="0"/>
              <a:t> leave possible fractures or dislocations in position found.  You may want to support injured limbs (example put a pillow under a bent knee for support)</a:t>
            </a:r>
          </a:p>
          <a:p>
            <a:r>
              <a:rPr lang="en-CA" baseline="0" dirty="0"/>
              <a:t>Do not push bones back into wound. Gently place a gauze over open wound.  </a:t>
            </a:r>
          </a:p>
          <a:p>
            <a:r>
              <a:rPr lang="en-CA" baseline="0" dirty="0"/>
              <a:t>Do not splint unless EMS is delayed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3506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Never straighten a # or put a dislocation back in place.</a:t>
            </a:r>
            <a:r>
              <a:rPr lang="en-CA" baseline="0" dirty="0"/>
              <a:t> Leave in position found!</a:t>
            </a:r>
            <a:endParaRPr lang="en-CA" dirty="0"/>
          </a:p>
          <a:p>
            <a:endParaRPr lang="en-CA" dirty="0"/>
          </a:p>
          <a:p>
            <a:r>
              <a:rPr lang="en-CA" dirty="0"/>
              <a:t>REST -</a:t>
            </a:r>
            <a:r>
              <a:rPr lang="en-CA" baseline="0" dirty="0"/>
              <a:t>  Stop using limb immediately</a:t>
            </a:r>
          </a:p>
          <a:p>
            <a:r>
              <a:rPr lang="en-CA" baseline="0" dirty="0"/>
              <a:t>IMMOBILIZE- Using casualty or a splint, support the limb</a:t>
            </a:r>
          </a:p>
          <a:p>
            <a:r>
              <a:rPr lang="en-CA" baseline="0" dirty="0"/>
              <a:t>COLD- Ice packs to help reduce swelling for 20 minutes max</a:t>
            </a:r>
          </a:p>
          <a:p>
            <a:r>
              <a:rPr lang="en-CA" baseline="0" dirty="0"/>
              <a:t>ELEVATE – Elevate the injured area, will also help reduce swelling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30523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Splinting effort to prevent injury from worsening and reducing pain.</a:t>
            </a:r>
          </a:p>
          <a:p>
            <a:endParaRPr lang="en-CA" dirty="0"/>
          </a:p>
          <a:p>
            <a:r>
              <a:rPr lang="en-CA" dirty="0"/>
              <a:t>Splints purchased - rigid</a:t>
            </a:r>
          </a:p>
          <a:p>
            <a:r>
              <a:rPr lang="en-CA" dirty="0"/>
              <a:t>Household</a:t>
            </a:r>
            <a:r>
              <a:rPr lang="en-CA" baseline="0" dirty="0"/>
              <a:t> items  - pillows</a:t>
            </a:r>
          </a:p>
          <a:p>
            <a:r>
              <a:rPr lang="en-CA" baseline="0" dirty="0"/>
              <a:t>Other body parts – finger to finger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Always</a:t>
            </a:r>
            <a:r>
              <a:rPr lang="en-CA" baseline="0" dirty="0"/>
              <a:t> check CSM before and after splinting.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9070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Always check CSM before and after splinting.</a:t>
            </a:r>
          </a:p>
          <a:p>
            <a:r>
              <a:rPr lang="en-CA" baseline="0" dirty="0"/>
              <a:t>Splint to go from joint to joint, above and below fracture. Bandage above and below fracture site.</a:t>
            </a:r>
          </a:p>
          <a:p>
            <a:endParaRPr lang="en-CA" baseline="0" dirty="0"/>
          </a:p>
          <a:p>
            <a:r>
              <a:rPr lang="en-CA" baseline="0" dirty="0"/>
              <a:t>Discuss use of Slings</a:t>
            </a:r>
          </a:p>
          <a:p>
            <a:r>
              <a:rPr lang="en-CA" baseline="0" dirty="0"/>
              <a:t>Discuss different types of splints. How can we improvise?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54740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</a:t>
            </a:r>
            <a:r>
              <a:rPr lang="en-CA" baseline="0" dirty="0"/>
              <a:t> all mouth injuries ensure casualty has no head or spinal injuries. If head or spinal injuries call 911. Dentist are found in ER’s </a:t>
            </a:r>
            <a:r>
              <a:rPr lang="en-CA" baseline="0"/>
              <a:t>if needed. </a:t>
            </a:r>
            <a:endParaRPr lang="en-CA" dirty="0"/>
          </a:p>
          <a:p>
            <a:r>
              <a:rPr lang="en-CA" dirty="0"/>
              <a:t>Use damp gauze to avoid sticking ice may help with swelling and pain</a:t>
            </a:r>
          </a:p>
          <a:p>
            <a:r>
              <a:rPr lang="en-CA" dirty="0"/>
              <a:t>DO NOT rinse toot to clean</a:t>
            </a:r>
          </a:p>
          <a:p>
            <a:r>
              <a:rPr lang="en-CA" dirty="0"/>
              <a:t>Often dentist can replace and stabilize tooth allowing tooth to survive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CF7-DA06-4AB2-B8D1-14E558A881F6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8250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BC7F-0F79-45EE-BCF1-AD440F198E03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5029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53AD-2685-4F98-9406-BA13CA4E91E5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1302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BCFA-6796-4103-B482-0B5C8289E9EC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247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B97-6AE0-4781-A9CF-80AFC829F932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5675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AFFC-5792-4DC4-A55C-866058298402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10869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E90-FAC9-4D6B-ACB1-7D8BFBCFF046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20154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246F-BAAE-41EE-833A-59530ED5A48F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9451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332E-39E7-4479-8FDE-BAE2EE8C3FDC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17471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E77-BF8D-4C27-9613-E5803B03EEE6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95942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1172-2A94-42D7-AEB0-D6ED94930EE5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117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705F-B172-4603-BD5F-C2F538BAD90E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5519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EC4D-4EBD-47B8-B9EA-F33704F48FFB}" type="datetime1">
              <a:rPr lang="en-CA" smtClean="0"/>
              <a:pPr/>
              <a:t>11/04/2018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6B97-651C-4D71-9AB3-4DE378F373C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950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darkling.org/wp-content/uploads/2009/03/leg_broken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143000" y="462281"/>
            <a:ext cx="6858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400" b="1" dirty="0">
                <a:latin typeface="Garamond" panose="02020404030301010803" pitchFamily="18" charset="0"/>
              </a:rPr>
              <a:t>Bone and Joint Injuries</a:t>
            </a:r>
            <a:endParaRPr lang="en-CA" sz="5400" dirty="0"/>
          </a:p>
        </p:txBody>
      </p:sp>
      <p:sp>
        <p:nvSpPr>
          <p:cNvPr id="8" name="Rectangle 7"/>
          <p:cNvSpPr/>
          <p:nvPr/>
        </p:nvSpPr>
        <p:spPr>
          <a:xfrm>
            <a:off x="198120" y="167639"/>
            <a:ext cx="8732520" cy="6446521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855" y="2023437"/>
            <a:ext cx="5724289" cy="429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9554" y="6296025"/>
            <a:ext cx="154876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73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5228" y="1453951"/>
            <a:ext cx="8601535" cy="4842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latin typeface="Garamond" panose="02020404030301010803" pitchFamily="18" charset="0"/>
              </a:rPr>
              <a:t>Repetitive Strain Injuries (RSI) – </a:t>
            </a:r>
            <a:r>
              <a:rPr lang="en-CA" sz="3600" dirty="0">
                <a:latin typeface="Garamond" panose="02020404030301010803" pitchFamily="18" charset="0"/>
              </a:rPr>
              <a:t>hands,  arms,  shoulders, backs or legs.  </a:t>
            </a:r>
          </a:p>
          <a:p>
            <a:pPr marL="0" indent="0">
              <a:buNone/>
            </a:pPr>
            <a:r>
              <a:rPr lang="en-CA" sz="36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dirty="0">
                <a:latin typeface="Garamond" panose="02020404030301010803" pitchFamily="18" charset="0"/>
              </a:rPr>
              <a:t>Usually caused by: </a:t>
            </a:r>
          </a:p>
          <a:p>
            <a:pPr>
              <a:spcBef>
                <a:spcPts val="0"/>
              </a:spcBef>
            </a:pPr>
            <a:r>
              <a:rPr lang="en-CA" sz="3600" dirty="0">
                <a:latin typeface="Garamond" panose="02020404030301010803" pitchFamily="18" charset="0"/>
              </a:rPr>
              <a:t>poor posture </a:t>
            </a:r>
          </a:p>
          <a:p>
            <a:pPr>
              <a:spcBef>
                <a:spcPts val="0"/>
              </a:spcBef>
            </a:pPr>
            <a:r>
              <a:rPr lang="en-CA" sz="3600" dirty="0">
                <a:latin typeface="Garamond" panose="02020404030301010803" pitchFamily="18" charset="0"/>
              </a:rPr>
              <a:t>extended length of standing</a:t>
            </a:r>
          </a:p>
          <a:p>
            <a:pPr>
              <a:spcBef>
                <a:spcPts val="0"/>
              </a:spcBef>
            </a:pPr>
            <a:r>
              <a:rPr lang="en-CA" sz="3600" dirty="0">
                <a:latin typeface="Garamond" panose="02020404030301010803" pitchFamily="18" charset="0"/>
              </a:rPr>
              <a:t>stationary in any position for too long</a:t>
            </a:r>
          </a:p>
          <a:p>
            <a:pPr>
              <a:spcBef>
                <a:spcPts val="0"/>
              </a:spcBef>
            </a:pPr>
            <a:endParaRPr lang="en-CA" sz="3600" b="1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latin typeface="Garamond" panose="02020404030301010803" pitchFamily="18" charset="0"/>
              </a:rPr>
              <a:t>Treat by use of modified duties and RICE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194485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203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10</a:t>
            </a:fld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8" r="8110"/>
          <a:stretch/>
        </p:blipFill>
        <p:spPr bwMode="auto">
          <a:xfrm rot="5400000">
            <a:off x="6404426" y="2226195"/>
            <a:ext cx="1809847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23429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952" y="-32650"/>
            <a:ext cx="8352848" cy="112901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Student Performance</a:t>
            </a:r>
            <a:endParaRPr lang="en-CA" sz="6600" b="1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92832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2539" y="6232227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11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916" y="1438326"/>
            <a:ext cx="7833360" cy="4575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>
                <a:latin typeface="Garamond" panose="02020404030301010803" pitchFamily="18" charset="0"/>
              </a:rPr>
              <a:t>Have students team up and perform the following first aid treatment on simulated injured casualty's with:</a:t>
            </a:r>
          </a:p>
          <a:p>
            <a:pPr marL="0" indent="0">
              <a:buNone/>
            </a:pPr>
            <a:endParaRPr lang="en-CA" sz="1400" dirty="0">
              <a:latin typeface="Garamond" panose="02020404030301010803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CA" sz="3200" dirty="0">
                <a:latin typeface="Garamond" panose="02020404030301010803" pitchFamily="18" charset="0"/>
              </a:rPr>
              <a:t>Fractured collarbone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3200" dirty="0">
                <a:latin typeface="Garamond" panose="02020404030301010803" pitchFamily="18" charset="0"/>
              </a:rPr>
              <a:t>Dislocated shoulder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3200" dirty="0">
                <a:latin typeface="Garamond" panose="02020404030301010803" pitchFamily="18" charset="0"/>
              </a:rPr>
              <a:t>Open fracture upper arm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3200" dirty="0">
                <a:latin typeface="Garamond" panose="02020404030301010803" pitchFamily="18" charset="0"/>
              </a:rPr>
              <a:t>Closed fracture forearm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3200" dirty="0">
                <a:latin typeface="Garamond" panose="02020404030301010803" pitchFamily="18" charset="0"/>
              </a:rPr>
              <a:t>Closed fractured wrist</a:t>
            </a:r>
            <a:endParaRPr lang="en-CA" dirty="0"/>
          </a:p>
          <a:p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288232" y="1096360"/>
            <a:ext cx="8507288" cy="49169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CA" dirty="0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35691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952" y="-32650"/>
            <a:ext cx="8352848" cy="112901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Student Performance</a:t>
            </a:r>
            <a:endParaRPr lang="en-CA" sz="6600" b="1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208072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2539" y="6232227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12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176" y="1633652"/>
            <a:ext cx="7787640" cy="42252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600" dirty="0">
                <a:latin typeface="Garamond" panose="02020404030301010803" pitchFamily="18" charset="0"/>
              </a:rPr>
              <a:t>Have students team up and perform the following first aid treatment on simulated injured casualty's with: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400" dirty="0">
              <a:latin typeface="Garamond" panose="02020404030301010803" pitchFamily="18" charset="0"/>
            </a:endParaRP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CA" sz="3200" dirty="0">
                <a:latin typeface="Garamond" panose="02020404030301010803" pitchFamily="18" charset="0"/>
              </a:rPr>
              <a:t>Closed fractured upper leg</a:t>
            </a: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CA" sz="3200" dirty="0">
                <a:latin typeface="Garamond" panose="02020404030301010803" pitchFamily="18" charset="0"/>
              </a:rPr>
              <a:t>Closed fracture knee </a:t>
            </a: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CA" sz="3200" dirty="0">
                <a:latin typeface="Garamond" panose="02020404030301010803" pitchFamily="18" charset="0"/>
              </a:rPr>
              <a:t>Open fracture lower leg</a:t>
            </a: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CA" sz="3200" dirty="0">
                <a:latin typeface="Garamond" panose="02020404030301010803" pitchFamily="18" charset="0"/>
              </a:rPr>
              <a:t>Sprained ankle</a:t>
            </a:r>
            <a:endParaRPr lang="en-CA" sz="3600" dirty="0"/>
          </a:p>
          <a:p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282352" y="1484370"/>
            <a:ext cx="8507288" cy="422526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4315" y="6296025"/>
            <a:ext cx="1390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9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3200" b="1" dirty="0">
                <a:latin typeface="Garamond" panose="02020404030301010803" pitchFamily="18" charset="0"/>
              </a:rPr>
              <a:t>Open or Closed Fracture </a:t>
            </a:r>
            <a:r>
              <a:rPr lang="en-CA" sz="3200" dirty="0">
                <a:latin typeface="Garamond" panose="02020404030301010803" pitchFamily="18" charset="0"/>
              </a:rPr>
              <a:t>- a break or crack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200" b="1" dirty="0">
                <a:latin typeface="Garamond" panose="02020404030301010803" pitchFamily="18" charset="0"/>
              </a:rPr>
              <a:t>Joint</a:t>
            </a:r>
            <a:r>
              <a:rPr lang="en-CA" sz="3200" dirty="0">
                <a:latin typeface="Garamond" panose="02020404030301010803" pitchFamily="18" charset="0"/>
              </a:rPr>
              <a:t> - two bones meet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200" b="1" dirty="0">
                <a:latin typeface="Garamond" panose="02020404030301010803" pitchFamily="18" charset="0"/>
              </a:rPr>
              <a:t>Dislocation</a:t>
            </a:r>
            <a:r>
              <a:rPr lang="en-CA" sz="3200" dirty="0">
                <a:latin typeface="Garamond" panose="02020404030301010803" pitchFamily="18" charset="0"/>
              </a:rPr>
              <a:t> – separated joint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200" b="1" dirty="0">
                <a:latin typeface="Garamond" panose="02020404030301010803" pitchFamily="18" charset="0"/>
              </a:rPr>
              <a:t>Sprain</a:t>
            </a:r>
            <a:r>
              <a:rPr lang="en-CA" sz="3200" dirty="0">
                <a:latin typeface="Garamond" panose="02020404030301010803" pitchFamily="18" charset="0"/>
              </a:rPr>
              <a:t> – over stretch or tear of ligament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98120" y="213360"/>
            <a:ext cx="8747760" cy="6508116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697"/>
          <a:stretch/>
        </p:blipFill>
        <p:spPr bwMode="auto">
          <a:xfrm rot="16200000">
            <a:off x="3555420" y="2526759"/>
            <a:ext cx="2033162" cy="526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5246" y="5969214"/>
            <a:ext cx="85037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50" dirty="0"/>
              <a:t>www.healio.com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0859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3227" y="1537856"/>
            <a:ext cx="7533409" cy="4540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Garamond" panose="02020404030301010803" pitchFamily="18" charset="0"/>
              </a:rPr>
              <a:t>Open (compound) fracture </a:t>
            </a:r>
            <a:r>
              <a:rPr lang="en-CA" sz="3200" dirty="0">
                <a:latin typeface="Garamond" panose="02020404030301010803" pitchFamily="18" charset="0"/>
              </a:rPr>
              <a:t>–</a:t>
            </a:r>
            <a:r>
              <a:rPr lang="en-CA" sz="3200" b="1" dirty="0">
                <a:latin typeface="Garamond" panose="02020404030301010803" pitchFamily="18" charset="0"/>
              </a:rPr>
              <a:t> </a:t>
            </a:r>
            <a:r>
              <a:rPr lang="en-CA" sz="3200" dirty="0">
                <a:latin typeface="Garamond" panose="02020404030301010803" pitchFamily="18" charset="0"/>
              </a:rPr>
              <a:t>fracture that broke skin</a:t>
            </a:r>
          </a:p>
          <a:p>
            <a:pPr marL="0" indent="0">
              <a:buNone/>
            </a:pPr>
            <a:r>
              <a:rPr lang="en-CA" sz="3200" b="1" dirty="0">
                <a:latin typeface="Garamond" panose="02020404030301010803" pitchFamily="18" charset="0"/>
              </a:rPr>
              <a:t>Closed fracture </a:t>
            </a:r>
            <a:r>
              <a:rPr lang="en-CA" sz="3200" dirty="0">
                <a:latin typeface="Garamond" panose="02020404030301010803" pitchFamily="18" charset="0"/>
              </a:rPr>
              <a:t>– fracture that didn’t break the skin</a:t>
            </a:r>
          </a:p>
          <a:p>
            <a:pPr marL="0" indent="0">
              <a:buNone/>
            </a:pPr>
            <a:r>
              <a:rPr lang="en-CA" sz="3200" b="1" dirty="0">
                <a:latin typeface="Garamond" panose="02020404030301010803" pitchFamily="18" charset="0"/>
              </a:rPr>
              <a:t>Femur fracture </a:t>
            </a:r>
            <a:r>
              <a:rPr lang="en-CA" sz="3200" dirty="0">
                <a:latin typeface="Garamond" panose="02020404030301010803" pitchFamily="18" charset="0"/>
              </a:rPr>
              <a:t>– extremely painful and lots of blood loss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" y="213360"/>
            <a:ext cx="8732520" cy="6508116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pic>
        <p:nvPicPr>
          <p:cNvPr id="9" name="Picture 8" descr="http://darkling.org/wp-content/uploads/2009/03/leg_broken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53" t="3247" r="33638"/>
          <a:stretch>
            <a:fillRect/>
          </a:stretch>
        </p:blipFill>
        <p:spPr bwMode="auto">
          <a:xfrm rot="5400000">
            <a:off x="3830882" y="3298274"/>
            <a:ext cx="1451062" cy="410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4287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138" y="680114"/>
            <a:ext cx="855171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75" b="1" dirty="0"/>
              <a:t/>
            </a:r>
            <a:br>
              <a:rPr lang="en-CA" sz="3675" b="1" dirty="0"/>
            </a:br>
            <a:r>
              <a:rPr lang="en-CA" sz="3675" b="1" dirty="0"/>
              <a:t/>
            </a:r>
            <a:br>
              <a:rPr lang="en-CA" sz="3675" b="1" dirty="0"/>
            </a:br>
            <a:r>
              <a:rPr lang="en-CA" sz="4900" b="1" dirty="0">
                <a:latin typeface="Garamond" panose="02020404030301010803" pitchFamily="18" charset="0"/>
              </a:rPr>
              <a:t>Joint and Bone Injuries</a:t>
            </a:r>
            <a:r>
              <a:rPr lang="en-CA" sz="4900" b="1" dirty="0"/>
              <a:t/>
            </a:r>
            <a:br>
              <a:rPr lang="en-CA" sz="4900" b="1" dirty="0"/>
            </a:br>
            <a:r>
              <a:rPr lang="en-CA" sz="4900" dirty="0"/>
              <a:t> </a:t>
            </a:r>
            <a:r>
              <a:rPr lang="en-CA" sz="4900" b="1" dirty="0"/>
              <a:t/>
            </a:r>
            <a:br>
              <a:rPr lang="en-CA" sz="4900" b="1" dirty="0"/>
            </a:br>
            <a:endParaRPr lang="en-CA" sz="49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6154" y="1523894"/>
            <a:ext cx="7691689" cy="4972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>
                <a:latin typeface="Garamond" panose="02020404030301010803" pitchFamily="18" charset="0"/>
              </a:rPr>
              <a:t>Remember to always consider the M.O.I. and:</a:t>
            </a:r>
          </a:p>
          <a:p>
            <a:pPr marL="0" indent="0">
              <a:buNone/>
            </a:pPr>
            <a:r>
              <a:rPr lang="en-CA" sz="3200" b="1" dirty="0">
                <a:latin typeface="Garamond" panose="02020404030301010803" pitchFamily="18" charset="0"/>
              </a:rPr>
              <a:t>Signs and symptoms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Unable to stand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Guarding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Outward turned foot (femur)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Leg shorter than other (femur)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Bruising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Extreme pain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Unable to weight bear (pelvis)</a:t>
            </a: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D. O. T. 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255" y="320040"/>
            <a:ext cx="8810105" cy="6371704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4097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419534"/>
            <a:ext cx="4823460" cy="4737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500" b="1" dirty="0">
                <a:latin typeface="Garamond" panose="02020404030301010803" pitchFamily="18" charset="0"/>
              </a:rPr>
              <a:t>Treatment</a:t>
            </a:r>
          </a:p>
          <a:p>
            <a:r>
              <a:rPr lang="en-CA" sz="3500" dirty="0">
                <a:latin typeface="Garamond" panose="02020404030301010803" pitchFamily="18" charset="0"/>
              </a:rPr>
              <a:t>Look, Talk, Call, ABC</a:t>
            </a:r>
          </a:p>
          <a:p>
            <a:r>
              <a:rPr lang="en-CA" sz="3500" dirty="0">
                <a:latin typeface="Garamond" panose="02020404030301010803" pitchFamily="18" charset="0"/>
              </a:rPr>
              <a:t>Do not move casualty</a:t>
            </a:r>
          </a:p>
          <a:p>
            <a:r>
              <a:rPr lang="en-CA" sz="3500" dirty="0">
                <a:latin typeface="Garamond" panose="02020404030301010803" pitchFamily="18" charset="0"/>
              </a:rPr>
              <a:t>Keep warm</a:t>
            </a:r>
          </a:p>
          <a:p>
            <a:r>
              <a:rPr lang="en-CA" sz="3500" dirty="0">
                <a:latin typeface="Garamond" panose="02020404030301010803" pitchFamily="18" charset="0"/>
              </a:rPr>
              <a:t>Nothing to eat or drink</a:t>
            </a:r>
          </a:p>
          <a:p>
            <a:r>
              <a:rPr lang="en-CA" sz="3500" dirty="0">
                <a:latin typeface="Garamond" panose="02020404030301010803" pitchFamily="18" charset="0"/>
              </a:rPr>
              <a:t>Monitor and record ABCs until EMS arrive and take over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76645" y="186344"/>
            <a:ext cx="8769235" cy="651510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8" r="16435"/>
          <a:stretch/>
        </p:blipFill>
        <p:spPr>
          <a:xfrm>
            <a:off x="5013960" y="2029791"/>
            <a:ext cx="3535680" cy="35169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4689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4000" b="1" dirty="0">
                <a:latin typeface="Garamond" panose="02020404030301010803" pitchFamily="18" charset="0"/>
              </a:rPr>
              <a:t>R</a:t>
            </a:r>
            <a:r>
              <a:rPr lang="en-CA" sz="4000" dirty="0">
                <a:latin typeface="Garamond" panose="02020404030301010803" pitchFamily="18" charset="0"/>
              </a:rPr>
              <a:t> – rest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4000" b="1" dirty="0">
                <a:latin typeface="Garamond" panose="02020404030301010803" pitchFamily="18" charset="0"/>
              </a:rPr>
              <a:t>I </a:t>
            </a:r>
            <a:r>
              <a:rPr lang="en-CA" sz="4000" dirty="0">
                <a:latin typeface="Garamond" panose="02020404030301010803" pitchFamily="18" charset="0"/>
              </a:rPr>
              <a:t>– immobilize </a:t>
            </a:r>
            <a:br>
              <a:rPr lang="en-CA" sz="4000" dirty="0">
                <a:latin typeface="Garamond" panose="02020404030301010803" pitchFamily="18" charset="0"/>
              </a:rPr>
            </a:br>
            <a:r>
              <a:rPr lang="en-CA" sz="4000" b="1" dirty="0">
                <a:latin typeface="Garamond" panose="02020404030301010803" pitchFamily="18" charset="0"/>
              </a:rPr>
              <a:t>C</a:t>
            </a:r>
            <a:r>
              <a:rPr lang="en-CA" sz="4000" dirty="0">
                <a:latin typeface="Garamond" panose="02020404030301010803" pitchFamily="18" charset="0"/>
              </a:rPr>
              <a:t> – cold </a:t>
            </a:r>
            <a:br>
              <a:rPr lang="en-CA" sz="4000" dirty="0">
                <a:latin typeface="Garamond" panose="02020404030301010803" pitchFamily="18" charset="0"/>
              </a:rPr>
            </a:br>
            <a:r>
              <a:rPr lang="en-CA" sz="4000" b="1" dirty="0">
                <a:latin typeface="Garamond" panose="02020404030301010803" pitchFamily="18" charset="0"/>
              </a:rPr>
              <a:t>E</a:t>
            </a:r>
            <a:r>
              <a:rPr lang="en-CA" sz="4000" dirty="0">
                <a:latin typeface="Garamond" panose="02020404030301010803" pitchFamily="18" charset="0"/>
              </a:rPr>
              <a:t> – elevate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819" y="166255"/>
            <a:ext cx="8697190" cy="6535881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pic>
        <p:nvPicPr>
          <p:cNvPr id="1026" name="Picture 2" descr="C:\Users\Kathryn\Google Drive\Business Pictures\Active First Aid\Injury with ice p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997" y="2726923"/>
            <a:ext cx="2700000" cy="2025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935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0" y="1537855"/>
            <a:ext cx="6172200" cy="4267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Garamond" panose="02020404030301010803" pitchFamily="18" charset="0"/>
              </a:rPr>
              <a:t>Splinting – </a:t>
            </a:r>
            <a:r>
              <a:rPr lang="en-CA" sz="3200" dirty="0">
                <a:latin typeface="Garamond" panose="02020404030301010803" pitchFamily="18" charset="0"/>
              </a:rPr>
              <a:t>to help reduce pain and help stabilize injuries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44780" y="191193"/>
            <a:ext cx="8832272" cy="6504709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042" y="2702195"/>
            <a:ext cx="1890000" cy="99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778" y="2565900"/>
            <a:ext cx="2106000" cy="1359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6"/>
          <a:stretch/>
        </p:blipFill>
        <p:spPr bwMode="auto">
          <a:xfrm>
            <a:off x="1641231" y="4023066"/>
            <a:ext cx="1526695" cy="138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23" r="9667"/>
          <a:stretch/>
        </p:blipFill>
        <p:spPr bwMode="auto">
          <a:xfrm>
            <a:off x="3613608" y="4023066"/>
            <a:ext cx="1606464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99" t="18334" r="23699"/>
          <a:stretch/>
        </p:blipFill>
        <p:spPr bwMode="auto">
          <a:xfrm>
            <a:off x="5751581" y="3739339"/>
            <a:ext cx="1691014" cy="1953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24412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sz="4000" dirty="0">
                <a:latin typeface="Garamond" panose="02020404030301010803" pitchFamily="18" charset="0"/>
              </a:rPr>
              <a:t>Always secure the splint above and below the injured area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819" y="166255"/>
            <a:ext cx="8697190" cy="6535881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28" t="17198" b="22196"/>
          <a:stretch/>
        </p:blipFill>
        <p:spPr>
          <a:xfrm>
            <a:off x="2160273" y="4156723"/>
            <a:ext cx="4823454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378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75"/>
          <a:stretch/>
        </p:blipFill>
        <p:spPr>
          <a:xfrm>
            <a:off x="4494854" y="2071689"/>
            <a:ext cx="4230992" cy="39866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Bone and Joint Injuries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1945" y="1801135"/>
            <a:ext cx="3783250" cy="44447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200" dirty="0">
                <a:latin typeface="Garamond" panose="02020404030301010803" pitchFamily="18" charset="0"/>
              </a:rPr>
              <a:t>Tooth Injuries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latin typeface="Garamond" panose="02020404030301010803" pitchFamily="18" charset="0"/>
              </a:rPr>
              <a:t>Treat bleeds inside the mouth with damp gauze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latin typeface="Garamond" panose="02020404030301010803" pitchFamily="18" charset="0"/>
              </a:rPr>
              <a:t>Pick up form exposed end (not root) and place in whole milk or the persons saliva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latin typeface="Garamond" panose="02020404030301010803" pitchFamily="18" charset="0"/>
              </a:rPr>
              <a:t>Seek dentist immediately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819" y="166255"/>
            <a:ext cx="8697190" cy="6535881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rgbClr val="DB0B1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B97-651C-4D71-9AB3-4DE378F373CE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5440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938</Words>
  <Application>Microsoft Office PowerPoint</Application>
  <PresentationFormat>On-screen Show (4:3)</PresentationFormat>
  <Paragraphs>157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Bone and Joint Injuries</vt:lpstr>
      <vt:lpstr>Bone and Joint Injuries</vt:lpstr>
      <vt:lpstr>  Joint and Bone Injuries   </vt:lpstr>
      <vt:lpstr>Bone and Joint Injuries</vt:lpstr>
      <vt:lpstr>Bone and Joint Injuries</vt:lpstr>
      <vt:lpstr>Bone and Joint Injuries</vt:lpstr>
      <vt:lpstr>Bone and Joint Injuries</vt:lpstr>
      <vt:lpstr>Bone and Joint Injuries</vt:lpstr>
      <vt:lpstr>Bone and Joint Injuries</vt:lpstr>
      <vt:lpstr>Student Performance</vt:lpstr>
      <vt:lpstr>Student Performance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Injuries</dc:title>
  <dc:creator>Kathryn Davies</dc:creator>
  <cp:lastModifiedBy>Owner</cp:lastModifiedBy>
  <cp:revision>32</cp:revision>
  <dcterms:created xsi:type="dcterms:W3CDTF">2015-01-19T22:14:18Z</dcterms:created>
  <dcterms:modified xsi:type="dcterms:W3CDTF">2018-04-11T16:10:48Z</dcterms:modified>
</cp:coreProperties>
</file>