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86"/>
  </p:notesMasterIdLst>
  <p:handoutMasterIdLst>
    <p:handoutMasterId r:id="rId87"/>
  </p:handout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356" r:id="rId14"/>
    <p:sldId id="357" r:id="rId15"/>
    <p:sldId id="336" r:id="rId16"/>
    <p:sldId id="266" r:id="rId17"/>
    <p:sldId id="270" r:id="rId18"/>
    <p:sldId id="271" r:id="rId19"/>
    <p:sldId id="272" r:id="rId20"/>
    <p:sldId id="274" r:id="rId21"/>
    <p:sldId id="275" r:id="rId22"/>
    <p:sldId id="276" r:id="rId23"/>
    <p:sldId id="355" r:id="rId24"/>
    <p:sldId id="353" r:id="rId25"/>
    <p:sldId id="277" r:id="rId26"/>
    <p:sldId id="278" r:id="rId27"/>
    <p:sldId id="279" r:id="rId28"/>
    <p:sldId id="280" r:id="rId29"/>
    <p:sldId id="281" r:id="rId30"/>
    <p:sldId id="359" r:id="rId31"/>
    <p:sldId id="338" r:id="rId32"/>
    <p:sldId id="339" r:id="rId33"/>
    <p:sldId id="340" r:id="rId34"/>
    <p:sldId id="341" r:id="rId35"/>
    <p:sldId id="352" r:id="rId36"/>
    <p:sldId id="289" r:id="rId37"/>
    <p:sldId id="290" r:id="rId38"/>
    <p:sldId id="283" r:id="rId39"/>
    <p:sldId id="285" r:id="rId40"/>
    <p:sldId id="361" r:id="rId41"/>
    <p:sldId id="320" r:id="rId42"/>
    <p:sldId id="358" r:id="rId43"/>
    <p:sldId id="362" r:id="rId44"/>
    <p:sldId id="321" r:id="rId45"/>
    <p:sldId id="363" r:id="rId46"/>
    <p:sldId id="334" r:id="rId47"/>
    <p:sldId id="287" r:id="rId48"/>
    <p:sldId id="286" r:id="rId49"/>
    <p:sldId id="288" r:id="rId50"/>
    <p:sldId id="351" r:id="rId51"/>
    <p:sldId id="343" r:id="rId52"/>
    <p:sldId id="344" r:id="rId53"/>
    <p:sldId id="345" r:id="rId54"/>
    <p:sldId id="346" r:id="rId55"/>
    <p:sldId id="347" r:id="rId56"/>
    <p:sldId id="360" r:id="rId57"/>
    <p:sldId id="348" r:id="rId58"/>
    <p:sldId id="349" r:id="rId59"/>
    <p:sldId id="350" r:id="rId60"/>
    <p:sldId id="291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299" r:id="rId69"/>
    <p:sldId id="300" r:id="rId70"/>
    <p:sldId id="301" r:id="rId71"/>
    <p:sldId id="302" r:id="rId72"/>
    <p:sldId id="303" r:id="rId73"/>
    <p:sldId id="304" r:id="rId74"/>
    <p:sldId id="305" r:id="rId75"/>
    <p:sldId id="308" r:id="rId76"/>
    <p:sldId id="309" r:id="rId77"/>
    <p:sldId id="306" r:id="rId78"/>
    <p:sldId id="310" r:id="rId79"/>
    <p:sldId id="316" r:id="rId80"/>
    <p:sldId id="317" r:id="rId81"/>
    <p:sldId id="335" r:id="rId82"/>
    <p:sldId id="318" r:id="rId83"/>
    <p:sldId id="324" r:id="rId84"/>
    <p:sldId id="323" r:id="rId85"/>
  </p:sldIdLst>
  <p:sldSz cx="12192000" cy="6858000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53208-B35B-4E76-8F19-F3DD93675C17}" v="19" dt="2020-09-19T19:37:42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13" autoAdjust="0"/>
    <p:restoredTop sz="90364" autoAdjust="0"/>
  </p:normalViewPr>
  <p:slideViewPr>
    <p:cSldViewPr snapToGrid="0">
      <p:cViewPr varScale="1">
        <p:scale>
          <a:sx n="99" d="100"/>
          <a:sy n="99" d="100"/>
        </p:scale>
        <p:origin x="150" y="90"/>
      </p:cViewPr>
      <p:guideLst/>
    </p:cSldViewPr>
  </p:slideViewPr>
  <p:outlineViewPr>
    <p:cViewPr>
      <p:scale>
        <a:sx n="33" d="100"/>
        <a:sy n="33" d="100"/>
      </p:scale>
      <p:origin x="0" y="-323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20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yn Davies" userId="04ad373d-748a-4e1a-a2c8-d2c02d6f9a1d" providerId="ADAL" clId="{D6953208-B35B-4E76-8F19-F3DD93675C17}"/>
    <pc:docChg chg="undo custSel mod addSld modSld sldOrd">
      <pc:chgData name="Kathryn Davies" userId="04ad373d-748a-4e1a-a2c8-d2c02d6f9a1d" providerId="ADAL" clId="{D6953208-B35B-4E76-8F19-F3DD93675C17}" dt="2020-09-19T21:21:48.710" v="624"/>
      <pc:docMkLst>
        <pc:docMk/>
      </pc:docMkLst>
      <pc:sldChg chg="modSp mod">
        <pc:chgData name="Kathryn Davies" userId="04ad373d-748a-4e1a-a2c8-d2c02d6f9a1d" providerId="ADAL" clId="{D6953208-B35B-4E76-8F19-F3DD93675C17}" dt="2020-09-19T01:54:16.931" v="23" actId="20577"/>
        <pc:sldMkLst>
          <pc:docMk/>
          <pc:sldMk cId="3149332173" sldId="257"/>
        </pc:sldMkLst>
        <pc:spChg chg="mod">
          <ac:chgData name="Kathryn Davies" userId="04ad373d-748a-4e1a-a2c8-d2c02d6f9a1d" providerId="ADAL" clId="{D6953208-B35B-4E76-8F19-F3DD93675C17}" dt="2020-09-19T01:54:16.931" v="23" actId="20577"/>
          <ac:spMkLst>
            <pc:docMk/>
            <pc:sldMk cId="3149332173" sldId="257"/>
            <ac:spMk id="2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48:28.145" v="296" actId="27636"/>
        <pc:sldMkLst>
          <pc:docMk/>
          <pc:sldMk cId="2528322035" sldId="258"/>
        </pc:sldMkLst>
        <pc:spChg chg="mod">
          <ac:chgData name="Kathryn Davies" userId="04ad373d-748a-4e1a-a2c8-d2c02d6f9a1d" providerId="ADAL" clId="{D6953208-B35B-4E76-8F19-F3DD93675C17}" dt="2020-09-19T01:54:26.147" v="27" actId="20577"/>
          <ac:spMkLst>
            <pc:docMk/>
            <pc:sldMk cId="2528322035" sldId="258"/>
            <ac:spMk id="2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48:28.145" v="296" actId="27636"/>
          <ac:spMkLst>
            <pc:docMk/>
            <pc:sldMk cId="2528322035" sldId="258"/>
            <ac:spMk id="3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47:44.481" v="294" actId="14100"/>
        <pc:sldMkLst>
          <pc:docMk/>
          <pc:sldMk cId="108600649" sldId="259"/>
        </pc:sldMkLst>
        <pc:spChg chg="mod">
          <ac:chgData name="Kathryn Davies" userId="04ad373d-748a-4e1a-a2c8-d2c02d6f9a1d" providerId="ADAL" clId="{D6953208-B35B-4E76-8F19-F3DD93675C17}" dt="2020-09-19T02:47:44.481" v="294" actId="14100"/>
          <ac:spMkLst>
            <pc:docMk/>
            <pc:sldMk cId="108600649" sldId="259"/>
            <ac:spMk id="3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47:11.597" v="290" actId="27636"/>
        <pc:sldMkLst>
          <pc:docMk/>
          <pc:sldMk cId="764851535" sldId="260"/>
        </pc:sldMkLst>
        <pc:spChg chg="mod">
          <ac:chgData name="Kathryn Davies" userId="04ad373d-748a-4e1a-a2c8-d2c02d6f9a1d" providerId="ADAL" clId="{D6953208-B35B-4E76-8F19-F3DD93675C17}" dt="2020-09-19T02:47:11.597" v="290" actId="27636"/>
          <ac:spMkLst>
            <pc:docMk/>
            <pc:sldMk cId="764851535" sldId="260"/>
            <ac:spMk id="7" creationId="{00000000-0000-0000-0000-000000000000}"/>
          </ac:spMkLst>
        </pc:spChg>
      </pc:sldChg>
      <pc:sldChg chg="modSp mod modNotes">
        <pc:chgData name="Kathryn Davies" userId="04ad373d-748a-4e1a-a2c8-d2c02d6f9a1d" providerId="ADAL" clId="{D6953208-B35B-4E76-8F19-F3DD93675C17}" dt="2020-09-19T02:49:42.871" v="304" actId="313"/>
        <pc:sldMkLst>
          <pc:docMk/>
          <pc:sldMk cId="2396480039" sldId="262"/>
        </pc:sldMkLst>
        <pc:spChg chg="mod">
          <ac:chgData name="Kathryn Davies" userId="04ad373d-748a-4e1a-a2c8-d2c02d6f9a1d" providerId="ADAL" clId="{D6953208-B35B-4E76-8F19-F3DD93675C17}" dt="2020-09-19T02:49:21.225" v="303" actId="20577"/>
          <ac:spMkLst>
            <pc:docMk/>
            <pc:sldMk cId="2396480039" sldId="262"/>
            <ac:spMk id="4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49:42.871" v="304" actId="313"/>
          <ac:spMkLst>
            <pc:docMk/>
            <pc:sldMk cId="2396480039" sldId="262"/>
            <ac:spMk id="5" creationId="{00000000-0000-0000-0000-000000000000}"/>
          </ac:spMkLst>
        </pc:spChg>
      </pc:sldChg>
      <pc:sldChg chg="modSp mod modNotes">
        <pc:chgData name="Kathryn Davies" userId="04ad373d-748a-4e1a-a2c8-d2c02d6f9a1d" providerId="ADAL" clId="{D6953208-B35B-4E76-8F19-F3DD93675C17}" dt="2020-09-19T02:45:54.389" v="283" actId="1076"/>
        <pc:sldMkLst>
          <pc:docMk/>
          <pc:sldMk cId="2537551553" sldId="263"/>
        </pc:sldMkLst>
        <pc:spChg chg="mod">
          <ac:chgData name="Kathryn Davies" userId="04ad373d-748a-4e1a-a2c8-d2c02d6f9a1d" providerId="ADAL" clId="{D6953208-B35B-4E76-8F19-F3DD93675C17}" dt="2020-09-19T02:45:54.389" v="283" actId="1076"/>
          <ac:spMkLst>
            <pc:docMk/>
            <pc:sldMk cId="2537551553" sldId="263"/>
            <ac:spMk id="5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35:21.587" v="226" actId="313"/>
        <pc:sldMkLst>
          <pc:docMk/>
          <pc:sldMk cId="474699940" sldId="266"/>
        </pc:sldMkLst>
        <pc:spChg chg="mod">
          <ac:chgData name="Kathryn Davies" userId="04ad373d-748a-4e1a-a2c8-d2c02d6f9a1d" providerId="ADAL" clId="{D6953208-B35B-4E76-8F19-F3DD93675C17}" dt="2020-09-19T02:35:21.587" v="226" actId="313"/>
          <ac:spMkLst>
            <pc:docMk/>
            <pc:sldMk cId="474699940" sldId="266"/>
            <ac:spMk id="6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31:54.835" v="188" actId="1076"/>
        <pc:sldMkLst>
          <pc:docMk/>
          <pc:sldMk cId="5033474" sldId="272"/>
        </pc:sldMkLst>
        <pc:spChg chg="mod">
          <ac:chgData name="Kathryn Davies" userId="04ad373d-748a-4e1a-a2c8-d2c02d6f9a1d" providerId="ADAL" clId="{D6953208-B35B-4E76-8F19-F3DD93675C17}" dt="2020-09-19T02:31:04.322" v="180" actId="20577"/>
          <ac:spMkLst>
            <pc:docMk/>
            <pc:sldMk cId="5033474" sldId="272"/>
            <ac:spMk id="6" creationId="{00000000-0000-0000-0000-000000000000}"/>
          </ac:spMkLst>
        </pc:spChg>
        <pc:picChg chg="mod">
          <ac:chgData name="Kathryn Davies" userId="04ad373d-748a-4e1a-a2c8-d2c02d6f9a1d" providerId="ADAL" clId="{D6953208-B35B-4E76-8F19-F3DD93675C17}" dt="2020-09-19T02:31:54.835" v="188" actId="1076"/>
          <ac:picMkLst>
            <pc:docMk/>
            <pc:sldMk cId="5033474" sldId="272"/>
            <ac:picMk id="7" creationId="{00000000-0000-0000-0000-000000000000}"/>
          </ac:picMkLst>
        </pc:picChg>
      </pc:sldChg>
      <pc:sldChg chg="modSp mod modNotes">
        <pc:chgData name="Kathryn Davies" userId="04ad373d-748a-4e1a-a2c8-d2c02d6f9a1d" providerId="ADAL" clId="{D6953208-B35B-4E76-8F19-F3DD93675C17}" dt="2020-09-19T01:55:22.408" v="29"/>
        <pc:sldMkLst>
          <pc:docMk/>
          <pc:sldMk cId="3713963278" sldId="274"/>
        </pc:sldMkLst>
        <pc:spChg chg="mod">
          <ac:chgData name="Kathryn Davies" userId="04ad373d-748a-4e1a-a2c8-d2c02d6f9a1d" providerId="ADAL" clId="{D6953208-B35B-4E76-8F19-F3DD93675C17}" dt="2020-09-19T01:55:10.997" v="28" actId="313"/>
          <ac:spMkLst>
            <pc:docMk/>
            <pc:sldMk cId="3713963278" sldId="274"/>
            <ac:spMk id="6" creationId="{00000000-0000-0000-0000-000000000000}"/>
          </ac:spMkLst>
        </pc:sp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3411272006" sldId="275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3411272006" sldId="275"/>
            <ac:spMk id="6" creationId="{00000000-0000-0000-0000-000000000000}"/>
          </ac:spMkLst>
        </pc:sp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2365296954" sldId="276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2365296954" sldId="276"/>
            <ac:spMk id="6" creationId="{00000000-0000-0000-0000-000000000000}"/>
          </ac:spMkLst>
        </pc:sp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576724228" sldId="277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576724228" sldId="277"/>
            <ac:spMk id="6" creationId="{00000000-0000-0000-0000-000000000000}"/>
          </ac:spMkLst>
        </pc:sp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2310666386" sldId="278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2310666386" sldId="278"/>
            <ac:spMk id="6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1:56:43.006" v="30" actId="20577"/>
        <pc:sldMkLst>
          <pc:docMk/>
          <pc:sldMk cId="1030518729" sldId="280"/>
        </pc:sldMkLst>
        <pc:spChg chg="mod">
          <ac:chgData name="Kathryn Davies" userId="04ad373d-748a-4e1a-a2c8-d2c02d6f9a1d" providerId="ADAL" clId="{D6953208-B35B-4E76-8F19-F3DD93675C17}" dt="2020-09-19T01:56:43.006" v="30" actId="20577"/>
          <ac:spMkLst>
            <pc:docMk/>
            <pc:sldMk cId="1030518729" sldId="280"/>
            <ac:spMk id="4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1030518729" sldId="280"/>
            <ac:spMk id="6" creationId="{00000000-0000-0000-0000-000000000000}"/>
          </ac:spMkLst>
        </pc:sp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3523035305" sldId="281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3523035305" sldId="281"/>
            <ac:spMk id="6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49:47.594" v="305" actId="313"/>
        <pc:sldMkLst>
          <pc:docMk/>
          <pc:sldMk cId="209410454" sldId="283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209410454" sldId="283"/>
            <ac:spMk id="2" creationId="{00000000-0000-0000-0000-000000000000}"/>
          </ac:spMkLst>
        </pc:spChg>
        <pc:graphicFrameChg chg="modGraphic">
          <ac:chgData name="Kathryn Davies" userId="04ad373d-748a-4e1a-a2c8-d2c02d6f9a1d" providerId="ADAL" clId="{D6953208-B35B-4E76-8F19-F3DD93675C17}" dt="2020-09-19T02:49:47.594" v="305" actId="313"/>
          <ac:graphicFrameMkLst>
            <pc:docMk/>
            <pc:sldMk cId="209410454" sldId="283"/>
            <ac:graphicFrameMk id="6" creationId="{00000000-0000-0000-0000-000000000000}"/>
          </ac:graphicFrameMkLst>
        </pc:graphicFrameChg>
      </pc:sldChg>
      <pc:sldChg chg="modSp mod modNotes">
        <pc:chgData name="Kathryn Davies" userId="04ad373d-748a-4e1a-a2c8-d2c02d6f9a1d" providerId="ADAL" clId="{D6953208-B35B-4E76-8F19-F3DD93675C17}" dt="2020-09-19T03:08:21.123" v="477" actId="179"/>
        <pc:sldMkLst>
          <pc:docMk/>
          <pc:sldMk cId="4002413650" sldId="285"/>
        </pc:sldMkLst>
        <pc:spChg chg="mod">
          <ac:chgData name="Kathryn Davies" userId="04ad373d-748a-4e1a-a2c8-d2c02d6f9a1d" providerId="ADAL" clId="{D6953208-B35B-4E76-8F19-F3DD93675C17}" dt="2020-09-19T01:58:12.939" v="41" actId="20577"/>
          <ac:spMkLst>
            <pc:docMk/>
            <pc:sldMk cId="4002413650" sldId="285"/>
            <ac:spMk id="2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3:08:21.123" v="477" actId="179"/>
          <ac:spMkLst>
            <pc:docMk/>
            <pc:sldMk cId="4002413650" sldId="285"/>
            <ac:spMk id="3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1:57:55.595" v="31" actId="1076"/>
          <ac:spMkLst>
            <pc:docMk/>
            <pc:sldMk cId="4002413650" sldId="285"/>
            <ac:spMk id="6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50:07.577" v="306" actId="313"/>
        <pc:sldMkLst>
          <pc:docMk/>
          <pc:sldMk cId="211020197" sldId="286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211020197" sldId="286"/>
            <ac:spMk id="2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50:07.577" v="306" actId="313"/>
          <ac:spMkLst>
            <pc:docMk/>
            <pc:sldMk cId="211020197" sldId="286"/>
            <ac:spMk id="9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58:08.576" v="377" actId="20577"/>
        <pc:sldMkLst>
          <pc:docMk/>
          <pc:sldMk cId="1388921597" sldId="287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1388921597" sldId="287"/>
            <ac:spMk id="2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58:08.576" v="377" actId="20577"/>
          <ac:spMkLst>
            <pc:docMk/>
            <pc:sldMk cId="1388921597" sldId="287"/>
            <ac:spMk id="3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27:27.070" v="140" actId="1440"/>
        <pc:sldMkLst>
          <pc:docMk/>
          <pc:sldMk cId="3596339372" sldId="288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3596339372" sldId="288"/>
            <ac:spMk id="2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26:02.784" v="138" actId="255"/>
          <ac:spMkLst>
            <pc:docMk/>
            <pc:sldMk cId="3596339372" sldId="288"/>
            <ac:spMk id="6" creationId="{00000000-0000-0000-0000-000000000000}"/>
          </ac:spMkLst>
        </pc:spChg>
        <pc:picChg chg="mod">
          <ac:chgData name="Kathryn Davies" userId="04ad373d-748a-4e1a-a2c8-d2c02d6f9a1d" providerId="ADAL" clId="{D6953208-B35B-4E76-8F19-F3DD93675C17}" dt="2020-09-19T02:27:27.070" v="140" actId="1440"/>
          <ac:picMkLst>
            <pc:docMk/>
            <pc:sldMk cId="3596339372" sldId="288"/>
            <ac:picMk id="3" creationId="{00000000-0000-0000-0000-000000000000}"/>
          </ac:picMkLst>
        </pc:picChg>
      </pc:sldChg>
      <pc:sldChg chg="modSp mod">
        <pc:chgData name="Kathryn Davies" userId="04ad373d-748a-4e1a-a2c8-d2c02d6f9a1d" providerId="ADAL" clId="{D6953208-B35B-4E76-8F19-F3DD93675C17}" dt="2020-09-19T02:28:50.165" v="150" actId="29295"/>
        <pc:sldMkLst>
          <pc:docMk/>
          <pc:sldMk cId="1332620638" sldId="289"/>
        </pc:sldMkLst>
        <pc:picChg chg="mod">
          <ac:chgData name="Kathryn Davies" userId="04ad373d-748a-4e1a-a2c8-d2c02d6f9a1d" providerId="ADAL" clId="{D6953208-B35B-4E76-8F19-F3DD93675C17}" dt="2020-09-19T02:28:50.165" v="150" actId="29295"/>
          <ac:picMkLst>
            <pc:docMk/>
            <pc:sldMk cId="1332620638" sldId="289"/>
            <ac:picMk id="3" creationId="{00000000-0000-0000-0000-000000000000}"/>
          </ac:picMkLst>
        </pc:picChg>
      </pc:sldChg>
      <pc:sldChg chg="modSp mod">
        <pc:chgData name="Kathryn Davies" userId="04ad373d-748a-4e1a-a2c8-d2c02d6f9a1d" providerId="ADAL" clId="{D6953208-B35B-4E76-8F19-F3DD93675C17}" dt="2020-09-19T02:56:27.621" v="360" actId="1076"/>
        <pc:sldMkLst>
          <pc:docMk/>
          <pc:sldMk cId="3256484053" sldId="294"/>
        </pc:sldMkLst>
        <pc:spChg chg="mod">
          <ac:chgData name="Kathryn Davies" userId="04ad373d-748a-4e1a-a2c8-d2c02d6f9a1d" providerId="ADAL" clId="{D6953208-B35B-4E76-8F19-F3DD93675C17}" dt="2020-09-19T02:56:27.621" v="360" actId="1076"/>
          <ac:spMkLst>
            <pc:docMk/>
            <pc:sldMk cId="3256484053" sldId="294"/>
            <ac:spMk id="7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50:21.978" v="308" actId="14100"/>
        <pc:sldMkLst>
          <pc:docMk/>
          <pc:sldMk cId="3986278890" sldId="299"/>
        </pc:sldMkLst>
        <pc:spChg chg="mod">
          <ac:chgData name="Kathryn Davies" userId="04ad373d-748a-4e1a-a2c8-d2c02d6f9a1d" providerId="ADAL" clId="{D6953208-B35B-4E76-8F19-F3DD93675C17}" dt="2020-09-19T02:50:13.551" v="307" actId="313"/>
          <ac:spMkLst>
            <pc:docMk/>
            <pc:sldMk cId="3986278890" sldId="299"/>
            <ac:spMk id="7" creationId="{00000000-0000-0000-0000-000000000000}"/>
          </ac:spMkLst>
        </pc:spChg>
        <pc:picChg chg="mod">
          <ac:chgData name="Kathryn Davies" userId="04ad373d-748a-4e1a-a2c8-d2c02d6f9a1d" providerId="ADAL" clId="{D6953208-B35B-4E76-8F19-F3DD93675C17}" dt="2020-09-19T02:50:21.978" v="308" actId="14100"/>
          <ac:picMkLst>
            <pc:docMk/>
            <pc:sldMk cId="3986278890" sldId="299"/>
            <ac:picMk id="2050" creationId="{00000000-0000-0000-0000-000000000000}"/>
          </ac:picMkLst>
        </pc:picChg>
      </pc:sldChg>
      <pc:sldChg chg="modSp mod">
        <pc:chgData name="Kathryn Davies" userId="04ad373d-748a-4e1a-a2c8-d2c02d6f9a1d" providerId="ADAL" clId="{D6953208-B35B-4E76-8F19-F3DD93675C17}" dt="2020-09-19T03:20:43.383" v="623" actId="29295"/>
        <pc:sldMkLst>
          <pc:docMk/>
          <pc:sldMk cId="3324630599" sldId="301"/>
        </pc:sldMkLst>
        <pc:picChg chg="mod">
          <ac:chgData name="Kathryn Davies" userId="04ad373d-748a-4e1a-a2c8-d2c02d6f9a1d" providerId="ADAL" clId="{D6953208-B35B-4E76-8F19-F3DD93675C17}" dt="2020-09-19T03:20:43.383" v="623" actId="29295"/>
          <ac:picMkLst>
            <pc:docMk/>
            <pc:sldMk cId="3324630599" sldId="301"/>
            <ac:picMk id="2" creationId="{00000000-0000-0000-0000-000000000000}"/>
          </ac:picMkLst>
        </pc:picChg>
      </pc:sldChg>
      <pc:sldChg chg="modSp mod">
        <pc:chgData name="Kathryn Davies" userId="04ad373d-748a-4e1a-a2c8-d2c02d6f9a1d" providerId="ADAL" clId="{D6953208-B35B-4E76-8F19-F3DD93675C17}" dt="2020-09-19T02:51:36.642" v="315" actId="6549"/>
        <pc:sldMkLst>
          <pc:docMk/>
          <pc:sldMk cId="3235087826" sldId="303"/>
        </pc:sldMkLst>
        <pc:spChg chg="mod">
          <ac:chgData name="Kathryn Davies" userId="04ad373d-748a-4e1a-a2c8-d2c02d6f9a1d" providerId="ADAL" clId="{D6953208-B35B-4E76-8F19-F3DD93675C17}" dt="2020-09-19T02:51:36.642" v="315" actId="6549"/>
          <ac:spMkLst>
            <pc:docMk/>
            <pc:sldMk cId="3235087826" sldId="303"/>
            <ac:spMk id="7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52:09.392" v="321" actId="27636"/>
        <pc:sldMkLst>
          <pc:docMk/>
          <pc:sldMk cId="1840539341" sldId="304"/>
        </pc:sldMkLst>
        <pc:spChg chg="mod">
          <ac:chgData name="Kathryn Davies" userId="04ad373d-748a-4e1a-a2c8-d2c02d6f9a1d" providerId="ADAL" clId="{D6953208-B35B-4E76-8F19-F3DD93675C17}" dt="2020-09-19T02:52:09.392" v="321" actId="27636"/>
          <ac:spMkLst>
            <pc:docMk/>
            <pc:sldMk cId="1840539341" sldId="304"/>
            <ac:spMk id="7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52:28.803" v="323" actId="1076"/>
        <pc:sldMkLst>
          <pc:docMk/>
          <pc:sldMk cId="2467878815" sldId="305"/>
        </pc:sldMkLst>
        <pc:spChg chg="mod">
          <ac:chgData name="Kathryn Davies" userId="04ad373d-748a-4e1a-a2c8-d2c02d6f9a1d" providerId="ADAL" clId="{D6953208-B35B-4E76-8F19-F3DD93675C17}" dt="2020-09-19T02:52:24.380" v="322" actId="6549"/>
          <ac:spMkLst>
            <pc:docMk/>
            <pc:sldMk cId="2467878815" sldId="305"/>
            <ac:spMk id="7" creationId="{00000000-0000-0000-0000-000000000000}"/>
          </ac:spMkLst>
        </pc:spChg>
        <pc:picChg chg="mod">
          <ac:chgData name="Kathryn Davies" userId="04ad373d-748a-4e1a-a2c8-d2c02d6f9a1d" providerId="ADAL" clId="{D6953208-B35B-4E76-8F19-F3DD93675C17}" dt="2020-09-19T02:52:28.803" v="323" actId="1076"/>
          <ac:picMkLst>
            <pc:docMk/>
            <pc:sldMk cId="2467878815" sldId="305"/>
            <ac:picMk id="4" creationId="{00000000-0000-0000-0000-000000000000}"/>
          </ac:picMkLst>
        </pc:picChg>
      </pc:sldChg>
      <pc:sldChg chg="modSp mod">
        <pc:chgData name="Kathryn Davies" userId="04ad373d-748a-4e1a-a2c8-d2c02d6f9a1d" providerId="ADAL" clId="{D6953208-B35B-4E76-8F19-F3DD93675C17}" dt="2020-09-19T02:54:27.550" v="351" actId="1076"/>
        <pc:sldMkLst>
          <pc:docMk/>
          <pc:sldMk cId="3177482251" sldId="306"/>
        </pc:sldMkLst>
        <pc:spChg chg="mod">
          <ac:chgData name="Kathryn Davies" userId="04ad373d-748a-4e1a-a2c8-d2c02d6f9a1d" providerId="ADAL" clId="{D6953208-B35B-4E76-8F19-F3DD93675C17}" dt="2020-09-19T02:54:27.550" v="351" actId="1076"/>
          <ac:spMkLst>
            <pc:docMk/>
            <pc:sldMk cId="3177482251" sldId="306"/>
            <ac:spMk id="7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03:16.877" v="65" actId="1076"/>
          <ac:spMkLst>
            <pc:docMk/>
            <pc:sldMk cId="3177482251" sldId="306"/>
            <ac:spMk id="9" creationId="{00000000-0000-0000-0000-000000000000}"/>
          </ac:spMkLst>
        </pc:spChg>
        <pc:picChg chg="mod">
          <ac:chgData name="Kathryn Davies" userId="04ad373d-748a-4e1a-a2c8-d2c02d6f9a1d" providerId="ADAL" clId="{D6953208-B35B-4E76-8F19-F3DD93675C17}" dt="2020-09-19T02:54:18.959" v="350" actId="1076"/>
          <ac:picMkLst>
            <pc:docMk/>
            <pc:sldMk cId="3177482251" sldId="306"/>
            <ac:picMk id="2" creationId="{00000000-0000-0000-0000-000000000000}"/>
          </ac:picMkLst>
        </pc:picChg>
      </pc:sldChg>
      <pc:sldChg chg="modSp mod">
        <pc:chgData name="Kathryn Davies" userId="04ad373d-748a-4e1a-a2c8-d2c02d6f9a1d" providerId="ADAL" clId="{D6953208-B35B-4E76-8F19-F3DD93675C17}" dt="2020-09-19T02:55:35.920" v="359" actId="1076"/>
        <pc:sldMkLst>
          <pc:docMk/>
          <pc:sldMk cId="473895707" sldId="308"/>
        </pc:sldMkLst>
        <pc:spChg chg="mod">
          <ac:chgData name="Kathryn Davies" userId="04ad373d-748a-4e1a-a2c8-d2c02d6f9a1d" providerId="ADAL" clId="{D6953208-B35B-4E76-8F19-F3DD93675C17}" dt="2020-09-19T02:55:24.047" v="356" actId="14100"/>
          <ac:spMkLst>
            <pc:docMk/>
            <pc:sldMk cId="473895707" sldId="308"/>
            <ac:spMk id="2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55:35.920" v="359" actId="1076"/>
          <ac:spMkLst>
            <pc:docMk/>
            <pc:sldMk cId="473895707" sldId="308"/>
            <ac:spMk id="7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54:53.330" v="355" actId="179"/>
        <pc:sldMkLst>
          <pc:docMk/>
          <pc:sldMk cId="2299899717" sldId="309"/>
        </pc:sldMkLst>
        <pc:spChg chg="mod">
          <ac:chgData name="Kathryn Davies" userId="04ad373d-748a-4e1a-a2c8-d2c02d6f9a1d" providerId="ADAL" clId="{D6953208-B35B-4E76-8F19-F3DD93675C17}" dt="2020-09-19T02:54:53.330" v="355" actId="179"/>
          <ac:spMkLst>
            <pc:docMk/>
            <pc:sldMk cId="2299899717" sldId="309"/>
            <ac:spMk id="3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05:53.803" v="82" actId="20577"/>
          <ac:spMkLst>
            <pc:docMk/>
            <pc:sldMk cId="2299899717" sldId="309"/>
            <ac:spMk id="4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03:54.115" v="66" actId="1076"/>
          <ac:spMkLst>
            <pc:docMk/>
            <pc:sldMk cId="2299899717" sldId="309"/>
            <ac:spMk id="5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03:58.706" v="67" actId="1076"/>
          <ac:spMkLst>
            <pc:docMk/>
            <pc:sldMk cId="2299899717" sldId="309"/>
            <ac:spMk id="9" creationId="{00000000-0000-0000-0000-000000000000}"/>
          </ac:spMkLst>
        </pc:spChg>
        <pc:picChg chg="mod">
          <ac:chgData name="Kathryn Davies" userId="04ad373d-748a-4e1a-a2c8-d2c02d6f9a1d" providerId="ADAL" clId="{D6953208-B35B-4E76-8F19-F3DD93675C17}" dt="2020-09-19T02:52:46.620" v="324" actId="1440"/>
          <ac:picMkLst>
            <pc:docMk/>
            <pc:sldMk cId="2299899717" sldId="309"/>
            <ac:picMk id="2" creationId="{00000000-0000-0000-0000-000000000000}"/>
          </ac:picMkLst>
        </pc:picChg>
      </pc:sldChg>
      <pc:sldChg chg="addSp delSp modSp mod">
        <pc:chgData name="Kathryn Davies" userId="04ad373d-748a-4e1a-a2c8-d2c02d6f9a1d" providerId="ADAL" clId="{D6953208-B35B-4E76-8F19-F3DD93675C17}" dt="2020-09-19T02:23:53.341" v="116" actId="1076"/>
        <pc:sldMkLst>
          <pc:docMk/>
          <pc:sldMk cId="317507434" sldId="310"/>
        </pc:sldMkLst>
        <pc:spChg chg="mod">
          <ac:chgData name="Kathryn Davies" userId="04ad373d-748a-4e1a-a2c8-d2c02d6f9a1d" providerId="ADAL" clId="{D6953208-B35B-4E76-8F19-F3DD93675C17}" dt="2020-09-19T02:23:13.944" v="112" actId="1076"/>
          <ac:spMkLst>
            <pc:docMk/>
            <pc:sldMk cId="317507434" sldId="310"/>
            <ac:spMk id="3" creationId="{00000000-0000-0000-0000-000000000000}"/>
          </ac:spMkLst>
        </pc:spChg>
        <pc:spChg chg="add del mod">
          <ac:chgData name="Kathryn Davies" userId="04ad373d-748a-4e1a-a2c8-d2c02d6f9a1d" providerId="ADAL" clId="{D6953208-B35B-4E76-8F19-F3DD93675C17}" dt="2020-09-19T02:22:00.307" v="97" actId="931"/>
          <ac:spMkLst>
            <pc:docMk/>
            <pc:sldMk cId="317507434" sldId="310"/>
            <ac:spMk id="5" creationId="{46717EE9-ADB8-4A05-9201-3039C4156389}"/>
          </ac:spMkLst>
        </pc:spChg>
        <pc:spChg chg="mod">
          <ac:chgData name="Kathryn Davies" userId="04ad373d-748a-4e1a-a2c8-d2c02d6f9a1d" providerId="ADAL" clId="{D6953208-B35B-4E76-8F19-F3DD93675C17}" dt="2020-09-19T02:23:53.341" v="116" actId="1076"/>
          <ac:spMkLst>
            <pc:docMk/>
            <pc:sldMk cId="317507434" sldId="310"/>
            <ac:spMk id="10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03:12.474" v="64" actId="1076"/>
          <ac:spMkLst>
            <pc:docMk/>
            <pc:sldMk cId="317507434" sldId="310"/>
            <ac:spMk id="11" creationId="{00000000-0000-0000-0000-000000000000}"/>
          </ac:spMkLst>
        </pc:spChg>
        <pc:picChg chg="del">
          <ac:chgData name="Kathryn Davies" userId="04ad373d-748a-4e1a-a2c8-d2c02d6f9a1d" providerId="ADAL" clId="{D6953208-B35B-4E76-8F19-F3DD93675C17}" dt="2020-09-19T02:21:02.482" v="90" actId="478"/>
          <ac:picMkLst>
            <pc:docMk/>
            <pc:sldMk cId="317507434" sldId="310"/>
            <ac:picMk id="9" creationId="{00000000-0000-0000-0000-000000000000}"/>
          </ac:picMkLst>
        </pc:picChg>
        <pc:picChg chg="add mod modCrop">
          <ac:chgData name="Kathryn Davies" userId="04ad373d-748a-4e1a-a2c8-d2c02d6f9a1d" providerId="ADAL" clId="{D6953208-B35B-4E76-8F19-F3DD93675C17}" dt="2020-09-19T02:23:39.824" v="115" actId="1076"/>
          <ac:picMkLst>
            <pc:docMk/>
            <pc:sldMk cId="317507434" sldId="310"/>
            <ac:picMk id="12" creationId="{6FD7DA80-6213-4413-98F2-881C6DE0E5D4}"/>
          </ac:picMkLst>
        </pc:picChg>
      </pc:sldChg>
      <pc:sldChg chg="modSp mod">
        <pc:chgData name="Kathryn Davies" userId="04ad373d-748a-4e1a-a2c8-d2c02d6f9a1d" providerId="ADAL" clId="{D6953208-B35B-4E76-8F19-F3DD93675C17}" dt="2020-09-19T03:10:41.313" v="524" actId="20577"/>
        <pc:sldMkLst>
          <pc:docMk/>
          <pc:sldMk cId="3646807999" sldId="320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3646807999" sldId="320"/>
            <ac:spMk id="2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3:10:41.313" v="524" actId="20577"/>
          <ac:spMkLst>
            <pc:docMk/>
            <pc:sldMk cId="3646807999" sldId="320"/>
            <ac:spMk id="3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3:01:47.331" v="395" actId="1076"/>
          <ac:spMkLst>
            <pc:docMk/>
            <pc:sldMk cId="3646807999" sldId="320"/>
            <ac:spMk id="6" creationId="{00000000-0000-0000-0000-000000000000}"/>
          </ac:spMkLst>
        </pc:spChg>
      </pc:sldChg>
      <pc:sldChg chg="modSp modNotes">
        <pc:chgData name="Kathryn Davies" userId="04ad373d-748a-4e1a-a2c8-d2c02d6f9a1d" providerId="ADAL" clId="{D6953208-B35B-4E76-8F19-F3DD93675C17}" dt="2020-09-19T01:55:22.408" v="29"/>
        <pc:sldMkLst>
          <pc:docMk/>
          <pc:sldMk cId="3463908411" sldId="321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3463908411" sldId="321"/>
            <ac:spMk id="6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24:26.978" v="122" actId="6549"/>
        <pc:sldMkLst>
          <pc:docMk/>
          <pc:sldMk cId="2448226896" sldId="324"/>
        </pc:sldMkLst>
        <pc:spChg chg="mod">
          <ac:chgData name="Kathryn Davies" userId="04ad373d-748a-4e1a-a2c8-d2c02d6f9a1d" providerId="ADAL" clId="{D6953208-B35B-4E76-8F19-F3DD93675C17}" dt="2020-09-19T02:24:26.978" v="122" actId="6549"/>
          <ac:spMkLst>
            <pc:docMk/>
            <pc:sldMk cId="2448226896" sldId="324"/>
            <ac:spMk id="6" creationId="{00000000-0000-0000-0000-000000000000}"/>
          </ac:spMkLst>
        </pc:sp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3313393149" sldId="334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3313393149" sldId="334"/>
            <ac:spMk id="6" creationId="{00000000-0000-0000-0000-000000000000}"/>
          </ac:spMkLst>
        </pc:sp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3404771113" sldId="338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3404771113" sldId="338"/>
            <ac:spMk id="2" creationId="{00000000-0000-0000-0000-000000000000}"/>
          </ac:spMkLst>
        </pc:sp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3270151417" sldId="339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3270151417" sldId="339"/>
            <ac:spMk id="2" creationId="{00000000-0000-0000-0000-000000000000}"/>
          </ac:spMkLst>
        </pc:sp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3163804780" sldId="340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3163804780" sldId="340"/>
            <ac:spMk id="2" creationId="{00000000-0000-0000-0000-000000000000}"/>
          </ac:spMkLst>
        </pc:spChg>
      </pc:sldChg>
      <pc:sldChg chg="addSp delSp modSp mod">
        <pc:chgData name="Kathryn Davies" userId="04ad373d-748a-4e1a-a2c8-d2c02d6f9a1d" providerId="ADAL" clId="{D6953208-B35B-4E76-8F19-F3DD93675C17}" dt="2020-09-19T03:17:41.741" v="592" actId="1440"/>
        <pc:sldMkLst>
          <pc:docMk/>
          <pc:sldMk cId="1718701618" sldId="341"/>
        </pc:sldMkLst>
        <pc:spChg chg="add del mod">
          <ac:chgData name="Kathryn Davies" userId="04ad373d-748a-4e1a-a2c8-d2c02d6f9a1d" providerId="ADAL" clId="{D6953208-B35B-4E76-8F19-F3DD93675C17}" dt="2020-09-19T03:16:40.159" v="591"/>
          <ac:spMkLst>
            <pc:docMk/>
            <pc:sldMk cId="1718701618" sldId="341"/>
            <ac:spMk id="5" creationId="{BCED6E45-553F-401F-93DB-6F4E0373A2EB}"/>
          </ac:spMkLst>
        </pc:spChg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1718701618" sldId="341"/>
            <ac:spMk id="6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3:15:20.736" v="576" actId="14100"/>
          <ac:spMkLst>
            <pc:docMk/>
            <pc:sldMk cId="1718701618" sldId="341"/>
            <ac:spMk id="7" creationId="{00000000-0000-0000-0000-000000000000}"/>
          </ac:spMkLst>
        </pc:spChg>
        <pc:spChg chg="add mod">
          <ac:chgData name="Kathryn Davies" userId="04ad373d-748a-4e1a-a2c8-d2c02d6f9a1d" providerId="ADAL" clId="{D6953208-B35B-4E76-8F19-F3DD93675C17}" dt="2020-09-19T03:16:09.402" v="584" actId="1076"/>
          <ac:spMkLst>
            <pc:docMk/>
            <pc:sldMk cId="1718701618" sldId="341"/>
            <ac:spMk id="9" creationId="{DB2440EC-AF5B-47C5-A17C-5D8B20FF9A28}"/>
          </ac:spMkLst>
        </pc:spChg>
        <pc:spChg chg="add mod">
          <ac:chgData name="Kathryn Davies" userId="04ad373d-748a-4e1a-a2c8-d2c02d6f9a1d" providerId="ADAL" clId="{D6953208-B35B-4E76-8F19-F3DD93675C17}" dt="2020-09-19T03:15:27.194" v="577" actId="1076"/>
          <ac:spMkLst>
            <pc:docMk/>
            <pc:sldMk cId="1718701618" sldId="341"/>
            <ac:spMk id="10" creationId="{8F51C559-AA20-4235-A7B0-36D892A29DC5}"/>
          </ac:spMkLst>
        </pc:spChg>
        <pc:spChg chg="add mod">
          <ac:chgData name="Kathryn Davies" userId="04ad373d-748a-4e1a-a2c8-d2c02d6f9a1d" providerId="ADAL" clId="{D6953208-B35B-4E76-8F19-F3DD93675C17}" dt="2020-09-19T03:16:14.706" v="585" actId="1076"/>
          <ac:spMkLst>
            <pc:docMk/>
            <pc:sldMk cId="1718701618" sldId="341"/>
            <ac:spMk id="11" creationId="{E31B7ABB-C7D3-4C54-AEC2-27D15C04E69A}"/>
          </ac:spMkLst>
        </pc:spChg>
        <pc:picChg chg="mod">
          <ac:chgData name="Kathryn Davies" userId="04ad373d-748a-4e1a-a2c8-d2c02d6f9a1d" providerId="ADAL" clId="{D6953208-B35B-4E76-8F19-F3DD93675C17}" dt="2020-09-19T03:17:41.741" v="592" actId="1440"/>
          <ac:picMkLst>
            <pc:docMk/>
            <pc:sldMk cId="1718701618" sldId="341"/>
            <ac:picMk id="2" creationId="{00000000-0000-0000-0000-000000000000}"/>
          </ac:picMkLst>
        </pc:picChg>
      </pc:sldChg>
      <pc:sldChg chg="addSp modSp mod">
        <pc:chgData name="Kathryn Davies" userId="04ad373d-748a-4e1a-a2c8-d2c02d6f9a1d" providerId="ADAL" clId="{D6953208-B35B-4E76-8F19-F3DD93675C17}" dt="2020-09-19T02:56:53.926" v="363" actId="12"/>
        <pc:sldMkLst>
          <pc:docMk/>
          <pc:sldMk cId="642479992" sldId="347"/>
        </pc:sldMkLst>
        <pc:spChg chg="mod">
          <ac:chgData name="Kathryn Davies" userId="04ad373d-748a-4e1a-a2c8-d2c02d6f9a1d" providerId="ADAL" clId="{D6953208-B35B-4E76-8F19-F3DD93675C17}" dt="2020-09-19T02:56:53.926" v="363" actId="12"/>
          <ac:spMkLst>
            <pc:docMk/>
            <pc:sldMk cId="642479992" sldId="347"/>
            <ac:spMk id="7" creationId="{00000000-0000-0000-0000-000000000000}"/>
          </ac:spMkLst>
        </pc:spChg>
        <pc:picChg chg="add mod modCrop">
          <ac:chgData name="Kathryn Davies" userId="04ad373d-748a-4e1a-a2c8-d2c02d6f9a1d" providerId="ADAL" clId="{D6953208-B35B-4E76-8F19-F3DD93675C17}" dt="2020-09-19T02:01:20.765" v="55" actId="14100"/>
          <ac:picMkLst>
            <pc:docMk/>
            <pc:sldMk cId="642479992" sldId="347"/>
            <ac:picMk id="5" creationId="{416CE357-7E86-4645-BC3B-322E0535C8EB}"/>
          </ac:picMkLst>
        </pc:picChg>
      </pc:sldChg>
      <pc:sldChg chg="modSp mod">
        <pc:chgData name="Kathryn Davies" userId="04ad373d-748a-4e1a-a2c8-d2c02d6f9a1d" providerId="ADAL" clId="{D6953208-B35B-4E76-8F19-F3DD93675C17}" dt="2020-09-19T02:28:19.980" v="146" actId="1076"/>
        <pc:sldMkLst>
          <pc:docMk/>
          <pc:sldMk cId="1287290795" sldId="351"/>
        </pc:sldMkLst>
        <pc:picChg chg="mod">
          <ac:chgData name="Kathryn Davies" userId="04ad373d-748a-4e1a-a2c8-d2c02d6f9a1d" providerId="ADAL" clId="{D6953208-B35B-4E76-8F19-F3DD93675C17}" dt="2020-09-19T02:28:19.980" v="146" actId="1076"/>
          <ac:picMkLst>
            <pc:docMk/>
            <pc:sldMk cId="1287290795" sldId="351"/>
            <ac:picMk id="2" creationId="{00000000-0000-0000-0000-000000000000}"/>
          </ac:picMkLst>
        </pc:pic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4250522556" sldId="353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4250522556" sldId="353"/>
            <ac:spMk id="6" creationId="{00000000-0000-0000-0000-000000000000}"/>
          </ac:spMkLst>
        </pc:spChg>
      </pc:sldChg>
      <pc:sldChg chg="modSp mod">
        <pc:chgData name="Kathryn Davies" userId="04ad373d-748a-4e1a-a2c8-d2c02d6f9a1d" providerId="ADAL" clId="{D6953208-B35B-4E76-8F19-F3DD93675C17}" dt="2020-09-19T02:30:44.859" v="161" actId="29295"/>
        <pc:sldMkLst>
          <pc:docMk/>
          <pc:sldMk cId="2829356519" sldId="355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2829356519" sldId="355"/>
            <ac:spMk id="6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2:29:57.914" v="154" actId="6549"/>
          <ac:spMkLst>
            <pc:docMk/>
            <pc:sldMk cId="2829356519" sldId="355"/>
            <ac:spMk id="7" creationId="{00000000-0000-0000-0000-000000000000}"/>
          </ac:spMkLst>
        </pc:spChg>
        <pc:picChg chg="mod">
          <ac:chgData name="Kathryn Davies" userId="04ad373d-748a-4e1a-a2c8-d2c02d6f9a1d" providerId="ADAL" clId="{D6953208-B35B-4E76-8F19-F3DD93675C17}" dt="2020-09-19T02:30:44.859" v="161" actId="29295"/>
          <ac:picMkLst>
            <pc:docMk/>
            <pc:sldMk cId="2829356519" sldId="355"/>
            <ac:picMk id="3" creationId="{00000000-0000-0000-0000-000000000000}"/>
          </ac:picMkLst>
        </pc:picChg>
      </pc:sldChg>
      <pc:sldChg chg="addSp delSp modSp mod">
        <pc:chgData name="Kathryn Davies" userId="04ad373d-748a-4e1a-a2c8-d2c02d6f9a1d" providerId="ADAL" clId="{D6953208-B35B-4E76-8F19-F3DD93675C17}" dt="2020-09-19T02:44:38.650" v="271" actId="1076"/>
        <pc:sldMkLst>
          <pc:docMk/>
          <pc:sldMk cId="591053241" sldId="356"/>
        </pc:sldMkLst>
        <pc:spChg chg="mod">
          <ac:chgData name="Kathryn Davies" userId="04ad373d-748a-4e1a-a2c8-d2c02d6f9a1d" providerId="ADAL" clId="{D6953208-B35B-4E76-8F19-F3DD93675C17}" dt="2020-09-19T02:44:38.650" v="271" actId="1076"/>
          <ac:spMkLst>
            <pc:docMk/>
            <pc:sldMk cId="591053241" sldId="356"/>
            <ac:spMk id="10" creationId="{00000000-0000-0000-0000-000000000000}"/>
          </ac:spMkLst>
        </pc:spChg>
        <pc:picChg chg="add del mod">
          <ac:chgData name="Kathryn Davies" userId="04ad373d-748a-4e1a-a2c8-d2c02d6f9a1d" providerId="ADAL" clId="{D6953208-B35B-4E76-8F19-F3DD93675C17}" dt="2020-09-19T02:36:22.050" v="231" actId="478"/>
          <ac:picMkLst>
            <pc:docMk/>
            <pc:sldMk cId="591053241" sldId="356"/>
            <ac:picMk id="5" creationId="{560DD13B-3911-4949-9617-273E8A890B03}"/>
          </ac:picMkLst>
        </pc:picChg>
        <pc:picChg chg="del mod">
          <ac:chgData name="Kathryn Davies" userId="04ad373d-748a-4e1a-a2c8-d2c02d6f9a1d" providerId="ADAL" clId="{D6953208-B35B-4E76-8F19-F3DD93675C17}" dt="2020-09-19T02:44:12.585" v="264" actId="478"/>
          <ac:picMkLst>
            <pc:docMk/>
            <pc:sldMk cId="591053241" sldId="356"/>
            <ac:picMk id="8" creationId="{00000000-0000-0000-0000-000000000000}"/>
          </ac:picMkLst>
        </pc:picChg>
        <pc:picChg chg="mod modCrop">
          <ac:chgData name="Kathryn Davies" userId="04ad373d-748a-4e1a-a2c8-d2c02d6f9a1d" providerId="ADAL" clId="{D6953208-B35B-4E76-8F19-F3DD93675C17}" dt="2020-09-19T02:44:21.021" v="267" actId="14100"/>
          <ac:picMkLst>
            <pc:docMk/>
            <pc:sldMk cId="591053241" sldId="356"/>
            <ac:picMk id="9" creationId="{00000000-0000-0000-0000-000000000000}"/>
          </ac:picMkLst>
        </pc:picChg>
        <pc:picChg chg="add del mod">
          <ac:chgData name="Kathryn Davies" userId="04ad373d-748a-4e1a-a2c8-d2c02d6f9a1d" providerId="ADAL" clId="{D6953208-B35B-4E76-8F19-F3DD93675C17}" dt="2020-09-19T02:41:52.889" v="237" actId="478"/>
          <ac:picMkLst>
            <pc:docMk/>
            <pc:sldMk cId="591053241" sldId="356"/>
            <ac:picMk id="12" creationId="{8759000D-8048-4E37-9ED1-3E9B3D790BC9}"/>
          </ac:picMkLst>
        </pc:picChg>
        <pc:picChg chg="add mod">
          <ac:chgData name="Kathryn Davies" userId="04ad373d-748a-4e1a-a2c8-d2c02d6f9a1d" providerId="ADAL" clId="{D6953208-B35B-4E76-8F19-F3DD93675C17}" dt="2020-09-19T02:44:30.291" v="270" actId="1076"/>
          <ac:picMkLst>
            <pc:docMk/>
            <pc:sldMk cId="591053241" sldId="356"/>
            <ac:picMk id="14" creationId="{BB96D1DF-263A-494B-9ECC-A43B74983319}"/>
          </ac:picMkLst>
        </pc:picChg>
      </pc:sldChg>
      <pc:sldChg chg="modNotes">
        <pc:chgData name="Kathryn Davies" userId="04ad373d-748a-4e1a-a2c8-d2c02d6f9a1d" providerId="ADAL" clId="{D6953208-B35B-4E76-8F19-F3DD93675C17}" dt="2020-09-19T01:55:22.408" v="29"/>
        <pc:sldMkLst>
          <pc:docMk/>
          <pc:sldMk cId="650266009" sldId="357"/>
        </pc:sldMkLst>
      </pc:sldChg>
      <pc:sldChg chg="modSp mod ord">
        <pc:chgData name="Kathryn Davies" userId="04ad373d-748a-4e1a-a2c8-d2c02d6f9a1d" providerId="ADAL" clId="{D6953208-B35B-4E76-8F19-F3DD93675C17}" dt="2020-09-19T03:18:38.770" v="594"/>
        <pc:sldMkLst>
          <pc:docMk/>
          <pc:sldMk cId="712261326" sldId="358"/>
        </pc:sldMkLst>
        <pc:spChg chg="mod">
          <ac:chgData name="Kathryn Davies" userId="04ad373d-748a-4e1a-a2c8-d2c02d6f9a1d" providerId="ADAL" clId="{D6953208-B35B-4E76-8F19-F3DD93675C17}" dt="2020-09-19T03:01:11.211" v="392" actId="179"/>
          <ac:spMkLst>
            <pc:docMk/>
            <pc:sldMk cId="712261326" sldId="358"/>
            <ac:spMk id="3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3:01:25.829" v="394" actId="1076"/>
          <ac:spMkLst>
            <pc:docMk/>
            <pc:sldMk cId="712261326" sldId="358"/>
            <ac:spMk id="4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712261326" sldId="358"/>
            <ac:spMk id="6" creationId="{00000000-0000-0000-0000-000000000000}"/>
          </ac:spMkLst>
        </pc:spChg>
      </pc:sldChg>
      <pc:sldChg chg="modSp">
        <pc:chgData name="Kathryn Davies" userId="04ad373d-748a-4e1a-a2c8-d2c02d6f9a1d" providerId="ADAL" clId="{D6953208-B35B-4E76-8F19-F3DD93675C17}" dt="2020-09-19T01:55:22.408" v="29"/>
        <pc:sldMkLst>
          <pc:docMk/>
          <pc:sldMk cId="1269995813" sldId="359"/>
        </pc:sldMkLst>
        <pc:spChg chg="mod">
          <ac:chgData name="Kathryn Davies" userId="04ad373d-748a-4e1a-a2c8-d2c02d6f9a1d" providerId="ADAL" clId="{D6953208-B35B-4E76-8F19-F3DD93675C17}" dt="2020-09-19T01:55:22.408" v="29"/>
          <ac:spMkLst>
            <pc:docMk/>
            <pc:sldMk cId="1269995813" sldId="359"/>
            <ac:spMk id="6" creationId="{00000000-0000-0000-0000-000000000000}"/>
          </ac:spMkLst>
        </pc:spChg>
      </pc:sldChg>
      <pc:sldChg chg="addSp modSp mod">
        <pc:chgData name="Kathryn Davies" userId="04ad373d-748a-4e1a-a2c8-d2c02d6f9a1d" providerId="ADAL" clId="{D6953208-B35B-4E76-8F19-F3DD93675C17}" dt="2020-09-19T02:56:44.697" v="361" actId="12"/>
        <pc:sldMkLst>
          <pc:docMk/>
          <pc:sldMk cId="3820503602" sldId="360"/>
        </pc:sldMkLst>
        <pc:spChg chg="mod">
          <ac:chgData name="Kathryn Davies" userId="04ad373d-748a-4e1a-a2c8-d2c02d6f9a1d" providerId="ADAL" clId="{D6953208-B35B-4E76-8F19-F3DD93675C17}" dt="2020-09-19T02:56:44.697" v="361" actId="12"/>
          <ac:spMkLst>
            <pc:docMk/>
            <pc:sldMk cId="3820503602" sldId="360"/>
            <ac:spMk id="7" creationId="{00000000-0000-0000-0000-000000000000}"/>
          </ac:spMkLst>
        </pc:spChg>
        <pc:picChg chg="add mod modCrop">
          <ac:chgData name="Kathryn Davies" userId="04ad373d-748a-4e1a-a2c8-d2c02d6f9a1d" providerId="ADAL" clId="{D6953208-B35B-4E76-8F19-F3DD93675C17}" dt="2020-09-19T02:02:35.257" v="63" actId="1076"/>
          <ac:picMkLst>
            <pc:docMk/>
            <pc:sldMk cId="3820503602" sldId="360"/>
            <ac:picMk id="5" creationId="{506CE30F-B895-4A1E-94F5-AE9990E897DD}"/>
          </ac:picMkLst>
        </pc:picChg>
      </pc:sldChg>
      <pc:sldChg chg="modSp add mod">
        <pc:chgData name="Kathryn Davies" userId="04ad373d-748a-4e1a-a2c8-d2c02d6f9a1d" providerId="ADAL" clId="{D6953208-B35B-4E76-8F19-F3DD93675C17}" dt="2020-09-19T03:08:52.120" v="496" actId="20577"/>
        <pc:sldMkLst>
          <pc:docMk/>
          <pc:sldMk cId="3470449435" sldId="361"/>
        </pc:sldMkLst>
        <pc:spChg chg="mod">
          <ac:chgData name="Kathryn Davies" userId="04ad373d-748a-4e1a-a2c8-d2c02d6f9a1d" providerId="ADAL" clId="{D6953208-B35B-4E76-8F19-F3DD93675C17}" dt="2020-09-19T03:08:52.120" v="496" actId="20577"/>
          <ac:spMkLst>
            <pc:docMk/>
            <pc:sldMk cId="3470449435" sldId="361"/>
            <ac:spMk id="3" creationId="{00000000-0000-0000-0000-000000000000}"/>
          </ac:spMkLst>
        </pc:spChg>
      </pc:sldChg>
      <pc:sldChg chg="modSp add mod">
        <pc:chgData name="Kathryn Davies" userId="04ad373d-748a-4e1a-a2c8-d2c02d6f9a1d" providerId="ADAL" clId="{D6953208-B35B-4E76-8F19-F3DD93675C17}" dt="2020-09-19T03:11:13.790" v="545" actId="1076"/>
        <pc:sldMkLst>
          <pc:docMk/>
          <pc:sldMk cId="3972555945" sldId="362"/>
        </pc:sldMkLst>
        <pc:spChg chg="mod">
          <ac:chgData name="Kathryn Davies" userId="04ad373d-748a-4e1a-a2c8-d2c02d6f9a1d" providerId="ADAL" clId="{D6953208-B35B-4E76-8F19-F3DD93675C17}" dt="2020-09-19T03:11:13.790" v="545" actId="1076"/>
          <ac:spMkLst>
            <pc:docMk/>
            <pc:sldMk cId="3972555945" sldId="362"/>
            <ac:spMk id="3" creationId="{00000000-0000-0000-0000-000000000000}"/>
          </ac:spMkLst>
        </pc:spChg>
      </pc:sldChg>
      <pc:sldChg chg="addSp modSp add mod ord">
        <pc:chgData name="Kathryn Davies" userId="04ad373d-748a-4e1a-a2c8-d2c02d6f9a1d" providerId="ADAL" clId="{D6953208-B35B-4E76-8F19-F3DD93675C17}" dt="2020-09-19T03:20:14.536" v="622" actId="20577"/>
        <pc:sldMkLst>
          <pc:docMk/>
          <pc:sldMk cId="4183926285" sldId="363"/>
        </pc:sldMkLst>
        <pc:spChg chg="mod">
          <ac:chgData name="Kathryn Davies" userId="04ad373d-748a-4e1a-a2c8-d2c02d6f9a1d" providerId="ADAL" clId="{D6953208-B35B-4E76-8F19-F3DD93675C17}" dt="2020-09-19T03:20:14.536" v="622" actId="20577"/>
          <ac:spMkLst>
            <pc:docMk/>
            <pc:sldMk cId="4183926285" sldId="363"/>
            <ac:spMk id="2" creationId="{00000000-0000-0000-0000-000000000000}"/>
          </ac:spMkLst>
        </pc:spChg>
        <pc:spChg chg="mod">
          <ac:chgData name="Kathryn Davies" userId="04ad373d-748a-4e1a-a2c8-d2c02d6f9a1d" providerId="ADAL" clId="{D6953208-B35B-4E76-8F19-F3DD93675C17}" dt="2020-09-19T03:19:33.578" v="600" actId="6549"/>
          <ac:spMkLst>
            <pc:docMk/>
            <pc:sldMk cId="4183926285" sldId="363"/>
            <ac:spMk id="3" creationId="{00000000-0000-0000-0000-000000000000}"/>
          </ac:spMkLst>
        </pc:spChg>
        <pc:spChg chg="add mod">
          <ac:chgData name="Kathryn Davies" userId="04ad373d-748a-4e1a-a2c8-d2c02d6f9a1d" providerId="ADAL" clId="{D6953208-B35B-4E76-8F19-F3DD93675C17}" dt="2020-09-19T03:19:41.378" v="602" actId="1076"/>
          <ac:spMkLst>
            <pc:docMk/>
            <pc:sldMk cId="4183926285" sldId="363"/>
            <ac:spMk id="8" creationId="{211263D6-7F4E-4C2D-9ED3-AC5BEBDB916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236260-4BC3-469D-BE7A-81FDB5A35941}" type="doc">
      <dgm:prSet loTypeId="urn:microsoft.com/office/officeart/2005/8/layout/process1" loCatId="process" qsTypeId="urn:microsoft.com/office/officeart/2005/8/quickstyle/simple4" qsCatId="simple" csTypeId="urn:microsoft.com/office/officeart/2005/8/colors/accent2_2" csCatId="accent2" phldr="1"/>
      <dgm:spPr/>
    </dgm:pt>
    <dgm:pt modelId="{17BDC597-F9DA-4464-BDCB-9D2FF4B0897C}">
      <dgm:prSet phldrT="[Text]"/>
      <dgm:spPr>
        <a:solidFill>
          <a:srgbClr val="C00000"/>
        </a:solidFill>
      </dgm:spPr>
      <dgm:t>
        <a:bodyPr/>
        <a:lstStyle/>
        <a:p>
          <a:r>
            <a:rPr lang="en-CA" dirty="0"/>
            <a:t>Quiz</a:t>
          </a:r>
        </a:p>
      </dgm:t>
    </dgm:pt>
    <dgm:pt modelId="{05A181B9-B7E9-46AF-A251-03507CCE2B63}" type="parTrans" cxnId="{D48CA0AC-8956-451B-95B3-02C6007E4A1D}">
      <dgm:prSet/>
      <dgm:spPr/>
      <dgm:t>
        <a:bodyPr/>
        <a:lstStyle/>
        <a:p>
          <a:endParaRPr lang="en-CA"/>
        </a:p>
      </dgm:t>
    </dgm:pt>
    <dgm:pt modelId="{786F519D-A502-4401-9C55-42B6D607FA89}" type="sibTrans" cxnId="{D48CA0AC-8956-451B-95B3-02C6007E4A1D}">
      <dgm:prSet/>
      <dgm:spPr/>
      <dgm:t>
        <a:bodyPr/>
        <a:lstStyle/>
        <a:p>
          <a:endParaRPr lang="en-CA"/>
        </a:p>
      </dgm:t>
    </dgm:pt>
    <dgm:pt modelId="{D355CA0A-BA93-4C87-B6C3-585BF74C6DD2}">
      <dgm:prSet phldrT="[Text]"/>
      <dgm:spPr>
        <a:solidFill>
          <a:srgbClr val="C00000"/>
        </a:solidFill>
      </dgm:spPr>
      <dgm:t>
        <a:bodyPr/>
        <a:lstStyle/>
        <a:p>
          <a:r>
            <a:rPr lang="en-CA" dirty="0">
              <a:solidFill>
                <a:schemeClr val="bg1"/>
              </a:solidFill>
            </a:rPr>
            <a:t>Evaluations</a:t>
          </a:r>
        </a:p>
      </dgm:t>
    </dgm:pt>
    <dgm:pt modelId="{EE39C74E-6BF4-4054-9161-E6C2C739151D}" type="parTrans" cxnId="{114800EA-1FBA-48CA-9236-2306C5958473}">
      <dgm:prSet/>
      <dgm:spPr/>
      <dgm:t>
        <a:bodyPr/>
        <a:lstStyle/>
        <a:p>
          <a:endParaRPr lang="en-CA"/>
        </a:p>
      </dgm:t>
    </dgm:pt>
    <dgm:pt modelId="{19A547D1-D710-456D-99EE-E2F129687B2E}" type="sibTrans" cxnId="{114800EA-1FBA-48CA-9236-2306C5958473}">
      <dgm:prSet/>
      <dgm:spPr/>
      <dgm:t>
        <a:bodyPr/>
        <a:lstStyle/>
        <a:p>
          <a:endParaRPr lang="en-CA"/>
        </a:p>
      </dgm:t>
    </dgm:pt>
    <dgm:pt modelId="{1F5AC9FD-08C3-4065-BF08-27F2FB7FC8EE}">
      <dgm:prSet phldrT="[Text]"/>
      <dgm:spPr>
        <a:solidFill>
          <a:srgbClr val="C00000"/>
        </a:solidFill>
      </dgm:spPr>
      <dgm:t>
        <a:bodyPr/>
        <a:lstStyle/>
        <a:p>
          <a:r>
            <a:rPr lang="en-CA" dirty="0"/>
            <a:t>Certificates</a:t>
          </a:r>
        </a:p>
      </dgm:t>
    </dgm:pt>
    <dgm:pt modelId="{17A486EC-4FB8-4AD3-B5F0-51A95F588CC4}" type="parTrans" cxnId="{BC8D3576-B4F7-4A88-8F46-78B2D3D862F6}">
      <dgm:prSet/>
      <dgm:spPr/>
      <dgm:t>
        <a:bodyPr/>
        <a:lstStyle/>
        <a:p>
          <a:endParaRPr lang="en-CA"/>
        </a:p>
      </dgm:t>
    </dgm:pt>
    <dgm:pt modelId="{CCFDA9F3-BABC-433C-BB72-3E21B27B1ABC}" type="sibTrans" cxnId="{BC8D3576-B4F7-4A88-8F46-78B2D3D862F6}">
      <dgm:prSet/>
      <dgm:spPr/>
      <dgm:t>
        <a:bodyPr/>
        <a:lstStyle/>
        <a:p>
          <a:endParaRPr lang="en-CA"/>
        </a:p>
      </dgm:t>
    </dgm:pt>
    <dgm:pt modelId="{0EAB429B-BA4A-41A9-9F83-BE60D653650D}" type="pres">
      <dgm:prSet presAssocID="{5D236260-4BC3-469D-BE7A-81FDB5A35941}" presName="Name0" presStyleCnt="0">
        <dgm:presLayoutVars>
          <dgm:dir/>
          <dgm:resizeHandles val="exact"/>
        </dgm:presLayoutVars>
      </dgm:prSet>
      <dgm:spPr/>
    </dgm:pt>
    <dgm:pt modelId="{02852E73-1D3E-4D24-9A58-567FA22D2BB0}" type="pres">
      <dgm:prSet presAssocID="{17BDC597-F9DA-4464-BDCB-9D2FF4B0897C}" presName="node" presStyleLbl="node1" presStyleIdx="0" presStyleCnt="3">
        <dgm:presLayoutVars>
          <dgm:bulletEnabled val="1"/>
        </dgm:presLayoutVars>
      </dgm:prSet>
      <dgm:spPr/>
    </dgm:pt>
    <dgm:pt modelId="{55FD5B62-7A21-4FD4-95BF-650A97C125E5}" type="pres">
      <dgm:prSet presAssocID="{786F519D-A502-4401-9C55-42B6D607FA89}" presName="sibTrans" presStyleLbl="sibTrans2D1" presStyleIdx="0" presStyleCnt="2"/>
      <dgm:spPr/>
    </dgm:pt>
    <dgm:pt modelId="{C9A15E08-6221-4527-8F99-CB34B2657684}" type="pres">
      <dgm:prSet presAssocID="{786F519D-A502-4401-9C55-42B6D607FA89}" presName="connectorText" presStyleLbl="sibTrans2D1" presStyleIdx="0" presStyleCnt="2"/>
      <dgm:spPr/>
    </dgm:pt>
    <dgm:pt modelId="{F57C39CE-2E0B-4296-A473-46D3BBEB571E}" type="pres">
      <dgm:prSet presAssocID="{D355CA0A-BA93-4C87-B6C3-585BF74C6DD2}" presName="node" presStyleLbl="node1" presStyleIdx="1" presStyleCnt="3">
        <dgm:presLayoutVars>
          <dgm:bulletEnabled val="1"/>
        </dgm:presLayoutVars>
      </dgm:prSet>
      <dgm:spPr/>
    </dgm:pt>
    <dgm:pt modelId="{749A0313-6176-48B9-AC64-38F03DD45BA0}" type="pres">
      <dgm:prSet presAssocID="{19A547D1-D710-456D-99EE-E2F129687B2E}" presName="sibTrans" presStyleLbl="sibTrans2D1" presStyleIdx="1" presStyleCnt="2"/>
      <dgm:spPr/>
    </dgm:pt>
    <dgm:pt modelId="{771B50D6-0D9F-4942-9952-AC744472E321}" type="pres">
      <dgm:prSet presAssocID="{19A547D1-D710-456D-99EE-E2F129687B2E}" presName="connectorText" presStyleLbl="sibTrans2D1" presStyleIdx="1" presStyleCnt="2"/>
      <dgm:spPr/>
    </dgm:pt>
    <dgm:pt modelId="{C9B49A9B-9503-4416-96E2-91E6F68B6297}" type="pres">
      <dgm:prSet presAssocID="{1F5AC9FD-08C3-4065-BF08-27F2FB7FC8EE}" presName="node" presStyleLbl="node1" presStyleIdx="2" presStyleCnt="3">
        <dgm:presLayoutVars>
          <dgm:bulletEnabled val="1"/>
        </dgm:presLayoutVars>
      </dgm:prSet>
      <dgm:spPr/>
    </dgm:pt>
  </dgm:ptLst>
  <dgm:cxnLst>
    <dgm:cxn modelId="{B6236026-9E31-475B-929D-FF28AEAEA8BA}" type="presOf" srcId="{786F519D-A502-4401-9C55-42B6D607FA89}" destId="{55FD5B62-7A21-4FD4-95BF-650A97C125E5}" srcOrd="0" destOrd="0" presId="urn:microsoft.com/office/officeart/2005/8/layout/process1"/>
    <dgm:cxn modelId="{57600B6A-139E-467E-B4E7-EE6B2C6E3270}" type="presOf" srcId="{786F519D-A502-4401-9C55-42B6D607FA89}" destId="{C9A15E08-6221-4527-8F99-CB34B2657684}" srcOrd="1" destOrd="0" presId="urn:microsoft.com/office/officeart/2005/8/layout/process1"/>
    <dgm:cxn modelId="{BC8D3576-B4F7-4A88-8F46-78B2D3D862F6}" srcId="{5D236260-4BC3-469D-BE7A-81FDB5A35941}" destId="{1F5AC9FD-08C3-4065-BF08-27F2FB7FC8EE}" srcOrd="2" destOrd="0" parTransId="{17A486EC-4FB8-4AD3-B5F0-51A95F588CC4}" sibTransId="{CCFDA9F3-BABC-433C-BB72-3E21B27B1ABC}"/>
    <dgm:cxn modelId="{D48CA0AC-8956-451B-95B3-02C6007E4A1D}" srcId="{5D236260-4BC3-469D-BE7A-81FDB5A35941}" destId="{17BDC597-F9DA-4464-BDCB-9D2FF4B0897C}" srcOrd="0" destOrd="0" parTransId="{05A181B9-B7E9-46AF-A251-03507CCE2B63}" sibTransId="{786F519D-A502-4401-9C55-42B6D607FA89}"/>
    <dgm:cxn modelId="{5AC297C7-25FD-44F8-8B68-8D00C22F5301}" type="presOf" srcId="{19A547D1-D710-456D-99EE-E2F129687B2E}" destId="{771B50D6-0D9F-4942-9952-AC744472E321}" srcOrd="1" destOrd="0" presId="urn:microsoft.com/office/officeart/2005/8/layout/process1"/>
    <dgm:cxn modelId="{0C06E1CB-E156-47E9-AC42-2AB8BB73EDDF}" type="presOf" srcId="{1F5AC9FD-08C3-4065-BF08-27F2FB7FC8EE}" destId="{C9B49A9B-9503-4416-96E2-91E6F68B6297}" srcOrd="0" destOrd="0" presId="urn:microsoft.com/office/officeart/2005/8/layout/process1"/>
    <dgm:cxn modelId="{AF9D36E7-3189-43F5-A5C5-BFEB0070E514}" type="presOf" srcId="{5D236260-4BC3-469D-BE7A-81FDB5A35941}" destId="{0EAB429B-BA4A-41A9-9F83-BE60D653650D}" srcOrd="0" destOrd="0" presId="urn:microsoft.com/office/officeart/2005/8/layout/process1"/>
    <dgm:cxn modelId="{AF43FCE9-37FC-4185-A525-80096A748717}" type="presOf" srcId="{D355CA0A-BA93-4C87-B6C3-585BF74C6DD2}" destId="{F57C39CE-2E0B-4296-A473-46D3BBEB571E}" srcOrd="0" destOrd="0" presId="urn:microsoft.com/office/officeart/2005/8/layout/process1"/>
    <dgm:cxn modelId="{114800EA-1FBA-48CA-9236-2306C5958473}" srcId="{5D236260-4BC3-469D-BE7A-81FDB5A35941}" destId="{D355CA0A-BA93-4C87-B6C3-585BF74C6DD2}" srcOrd="1" destOrd="0" parTransId="{EE39C74E-6BF4-4054-9161-E6C2C739151D}" sibTransId="{19A547D1-D710-456D-99EE-E2F129687B2E}"/>
    <dgm:cxn modelId="{F0AD48ED-53F9-466F-B834-5DA4EA46A99B}" type="presOf" srcId="{17BDC597-F9DA-4464-BDCB-9D2FF4B0897C}" destId="{02852E73-1D3E-4D24-9A58-567FA22D2BB0}" srcOrd="0" destOrd="0" presId="urn:microsoft.com/office/officeart/2005/8/layout/process1"/>
    <dgm:cxn modelId="{71FC6FEF-B369-4760-8787-4141A627E9C0}" type="presOf" srcId="{19A547D1-D710-456D-99EE-E2F129687B2E}" destId="{749A0313-6176-48B9-AC64-38F03DD45BA0}" srcOrd="0" destOrd="0" presId="urn:microsoft.com/office/officeart/2005/8/layout/process1"/>
    <dgm:cxn modelId="{2B92B06E-2710-44F9-93EB-0EAC4FE68369}" type="presParOf" srcId="{0EAB429B-BA4A-41A9-9F83-BE60D653650D}" destId="{02852E73-1D3E-4D24-9A58-567FA22D2BB0}" srcOrd="0" destOrd="0" presId="urn:microsoft.com/office/officeart/2005/8/layout/process1"/>
    <dgm:cxn modelId="{3B189F72-A711-4FE0-A378-32758CE4916E}" type="presParOf" srcId="{0EAB429B-BA4A-41A9-9F83-BE60D653650D}" destId="{55FD5B62-7A21-4FD4-95BF-650A97C125E5}" srcOrd="1" destOrd="0" presId="urn:microsoft.com/office/officeart/2005/8/layout/process1"/>
    <dgm:cxn modelId="{BBD50DD5-19E4-42DC-A2C2-ADA88C47891C}" type="presParOf" srcId="{55FD5B62-7A21-4FD4-95BF-650A97C125E5}" destId="{C9A15E08-6221-4527-8F99-CB34B2657684}" srcOrd="0" destOrd="0" presId="urn:microsoft.com/office/officeart/2005/8/layout/process1"/>
    <dgm:cxn modelId="{010174DE-147C-4A3F-BF68-FFA090AFA47A}" type="presParOf" srcId="{0EAB429B-BA4A-41A9-9F83-BE60D653650D}" destId="{F57C39CE-2E0B-4296-A473-46D3BBEB571E}" srcOrd="2" destOrd="0" presId="urn:microsoft.com/office/officeart/2005/8/layout/process1"/>
    <dgm:cxn modelId="{DAB7F983-AA5C-4077-AFC4-CFF9E0F78FFB}" type="presParOf" srcId="{0EAB429B-BA4A-41A9-9F83-BE60D653650D}" destId="{749A0313-6176-48B9-AC64-38F03DD45BA0}" srcOrd="3" destOrd="0" presId="urn:microsoft.com/office/officeart/2005/8/layout/process1"/>
    <dgm:cxn modelId="{6E05191F-C486-4756-8DE5-29DCEDD8C7AA}" type="presParOf" srcId="{749A0313-6176-48B9-AC64-38F03DD45BA0}" destId="{771B50D6-0D9F-4942-9952-AC744472E321}" srcOrd="0" destOrd="0" presId="urn:microsoft.com/office/officeart/2005/8/layout/process1"/>
    <dgm:cxn modelId="{96F3EB1C-7B3D-4231-93F2-62B13FF05264}" type="presParOf" srcId="{0EAB429B-BA4A-41A9-9F83-BE60D653650D}" destId="{C9B49A9B-9503-4416-96E2-91E6F68B629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52E73-1D3E-4D24-9A58-567FA22D2BB0}">
      <dsp:nvSpPr>
        <dsp:cNvPr id="0" name=""/>
        <dsp:cNvSpPr/>
      </dsp:nvSpPr>
      <dsp:spPr>
        <a:xfrm>
          <a:off x="7233" y="1240078"/>
          <a:ext cx="2161877" cy="1297126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kern="1200" dirty="0"/>
            <a:t>Quiz</a:t>
          </a:r>
        </a:p>
      </dsp:txBody>
      <dsp:txXfrm>
        <a:off x="45225" y="1278070"/>
        <a:ext cx="2085893" cy="1221142"/>
      </dsp:txXfrm>
    </dsp:sp>
    <dsp:sp modelId="{55FD5B62-7A21-4FD4-95BF-650A97C125E5}">
      <dsp:nvSpPr>
        <dsp:cNvPr id="0" name=""/>
        <dsp:cNvSpPr/>
      </dsp:nvSpPr>
      <dsp:spPr>
        <a:xfrm>
          <a:off x="2385298" y="1620568"/>
          <a:ext cx="458317" cy="536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/>
        </a:p>
      </dsp:txBody>
      <dsp:txXfrm>
        <a:off x="2385298" y="1727797"/>
        <a:ext cx="320822" cy="321687"/>
      </dsp:txXfrm>
    </dsp:sp>
    <dsp:sp modelId="{F57C39CE-2E0B-4296-A473-46D3BBEB571E}">
      <dsp:nvSpPr>
        <dsp:cNvPr id="0" name=""/>
        <dsp:cNvSpPr/>
      </dsp:nvSpPr>
      <dsp:spPr>
        <a:xfrm>
          <a:off x="3033861" y="1240078"/>
          <a:ext cx="2161877" cy="1297126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kern="1200" dirty="0">
              <a:solidFill>
                <a:schemeClr val="bg1"/>
              </a:solidFill>
            </a:rPr>
            <a:t>Evaluations</a:t>
          </a:r>
        </a:p>
      </dsp:txBody>
      <dsp:txXfrm>
        <a:off x="3071853" y="1278070"/>
        <a:ext cx="2085893" cy="1221142"/>
      </dsp:txXfrm>
    </dsp:sp>
    <dsp:sp modelId="{749A0313-6176-48B9-AC64-38F03DD45BA0}">
      <dsp:nvSpPr>
        <dsp:cNvPr id="0" name=""/>
        <dsp:cNvSpPr/>
      </dsp:nvSpPr>
      <dsp:spPr>
        <a:xfrm>
          <a:off x="5411926" y="1620568"/>
          <a:ext cx="458317" cy="536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/>
        </a:p>
      </dsp:txBody>
      <dsp:txXfrm>
        <a:off x="5411926" y="1727797"/>
        <a:ext cx="320822" cy="321687"/>
      </dsp:txXfrm>
    </dsp:sp>
    <dsp:sp modelId="{C9B49A9B-9503-4416-96E2-91E6F68B6297}">
      <dsp:nvSpPr>
        <dsp:cNvPr id="0" name=""/>
        <dsp:cNvSpPr/>
      </dsp:nvSpPr>
      <dsp:spPr>
        <a:xfrm>
          <a:off x="6060489" y="1240078"/>
          <a:ext cx="2161877" cy="1297126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kern="1200" dirty="0"/>
            <a:t>Certificates</a:t>
          </a:r>
        </a:p>
      </dsp:txBody>
      <dsp:txXfrm>
        <a:off x="6098481" y="1278070"/>
        <a:ext cx="2085893" cy="1221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4AAA8CBD-401D-41DE-8604-88B7091A738A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B1783F8B-ADAE-4F80-BF56-C3905FF88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8823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D552275E-BADC-4D13-A407-781EB9ADD251}" type="datetimeFigureOut">
              <a:rPr lang="en-CA" smtClean="0"/>
              <a:t>2020-09-19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71575"/>
            <a:ext cx="5626100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510564"/>
            <a:ext cx="5669280" cy="3690461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1E5ACE39-6A7C-4E0C-8779-448C209C02B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9482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CE362-1B59-49D3-B3E6-934A20E7EF05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755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11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34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Pass out all 3 for participants to see</a:t>
            </a:r>
          </a:p>
          <a:p>
            <a:r>
              <a:rPr lang="en-CA" b="1" dirty="0"/>
              <a:t>DO</a:t>
            </a:r>
            <a:r>
              <a:rPr lang="en-CA" b="1" baseline="0" dirty="0"/>
              <a:t> NOT show how to use them at this time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12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17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13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38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Because BLS do many skills at the same time or there is a team providing care the scene survey talk is</a:t>
            </a:r>
            <a:r>
              <a:rPr lang="en-CA" baseline="0" dirty="0"/>
              <a:t> to check for responsiveness and normal breathing.  T</a:t>
            </a:r>
            <a:r>
              <a:rPr lang="en-CA" dirty="0"/>
              <a:t>he primary survey is now CAB (HSF 2010</a:t>
            </a:r>
            <a:r>
              <a:rPr lang="en-CA" baseline="0" dirty="0"/>
              <a:t> Guidelines)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7330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2887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4708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Pulse check</a:t>
            </a:r>
            <a:r>
              <a:rPr lang="en-CA" b="1" dirty="0"/>
              <a:t> 5-10 seconds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6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Body knows the mechanics of breathing but this is not 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8345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If you were in the hospital parking lot</a:t>
            </a:r>
            <a:r>
              <a:rPr lang="en-CA" baseline="0" dirty="0"/>
              <a:t> what would you ask bystanders to do?</a:t>
            </a:r>
          </a:p>
          <a:p>
            <a:r>
              <a:rPr lang="en-CA" baseline="0" dirty="0"/>
              <a:t>If you were at the playground with your kids what would you ask for?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2100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23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2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CE362-1B59-49D3-B3E6-934A20E7EF05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9236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DO NOT show jaw thrust at</a:t>
            </a:r>
            <a:r>
              <a:rPr lang="en-CA" b="1" baseline="0" dirty="0"/>
              <a:t> this time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24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01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When</a:t>
            </a:r>
            <a:r>
              <a:rPr lang="en-CA" baseline="0" dirty="0"/>
              <a:t> no trauma always use head tilt chin lift (HTCL)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25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31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When</a:t>
            </a:r>
            <a:r>
              <a:rPr lang="en-CA" baseline="0" dirty="0"/>
              <a:t> no trauma always use head tilt chin lift (HTCL)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26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39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600" baseline="0" dirty="0"/>
              <a:t>If trauma is suspected use the jaw thrust. Try this one time only, if you are unsuccessful do a HTCL carefully</a:t>
            </a:r>
            <a:endParaRPr lang="en-CA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CE362-1B59-49D3-B3E6-934A20E7EF05}" type="slidenum">
              <a:rPr lang="en-CA" smtClean="0"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0811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Have at least 2 sizes of BVM’s available Ideally all 3 sizes</a:t>
            </a:r>
          </a:p>
          <a:p>
            <a:r>
              <a:rPr lang="en-CA" dirty="0"/>
              <a:t>Review parts with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81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Using a BVM is a 2 person technique to perform effective ventilations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6411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When patient is in respiratory arrest or in cardiac</a:t>
            </a:r>
            <a:r>
              <a:rPr lang="en-CA" baseline="0" dirty="0"/>
              <a:t> arrest,  give 1 normal breath every 6-8 seconds.  When CPR is being performed you do not time breaths with compression.  CPR and respirations are asynchronous.</a:t>
            </a:r>
          </a:p>
          <a:p>
            <a:r>
              <a:rPr lang="en-CA" baseline="0" dirty="0"/>
              <a:t>Discuss interposed breaths and importance of timing with the patients breaths.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44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31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22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REVIEW ONLY do not start a lengthy discussion on all new</a:t>
            </a:r>
            <a:r>
              <a:rPr lang="en-CA" baseline="0" dirty="0"/>
              <a:t> skills.  </a:t>
            </a:r>
          </a:p>
          <a:p>
            <a:r>
              <a:rPr lang="en-CA" baseline="0" dirty="0"/>
              <a:t>In depth conversation is during that skill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CE362-1B59-49D3-B3E6-934A20E7EF0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0903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2000" dirty="0"/>
              <a:t>Remind BLS that if not sure if there is a pulse present do</a:t>
            </a:r>
            <a:r>
              <a:rPr lang="en-CA" sz="2000" baseline="0" dirty="0"/>
              <a:t> not take more than 10 seconds.  If no pulse or unsure if there is a pulse start CPR.</a:t>
            </a: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7136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Puberty – Male facial</a:t>
            </a:r>
            <a:r>
              <a:rPr lang="en-CA" baseline="0" dirty="0"/>
              <a:t> hair or armpit hair  Female development of breasts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CE362-1B59-49D3-B3E6-934A20E7EF05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5964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2000" dirty="0"/>
              <a:t>Remind BLS that if not sure if there is a pulse present do</a:t>
            </a:r>
            <a:r>
              <a:rPr lang="en-CA" sz="2000" baseline="0" dirty="0"/>
              <a:t> not take more than 10 seconds.  If no pulse or unsure if there is a pulse start CPR.</a:t>
            </a: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0033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Pulse check</a:t>
            </a:r>
            <a:r>
              <a:rPr lang="en-CA" b="1" dirty="0"/>
              <a:t> 5-10 seconds Maximum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38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14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Remind BLS that if no pulse or below 60 bpm with poor perfusion start CPR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40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85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*NB* Minimize interruption's in CPR when</a:t>
            </a:r>
            <a:r>
              <a:rPr lang="en-CA" baseline="0" dirty="0"/>
              <a:t> switching positions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92920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MI-heart attacks</a:t>
            </a:r>
          </a:p>
          <a:p>
            <a:r>
              <a:rPr lang="en-CA" dirty="0"/>
              <a:t>CVA- Stroke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6584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Remember these are Diagnosis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505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Reminder* Women may get neck, jaw, or shoulder blade pain</a:t>
            </a:r>
          </a:p>
          <a:p>
            <a:r>
              <a:rPr lang="en-CA" dirty="0"/>
              <a:t>Elderly diabetics may deny any pain or discomfort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9249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7938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5857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2204E-81FD-4170-8E81-45E5A7581812}" type="slidenum">
              <a:rPr lang="en-CA" smtClean="0"/>
              <a:t>54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793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Puberty defined as :</a:t>
            </a:r>
          </a:p>
          <a:p>
            <a:r>
              <a:rPr lang="en-CA" dirty="0"/>
              <a:t>Female breast development</a:t>
            </a:r>
          </a:p>
          <a:p>
            <a:r>
              <a:rPr lang="en-CA" dirty="0"/>
              <a:t>Make facial or armpit hair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46011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As</a:t>
            </a:r>
            <a:r>
              <a:rPr lang="en-CA" baseline="0" dirty="0"/>
              <a:t> of 2015 HSF recommends 2 x 81 mg or 1x 325 mg ASA to be crushed or chewed 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1128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</a:t>
            </a:r>
            <a:r>
              <a:rPr lang="en-CA" baseline="0" dirty="0"/>
              <a:t> of 2015 HSF recommends 2 x 81 mg or 1x 325 mg ASA to be crushed or chewed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79474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Will not see these rhythms on AED  These units do not monitor only defibrillate.	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31301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Will not see these rhythms on AED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65097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Stress Turn it on!!!!!!!!!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66858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63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834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Remember wheel chair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06744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76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047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78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19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This</a:t>
            </a:r>
            <a:r>
              <a:rPr lang="en-CA" baseline="0" dirty="0"/>
              <a:t> legislation would cover a BLS when off duty.  When working you have </a:t>
            </a:r>
            <a:r>
              <a:rPr lang="en-CA" b="1" u="sng" baseline="0" dirty="0"/>
              <a:t>a duty to respond</a:t>
            </a:r>
            <a:endParaRPr lang="en-CA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E39-6A7C-4E0C-8779-448C209C02B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936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BLS must wait until a higher</a:t>
            </a:r>
            <a:r>
              <a:rPr lang="en-CA" baseline="0" dirty="0"/>
              <a:t> level of care takes over in a hospital setting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CE362-1B59-49D3-B3E6-934A20E7EF05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0836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SARS – Severe Acute</a:t>
            </a:r>
            <a:r>
              <a:rPr lang="en-CA" baseline="0" dirty="0"/>
              <a:t> Respiratory Syndrome</a:t>
            </a:r>
          </a:p>
          <a:p>
            <a:r>
              <a:rPr lang="en-CA" baseline="0" dirty="0"/>
              <a:t>MERS – Middle Eastern Respiratory Syndrome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CE362-1B59-49D3-B3E6-934A20E7EF05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4533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Have participants</a:t>
            </a:r>
            <a:r>
              <a:rPr lang="en-CA" baseline="0" dirty="0"/>
              <a:t> name some other types of PPE</a:t>
            </a:r>
          </a:p>
          <a:p>
            <a:r>
              <a:rPr lang="en-CA" baseline="0" dirty="0"/>
              <a:t>Double gloving</a:t>
            </a:r>
          </a:p>
          <a:p>
            <a:r>
              <a:rPr lang="en-CA" baseline="0" dirty="0"/>
              <a:t>BVM</a:t>
            </a:r>
          </a:p>
          <a:p>
            <a:r>
              <a:rPr lang="en-CA" baseline="0" dirty="0"/>
              <a:t>Face shields</a:t>
            </a:r>
          </a:p>
          <a:p>
            <a:r>
              <a:rPr lang="en-CA" baseline="0" dirty="0"/>
              <a:t>Goggles</a:t>
            </a:r>
          </a:p>
          <a:p>
            <a:r>
              <a:rPr lang="en-CA" baseline="0" dirty="0"/>
              <a:t>N95</a:t>
            </a:r>
          </a:p>
          <a:p>
            <a:r>
              <a:rPr lang="en-CA" baseline="0" dirty="0"/>
              <a:t>Gowns</a:t>
            </a:r>
          </a:p>
          <a:p>
            <a:r>
              <a:rPr lang="en-CA" baseline="0" dirty="0"/>
              <a:t>Boots</a:t>
            </a:r>
          </a:p>
          <a:p>
            <a:r>
              <a:rPr lang="en-CA" baseline="0" dirty="0"/>
              <a:t>Caps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CE362-1B59-49D3-B3E6-934A20E7EF05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8321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71575"/>
            <a:ext cx="5626100" cy="316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 BLS environment</a:t>
            </a:r>
            <a:r>
              <a:rPr lang="en-CA" baseline="0" dirty="0"/>
              <a:t> Bio Hazard disposal only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CE362-1B59-49D3-B3E6-934A20E7EF05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48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E456-8FC7-458C-8CDA-C25EC1116E15}" type="datetime1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17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D08D-27DB-4F50-9792-5B61050B9F2D}" type="datetime1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519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9B785-331D-423C-8519-DB8419766AF2}" type="datetime1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6476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1795-8875-4337-8861-7D79C3F45BF4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84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53E8F-0578-4D84-B541-849B33968538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31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E12-CB0A-4D8D-B619-F9CDD0C08FB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97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804A-F593-4D06-900F-EF4F59EE3B78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44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0C74-05A9-4094-AB35-4673B36B6A1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32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355A-96D2-48ED-97EB-5A5E40452463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43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CCB-817C-4E49-AD7C-0D52BD4323D0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92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20D7-0C09-4564-BA2D-6B59F2878162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9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8AA2-9C78-4EE2-A435-B52B44E926EB}" type="datetime1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3755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3C32-85C1-4F79-9699-3921E9C94548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63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21D5F-14A3-4B3C-AA08-C7C0BB7F4A64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18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6143-BEFA-4B38-8CD2-5DAB4FB6F02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8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7ABA-D4AE-437E-9130-67FA560C6646}" type="datetime1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082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5847-D913-462B-9215-F68EF1260363}" type="datetime1">
              <a:rPr lang="en-CA" smtClean="0"/>
              <a:t>2020-09-19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732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927F-61B2-43F5-820F-241DA00CC349}" type="datetime1">
              <a:rPr lang="en-CA" smtClean="0"/>
              <a:t>2020-09-19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29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7CE6-8917-4855-BA0C-B3D95D7FE1BE}" type="datetime1">
              <a:rPr lang="en-CA" smtClean="0"/>
              <a:t>2020-09-19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339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F621-8C80-429A-8CE6-50AE35A6A719}" type="datetime1">
              <a:rPr lang="en-CA" smtClean="0"/>
              <a:t>2020-09-19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779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A0D5-D717-4A76-B257-E497803A2428}" type="datetime1">
              <a:rPr lang="en-CA" smtClean="0"/>
              <a:t>2020-09-19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028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A884-203E-4DD7-9D2F-7BB4F4E3B494}" type="datetime1">
              <a:rPr lang="en-CA" smtClean="0"/>
              <a:t>2020-09-19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536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93A11-5997-45B4-9758-48F9E0EA570F}" type="datetime1">
              <a:rPr lang="en-CA" smtClean="0"/>
              <a:t>2020-09-19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16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306CF-05BA-43F0-8524-6E70BA8641E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2020-09-19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4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84.jpeg"/><Relationship Id="rId4" Type="http://schemas.microsoft.com/office/2007/relationships/hdphoto" Target="../media/hdphoto15.wdp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12" y="289140"/>
            <a:ext cx="10515600" cy="1325563"/>
          </a:xfrm>
        </p:spPr>
        <p:txBody>
          <a:bodyPr>
            <a:normAutofit/>
          </a:bodyPr>
          <a:lstStyle/>
          <a:p>
            <a:r>
              <a:rPr lang="en-CA" sz="6600" b="1" dirty="0">
                <a:latin typeface="Garamond" panose="02020404030301010803" pitchFamily="18" charset="0"/>
              </a:rPr>
              <a:t>Basic Life Support-BLS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/>
              <a:t>1</a:t>
            </a:fld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000" y="2740359"/>
            <a:ext cx="3528000" cy="235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7"/>
          <a:stretch/>
        </p:blipFill>
        <p:spPr bwMode="auto">
          <a:xfrm>
            <a:off x="4594308" y="2047553"/>
            <a:ext cx="2916299" cy="3740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4"/>
          <a:stretch/>
        </p:blipFill>
        <p:spPr bwMode="auto">
          <a:xfrm>
            <a:off x="1059494" y="2740359"/>
            <a:ext cx="3183689" cy="23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0374" y="204154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latin typeface="Garamond" panose="02020404030301010803" pitchFamily="18" charset="0"/>
              </a:rPr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149332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4761" y="425823"/>
            <a:ext cx="10595517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Terms – </a:t>
            </a:r>
            <a:r>
              <a:rPr lang="en-CA" dirty="0">
                <a:latin typeface="Garamond" panose="02020404030301010803" pitchFamily="18" charset="0"/>
              </a:rPr>
              <a:t>Gloves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51" y="1556792"/>
            <a:ext cx="1656871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571693"/>
            <a:ext cx="1620000" cy="1641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597685"/>
            <a:ext cx="1656000" cy="161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51" y="3594939"/>
            <a:ext cx="1656183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3599878"/>
            <a:ext cx="1620000" cy="1584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01" y="3559551"/>
            <a:ext cx="1648641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50374" y="208504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10</a:t>
            </a:fld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4982599" y="5614063"/>
            <a:ext cx="1581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t>Manual Page 12</a:t>
            </a:r>
          </a:p>
        </p:txBody>
      </p:sp>
    </p:spTree>
    <p:extLst>
      <p:ext uri="{BB962C8B-B14F-4D97-AF65-F5344CB8AC3E}">
        <p14:creationId xmlns:p14="http://schemas.microsoft.com/office/powerpoint/2010/main" val="650266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1225" y="365402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Student Performance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12224" y="623222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</a:rPr>
              <a:pPr/>
              <a:t>11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1664" y="2555171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1.  </a:t>
            </a:r>
            <a:r>
              <a:rPr lang="en-CA" sz="3200" b="1" dirty="0">
                <a:latin typeface="Garamond" panose="02020404030301010803" pitchFamily="18" charset="0"/>
              </a:rPr>
              <a:t>Have students perform glove removal and proper disposal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19636" y="2420888"/>
            <a:ext cx="6480720" cy="157428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963002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1818" y="416935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Terms –</a:t>
            </a:r>
            <a:r>
              <a:rPr lang="en-CA" dirty="0">
                <a:latin typeface="Garamond" panose="02020404030301010803" pitchFamily="18" charset="0"/>
              </a:rPr>
              <a:t>Resuscitation devices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37" y="3794897"/>
            <a:ext cx="288032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r="6420"/>
          <a:stretch/>
        </p:blipFill>
        <p:spPr>
          <a:xfrm>
            <a:off x="626720" y="1706246"/>
            <a:ext cx="288032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4888" y="3883048"/>
            <a:ext cx="2875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prstClr val="black"/>
                </a:solidFill>
                <a:latin typeface="Garamond" panose="02020404030301010803" pitchFamily="18" charset="0"/>
              </a:rPr>
              <a:t>Pocket Mask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6943" y="5770563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prstClr val="black"/>
                </a:solidFill>
                <a:latin typeface="Garamond" panose="02020404030301010803" pitchFamily="18" charset="0"/>
              </a:rPr>
              <a:t>Face Shield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12224" y="623222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  <a:latin typeface="Garamond" panose="02020404030301010803" pitchFamily="18" charset="0"/>
              </a:rPr>
              <a:pPr/>
              <a:t>12</a:t>
            </a:fld>
            <a:endParaRPr lang="en-CA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27557" b="15441"/>
          <a:stretch/>
        </p:blipFill>
        <p:spPr>
          <a:xfrm>
            <a:off x="5805704" y="1995532"/>
            <a:ext cx="5436000" cy="2272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9618" y="3774549"/>
            <a:ext cx="285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Garamond" panose="02020404030301010803" pitchFamily="18" charset="0"/>
              </a:rPr>
              <a:t>Bag Valve Mask Adult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474699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74469" y="365126"/>
            <a:ext cx="9879331" cy="5201285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Critical Incident Stress </a:t>
            </a:r>
            <a:br>
              <a:rPr lang="en-CA" b="1" dirty="0">
                <a:latin typeface="Garamond" panose="02020404030301010803" pitchFamily="18" charset="0"/>
              </a:rPr>
            </a:br>
            <a:r>
              <a:rPr lang="en-CA" b="1" dirty="0">
                <a:latin typeface="Garamond" panose="02020404030301010803" pitchFamily="18" charset="0"/>
              </a:rPr>
              <a:t>and</a:t>
            </a:r>
            <a:br>
              <a:rPr lang="en-CA" b="1" dirty="0">
                <a:latin typeface="Garamond" panose="02020404030301010803" pitchFamily="18" charset="0"/>
              </a:rPr>
            </a:br>
            <a:r>
              <a:rPr lang="en-CA" b="1" dirty="0">
                <a:latin typeface="Garamond" panose="02020404030301010803" pitchFamily="18" charset="0"/>
              </a:rPr>
              <a:t>Post Traumatic Stress Disorder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12224" y="623222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  <a:latin typeface="Garamond" panose="02020404030301010803" pitchFamily="18" charset="0"/>
              </a:rPr>
              <a:pPr/>
              <a:t>13</a:t>
            </a:fld>
            <a:endParaRPr lang="en-CA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04214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50073" y="490158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Terms – </a:t>
            </a:r>
            <a:r>
              <a:rPr lang="en-CA" dirty="0">
                <a:latin typeface="Garamond" panose="02020404030301010803" pitchFamily="18" charset="0"/>
              </a:rPr>
              <a:t>Medical Professional’s Reaction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628801"/>
            <a:ext cx="322224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447928" y="1556796"/>
            <a:ext cx="46085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Critical Incident Stress </a:t>
            </a: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immediately after: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Anxiety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Upset stomach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Difficulty sleeping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Drink too much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Unable to eat or eat too much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Panic attacks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Teary</a:t>
            </a:r>
          </a:p>
          <a:p>
            <a:endParaRPr lang="en-CA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r>
              <a:rPr lang="en-CA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Post Traumatic Stress </a:t>
            </a: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after 72 hours: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Personality changes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Poor hygiene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Always late or no show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Always tired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Garamond" panose="02020404030301010803" pitchFamily="18" charset="0"/>
              </a:rPr>
              <a:t>Excessive alcohol or drug use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025282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274641"/>
            <a:ext cx="8229600" cy="3022071"/>
          </a:xfrm>
        </p:spPr>
        <p:txBody>
          <a:bodyPr>
            <a:normAutofit/>
          </a:bodyPr>
          <a:lstStyle/>
          <a:p>
            <a:pPr algn="ctr"/>
            <a:r>
              <a:rPr lang="en-CA" sz="7200" b="1" dirty="0">
                <a:latin typeface="Garamond" panose="02020404030301010803" pitchFamily="18" charset="0"/>
              </a:rPr>
              <a:t>Basic Life Support</a:t>
            </a:r>
            <a:br>
              <a:rPr lang="en-CA" sz="7200" b="1" dirty="0">
                <a:latin typeface="Garamond" panose="02020404030301010803" pitchFamily="18" charset="0"/>
              </a:rPr>
            </a:br>
            <a:r>
              <a:rPr lang="en-CA" sz="7200" b="1" dirty="0">
                <a:latin typeface="Garamond" panose="02020404030301010803" pitchFamily="18" charset="0"/>
              </a:rPr>
              <a:t>CPR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85" y="412816"/>
            <a:ext cx="9048549" cy="603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5033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6981" y="445364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1700809"/>
            <a:ext cx="8229600" cy="44253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CA" sz="4000" dirty="0">
                <a:latin typeface="Garamond" panose="02020404030301010803" pitchFamily="18" charset="0"/>
              </a:rPr>
              <a:t>In all emergencies use this sequence:</a:t>
            </a:r>
          </a:p>
          <a:p>
            <a:pPr marL="0" indent="0" algn="ctr">
              <a:spcBef>
                <a:spcPts val="0"/>
              </a:spcBef>
              <a:buNone/>
            </a:pPr>
            <a:endParaRPr lang="en-CA" sz="4800" b="1" dirty="0">
              <a:latin typeface="Garamond" panose="02020404030301010803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CA" sz="4800" b="1" dirty="0">
                <a:latin typeface="Garamond" panose="02020404030301010803" pitchFamily="18" charset="0"/>
              </a:rPr>
              <a:t>Look, Talk, Call,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sz="4800" b="1" dirty="0">
                <a:latin typeface="Garamond" panose="02020404030301010803" pitchFamily="18" charset="0"/>
              </a:rPr>
              <a:t>Circulation, Airway, Breathing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14" y="25210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63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08711" y="342321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08711" y="1536607"/>
            <a:ext cx="10378440" cy="5297771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5900" b="1" dirty="0">
                <a:latin typeface="Garamond" panose="02020404030301010803" pitchFamily="18" charset="0"/>
              </a:rPr>
              <a:t>Look </a:t>
            </a:r>
            <a:r>
              <a:rPr lang="en-CA" sz="5900" dirty="0">
                <a:latin typeface="Garamond" panose="02020404030301010803" pitchFamily="18" charset="0"/>
              </a:rPr>
              <a:t>– hazards, MOI and how many injured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5900" dirty="0">
              <a:latin typeface="Garamond" panose="02020404030301010803" pitchFamily="18" charset="0"/>
            </a:endParaRPr>
          </a:p>
          <a:p>
            <a:pPr marL="992188" indent="-992188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5900" b="1" dirty="0">
                <a:latin typeface="Garamond" panose="02020404030301010803" pitchFamily="18" charset="0"/>
              </a:rPr>
              <a:t>Talk </a:t>
            </a:r>
            <a:r>
              <a:rPr lang="en-CA" sz="5900" dirty="0">
                <a:latin typeface="Garamond" panose="02020404030301010803" pitchFamily="18" charset="0"/>
              </a:rPr>
              <a:t>– check for responsiveness and get consent , look for normal breathing for 5-10 seconds (not agonal),  carotid pulse (adult and child) or brachial (infant) for 5-10 seconds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5900" dirty="0">
              <a:latin typeface="Garamond" panose="02020404030301010803" pitchFamily="18" charset="0"/>
            </a:endParaRPr>
          </a:p>
          <a:p>
            <a:pPr marL="892152" indent="-892152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5900" b="1" dirty="0">
                <a:latin typeface="Garamond" panose="02020404030301010803" pitchFamily="18" charset="0"/>
              </a:rPr>
              <a:t>Call </a:t>
            </a:r>
            <a:r>
              <a:rPr lang="en-CA" sz="5900" dirty="0">
                <a:latin typeface="Garamond" panose="02020404030301010803" pitchFamily="18" charset="0"/>
              </a:rPr>
              <a:t>– get someone to call 911 and another person to get an AED </a:t>
            </a:r>
          </a:p>
          <a:p>
            <a:pPr marL="892152" indent="-892152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5900" dirty="0">
                <a:latin typeface="Garamond" panose="02020404030301010803" pitchFamily="18" charset="0"/>
              </a:rPr>
              <a:t>           (internal response plan)</a:t>
            </a:r>
          </a:p>
          <a:p>
            <a:pPr marL="892152" indent="-892152">
              <a:lnSpc>
                <a:spcPct val="100000"/>
              </a:lnSpc>
              <a:spcBef>
                <a:spcPts val="0"/>
              </a:spcBef>
              <a:buNone/>
            </a:pPr>
            <a:endParaRPr lang="en-CA" sz="5900" dirty="0">
              <a:latin typeface="Garamond" panose="02020404030301010803" pitchFamily="18" charset="0"/>
            </a:endParaRPr>
          </a:p>
          <a:p>
            <a:pPr marL="2057349" indent="-2057349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5900" b="1" dirty="0">
                <a:latin typeface="Garamond" panose="02020404030301010803" pitchFamily="18" charset="0"/>
              </a:rPr>
              <a:t>Circulation </a:t>
            </a:r>
            <a:r>
              <a:rPr lang="en-CA" sz="5900" dirty="0">
                <a:latin typeface="Garamond" panose="02020404030301010803" pitchFamily="18" charset="0"/>
              </a:rPr>
              <a:t>– start CPR with 30 compressions</a:t>
            </a:r>
          </a:p>
          <a:p>
            <a:pPr marL="2057349" indent="-2057349">
              <a:lnSpc>
                <a:spcPct val="100000"/>
              </a:lnSpc>
              <a:spcBef>
                <a:spcPts val="0"/>
              </a:spcBef>
              <a:buNone/>
            </a:pPr>
            <a:endParaRPr lang="en-CA" sz="5900" b="1" dirty="0">
              <a:latin typeface="Garamond" panose="02020404030301010803" pitchFamily="18" charset="0"/>
            </a:endParaRPr>
          </a:p>
          <a:p>
            <a:pPr marL="2057349" indent="-2057349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5900" b="1" dirty="0">
                <a:latin typeface="Garamond" panose="02020404030301010803" pitchFamily="18" charset="0"/>
              </a:rPr>
              <a:t>Airway </a:t>
            </a:r>
            <a:r>
              <a:rPr lang="en-CA" sz="5900" dirty="0">
                <a:latin typeface="Garamond" panose="02020404030301010803" pitchFamily="18" charset="0"/>
              </a:rPr>
              <a:t>– open airway with head – tilt, chin – lift or jaw thrust</a:t>
            </a:r>
          </a:p>
          <a:p>
            <a:pPr marL="1349341" indent="-1349341">
              <a:lnSpc>
                <a:spcPct val="100000"/>
              </a:lnSpc>
              <a:spcBef>
                <a:spcPts val="0"/>
              </a:spcBef>
              <a:buNone/>
            </a:pPr>
            <a:endParaRPr lang="en-CA" sz="5900" b="1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5900" b="1" dirty="0">
                <a:latin typeface="Garamond" panose="02020404030301010803" pitchFamily="18" charset="0"/>
              </a:rPr>
              <a:t>Breathing </a:t>
            </a:r>
            <a:r>
              <a:rPr lang="en-CA" sz="5900" dirty="0">
                <a:latin typeface="Garamond" panose="02020404030301010803" pitchFamily="18" charset="0"/>
              </a:rPr>
              <a:t>– </a:t>
            </a:r>
            <a:r>
              <a:rPr lang="en-CA" sz="5900" b="1" dirty="0">
                <a:latin typeface="Garamond" panose="02020404030301010803" pitchFamily="18" charset="0"/>
              </a:rPr>
              <a:t> </a:t>
            </a:r>
            <a:r>
              <a:rPr lang="en-CA" sz="5900" dirty="0">
                <a:latin typeface="Garamond" panose="02020404030301010803" pitchFamily="18" charset="0"/>
              </a:rPr>
              <a:t>give 2 normal breaths</a:t>
            </a:r>
          </a:p>
          <a:p>
            <a:pPr marL="2057349" indent="-2057349">
              <a:lnSpc>
                <a:spcPct val="100000"/>
              </a:lnSpc>
              <a:spcBef>
                <a:spcPts val="0"/>
              </a:spcBef>
              <a:buNone/>
            </a:pPr>
            <a:endParaRPr lang="en-CA" sz="5900" dirty="0">
              <a:latin typeface="Garamond" panose="02020404030301010803" pitchFamily="18" charset="0"/>
            </a:endParaRPr>
          </a:p>
          <a:p>
            <a:pPr marL="2331980" indent="-233198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5900" b="1" dirty="0">
                <a:latin typeface="Garamond" panose="02020404030301010803" pitchFamily="18" charset="0"/>
              </a:rPr>
              <a:t>Defibrillation </a:t>
            </a:r>
            <a:r>
              <a:rPr lang="en-CA" sz="5900" dirty="0">
                <a:latin typeface="Garamond" panose="02020404030301010803" pitchFamily="18" charset="0"/>
              </a:rPr>
              <a:t>– for patient’s that are unconscious with no breathing or pulse</a:t>
            </a:r>
          </a:p>
          <a:p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411272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88573" y="500062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88573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CA" sz="3600" b="1" dirty="0">
                <a:solidFill>
                  <a:prstClr val="black"/>
                </a:solidFill>
                <a:latin typeface="Garamond" panose="02020404030301010803" pitchFamily="18" charset="0"/>
              </a:rPr>
              <a:t>Look </a:t>
            </a:r>
            <a:r>
              <a:rPr lang="en-CA" sz="3600" dirty="0">
                <a:solidFill>
                  <a:prstClr val="black"/>
                </a:solidFill>
                <a:latin typeface="Garamond" panose="02020404030301010803" pitchFamily="18" charset="0"/>
              </a:rPr>
              <a:t>– MOI, hazards and how many injured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356992"/>
            <a:ext cx="216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66" y="3384407"/>
            <a:ext cx="215771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5848"/>
          <a:stretch/>
        </p:blipFill>
        <p:spPr>
          <a:xfrm>
            <a:off x="5519934" y="2798928"/>
            <a:ext cx="181459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365296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28132" y="423639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28132" y="1407597"/>
            <a:ext cx="9007270" cy="525658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b="1" dirty="0">
                <a:latin typeface="Garamond" panose="02020404030301010803" pitchFamily="18" charset="0"/>
              </a:rPr>
              <a:t>Talk</a:t>
            </a:r>
            <a:r>
              <a:rPr lang="en-CA" dirty="0">
                <a:latin typeface="Garamond" panose="02020404030301010803" pitchFamily="18" charset="0"/>
              </a:rPr>
              <a:t> to the patient: if unconscious tap n’ shout for up to 5–10 seconds, look for normal breathing (not agonal) and check for a pulse.</a:t>
            </a:r>
          </a:p>
          <a:p>
            <a:endParaRPr lang="en-CA" dirty="0">
              <a:latin typeface="Garamond" panose="02020404030301010803" pitchFamily="18" charset="0"/>
            </a:endParaRPr>
          </a:p>
          <a:p>
            <a:endParaRPr lang="en-CA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                </a:t>
            </a:r>
          </a:p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                        </a:t>
            </a:r>
          </a:p>
          <a:p>
            <a:pPr marL="0" indent="0">
              <a:buNone/>
            </a:pPr>
            <a:endParaRPr lang="en-CA" dirty="0">
              <a:latin typeface="Garamond" panose="02020404030301010803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70" y="568633"/>
            <a:ext cx="8681579" cy="578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82935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417" y="639862"/>
            <a:ext cx="8229600" cy="922115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BLS and AED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886" y="1871440"/>
            <a:ext cx="8229600" cy="3698716"/>
          </a:xfrm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CA" sz="3200" dirty="0">
                <a:latin typeface="Garamond" panose="02020404030301010803" pitchFamily="18" charset="0"/>
              </a:rPr>
              <a:t>Information and Terms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CA" sz="3200" dirty="0">
                <a:latin typeface="Garamond" panose="02020404030301010803" pitchFamily="18" charset="0"/>
              </a:rPr>
              <a:t>Emergency Scene Management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CA" sz="3200" dirty="0">
                <a:latin typeface="Garamond" panose="02020404030301010803" pitchFamily="18" charset="0"/>
              </a:rPr>
              <a:t>CPR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CA" sz="3200" dirty="0">
                <a:latin typeface="Garamond" panose="02020404030301010803" pitchFamily="18" charset="0"/>
              </a:rPr>
              <a:t>AED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CA" sz="3200" dirty="0">
                <a:latin typeface="Garamond" panose="02020404030301010803" pitchFamily="18" charset="0"/>
              </a:rPr>
              <a:t>Choking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CA" sz="3200" dirty="0">
                <a:latin typeface="Garamond" panose="02020404030301010803" pitchFamily="18" charset="0"/>
              </a:rPr>
              <a:t>Quiz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CA" sz="3200" dirty="0">
                <a:latin typeface="Garamond" panose="02020404030301010803" pitchFamily="18" charset="0"/>
              </a:rPr>
              <a:t>Course evaluations and certificates</a:t>
            </a:r>
          </a:p>
          <a:p>
            <a:pPr>
              <a:spcBef>
                <a:spcPts val="0"/>
              </a:spcBef>
            </a:pPr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latin typeface="Garamond" panose="02020404030301010803" pitchFamily="18" charset="0"/>
              </a:rPr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528322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8435" y="880793"/>
            <a:ext cx="10515600" cy="796051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latin typeface="Garamond" panose="02020404030301010803" pitchFamily="18" charset="0"/>
              </a:rPr>
            </a:br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Pulse Check</a:t>
            </a:r>
            <a:br>
              <a:rPr lang="en-CA" b="1" dirty="0">
                <a:latin typeface="Garamond" panose="02020404030301010803" pitchFamily="18" charset="0"/>
              </a:rPr>
            </a:br>
            <a:br>
              <a:rPr lang="en-CA" b="1" dirty="0">
                <a:latin typeface="Garamond" panose="02020404030301010803" pitchFamily="18" charset="0"/>
              </a:rPr>
            </a:br>
            <a:endParaRPr lang="en-CA" b="1" dirty="0">
              <a:latin typeface="Garamond" panose="02020404030301010803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12224" y="6294222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</a:rPr>
              <a:pPr/>
              <a:t>20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8435" y="1705566"/>
            <a:ext cx="46062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Garamond" panose="02020404030301010803" pitchFamily="18" charset="0"/>
              </a:rPr>
              <a:t>Adult and children ‘s pulse is obtained from their carotid pulse.  </a:t>
            </a:r>
          </a:p>
          <a:p>
            <a:r>
              <a:rPr lang="en-CA" sz="2800" dirty="0">
                <a:latin typeface="Garamond" panose="02020404030301010803" pitchFamily="18" charset="0"/>
              </a:rPr>
              <a:t>This is located on the side of the neck about half way down the neck and in the valley between the trachea and ligaments.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8435" y="5463225"/>
            <a:ext cx="4925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Garamond" panose="02020404030301010803" pitchFamily="18" charset="0"/>
              </a:rPr>
              <a:t>A resting heart rate for an adult is 60-100 per minute</a:t>
            </a:r>
            <a:r>
              <a:rPr lang="en-CA" sz="2400" dirty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78866" l="0" r="80385">
                        <a14:foregroundMark x1="68077" y1="48454" x2="63462" y2="78866"/>
                        <a14:foregroundMark x1="56154" y1="70103" x2="30000" y2="78866"/>
                        <a14:foregroundMark x1="64615" y1="4639" x2="75000" y2="1546"/>
                        <a14:foregroundMark x1="27692" y1="13918" x2="40769" y2="6701"/>
                        <a14:foregroundMark x1="38077" y1="77320" x2="63462" y2="7835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" t="6115" r="20632" b="21394"/>
          <a:stretch/>
        </p:blipFill>
        <p:spPr bwMode="auto">
          <a:xfrm>
            <a:off x="6122670" y="2094614"/>
            <a:ext cx="4937977" cy="34404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4250522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9283" y="398400"/>
            <a:ext cx="10515600" cy="1988812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BLS CPR</a:t>
            </a:r>
            <a:br>
              <a:rPr lang="en-CA" b="1" dirty="0">
                <a:latin typeface="Garamond" panose="02020404030301010803" pitchFamily="18" charset="0"/>
              </a:rPr>
            </a:br>
            <a:br>
              <a:rPr lang="en-CA" b="1" dirty="0">
                <a:latin typeface="Garamond" panose="02020404030301010803" pitchFamily="18" charset="0"/>
              </a:rPr>
            </a:br>
            <a:r>
              <a:rPr lang="en-CA" b="1" dirty="0">
                <a:latin typeface="Garamond" panose="02020404030301010803" pitchFamily="18" charset="0"/>
              </a:rPr>
              <a:t>                     Agonal Breathing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1340768"/>
            <a:ext cx="8229600" cy="5256584"/>
          </a:xfrm>
        </p:spPr>
        <p:txBody>
          <a:bodyPr>
            <a:normAutofit/>
          </a:bodyPr>
          <a:lstStyle/>
          <a:p>
            <a:endParaRPr lang="en-CA" b="1" dirty="0">
              <a:latin typeface="Garamond" panose="02020404030301010803" pitchFamily="18" charset="0"/>
            </a:endParaRPr>
          </a:p>
          <a:p>
            <a:endParaRPr lang="en-CA" b="1" dirty="0">
              <a:latin typeface="Garamond" panose="02020404030301010803" pitchFamily="18" charset="0"/>
            </a:endParaRPr>
          </a:p>
          <a:p>
            <a:endParaRPr lang="en-CA" b="1" dirty="0">
              <a:latin typeface="Garamond" panose="02020404030301010803" pitchFamily="18" charset="0"/>
            </a:endParaRPr>
          </a:p>
          <a:p>
            <a:endParaRPr lang="en-CA" b="1" dirty="0">
              <a:latin typeface="Garamond" panose="02020404030301010803" pitchFamily="18" charset="0"/>
            </a:endParaRPr>
          </a:p>
          <a:p>
            <a:endParaRPr lang="en-CA" b="1" dirty="0">
              <a:latin typeface="Garamond" panose="02020404030301010803" pitchFamily="18" charset="0"/>
            </a:endParaRPr>
          </a:p>
          <a:p>
            <a:endParaRPr lang="en-CA" b="1" dirty="0">
              <a:latin typeface="Garamond" panose="02020404030301010803" pitchFamily="18" charset="0"/>
            </a:endParaRPr>
          </a:p>
          <a:p>
            <a:endParaRPr lang="en-CA" b="1" dirty="0">
              <a:latin typeface="Garamond" panose="02020404030301010803" pitchFamily="18" charset="0"/>
            </a:endParaRPr>
          </a:p>
          <a:p>
            <a:endParaRPr lang="en-CA" b="1" dirty="0">
              <a:latin typeface="Garamond" panose="02020404030301010803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pic>
        <p:nvPicPr>
          <p:cNvPr id="8" name="Agonal Breathing Sho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3645" y="2387212"/>
            <a:ext cx="5817433" cy="387828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5767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88573" y="490550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75654" y="1262800"/>
            <a:ext cx="11016346" cy="53864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3500" b="1" dirty="0">
                <a:latin typeface="Garamond" panose="02020404030301010803" pitchFamily="18" charset="0"/>
              </a:rPr>
              <a:t>Call</a:t>
            </a:r>
            <a:r>
              <a:rPr lang="en-CA" sz="3500" dirty="0">
                <a:latin typeface="Garamond" panose="02020404030301010803" pitchFamily="18" charset="0"/>
              </a:rPr>
              <a:t> </a:t>
            </a:r>
            <a:r>
              <a:rPr lang="en-CA" sz="3000" dirty="0">
                <a:latin typeface="Garamond" panose="02020404030301010803" pitchFamily="18" charset="0"/>
              </a:rPr>
              <a:t>911, if possible get someone else to call and get an AED (internal response plan)</a:t>
            </a:r>
          </a:p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When you are not at work use bystanders for:</a:t>
            </a:r>
          </a:p>
          <a:p>
            <a:endParaRPr lang="en-CA" sz="1400" dirty="0">
              <a:latin typeface="Garamond" panose="02020404030301010803" pitchFamily="18" charset="0"/>
            </a:endParaRPr>
          </a:p>
          <a:p>
            <a:r>
              <a:rPr lang="en-CA" dirty="0">
                <a:latin typeface="Garamond" panose="02020404030301010803" pitchFamily="18" charset="0"/>
              </a:rPr>
              <a:t>911 phone call </a:t>
            </a:r>
            <a:r>
              <a:rPr lang="en-CA" sz="2400" dirty="0">
                <a:latin typeface="Garamond" panose="02020404030301010803" pitchFamily="18" charset="0"/>
              </a:rPr>
              <a:t>(cell vs. landline)</a:t>
            </a:r>
            <a:endParaRPr lang="en-CA" dirty="0">
              <a:latin typeface="Garamond" panose="02020404030301010803" pitchFamily="18" charset="0"/>
            </a:endParaRPr>
          </a:p>
          <a:p>
            <a:r>
              <a:rPr lang="en-CA" dirty="0">
                <a:latin typeface="Garamond" panose="02020404030301010803" pitchFamily="18" charset="0"/>
              </a:rPr>
              <a:t>AED, First aid kit and blankets</a:t>
            </a:r>
          </a:p>
          <a:p>
            <a:r>
              <a:rPr lang="en-CA" dirty="0">
                <a:latin typeface="Garamond" panose="02020404030301010803" pitchFamily="18" charset="0"/>
              </a:rPr>
              <a:t>Traffic and people control</a:t>
            </a:r>
          </a:p>
          <a:p>
            <a:r>
              <a:rPr lang="en-CA" dirty="0">
                <a:latin typeface="Garamond" panose="02020404030301010803" pitchFamily="18" charset="0"/>
              </a:rPr>
              <a:t>Watch for fire and EMS 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8" r="12698" b="18817"/>
          <a:stretch/>
        </p:blipFill>
        <p:spPr>
          <a:xfrm>
            <a:off x="8300602" y="3141182"/>
            <a:ext cx="1351435" cy="949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10942"/>
          <a:stretch/>
        </p:blipFill>
        <p:spPr>
          <a:xfrm>
            <a:off x="6814840" y="4181881"/>
            <a:ext cx="1728000" cy="134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7556"/>
          <a:stretch/>
        </p:blipFill>
        <p:spPr>
          <a:xfrm>
            <a:off x="8976320" y="4181881"/>
            <a:ext cx="1080000" cy="1711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8827" y="5786817"/>
            <a:ext cx="41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Garamond" panose="02020404030301010803" pitchFamily="18" charset="0"/>
              </a:rPr>
              <a:t>Take Charge and Delegate!</a:t>
            </a:r>
            <a:endParaRPr lang="en-CA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310666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Student Performance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12224" y="623222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</a:rPr>
              <a:pPr/>
              <a:t>23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1664" y="2555171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Garamond" panose="02020404030301010803" pitchFamily="18" charset="0"/>
              </a:rPr>
              <a:t>Have students perform Look, Talk, Call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855640" y="2348880"/>
            <a:ext cx="6516000" cy="144000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474486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03971" y="160000"/>
            <a:ext cx="5653668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CAB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3971" y="1214379"/>
            <a:ext cx="105384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3738" lvl="1" indent="-3233738"/>
            <a:r>
              <a:rPr lang="en-CA" sz="4400" b="1" dirty="0">
                <a:latin typeface="Garamond" panose="02020404030301010803" pitchFamily="18" charset="0"/>
              </a:rPr>
              <a:t>Circulation</a:t>
            </a:r>
            <a:r>
              <a:rPr lang="en-CA" sz="4800" b="1" dirty="0">
                <a:latin typeface="Garamond" panose="02020404030301010803" pitchFamily="18" charset="0"/>
              </a:rPr>
              <a:t> </a:t>
            </a:r>
            <a:r>
              <a:rPr lang="en-CA" sz="4800" dirty="0">
                <a:latin typeface="Garamond" panose="02020404030301010803" pitchFamily="18" charset="0"/>
              </a:rPr>
              <a:t>– </a:t>
            </a:r>
            <a:r>
              <a:rPr lang="en-CA" sz="4000" dirty="0">
                <a:latin typeface="Garamond" panose="02020404030301010803" pitchFamily="18" charset="0"/>
              </a:rPr>
              <a:t>Start CPR with 30 compressions pushing  at least 2” (5-6 cm)</a:t>
            </a:r>
          </a:p>
          <a:p>
            <a:pPr marL="2063750" lvl="1" indent="-2063750"/>
            <a:r>
              <a:rPr lang="en-CA" sz="4000" b="1" dirty="0">
                <a:latin typeface="Garamond" panose="02020404030301010803" pitchFamily="18" charset="0"/>
              </a:rPr>
              <a:t>Airway </a:t>
            </a:r>
            <a:r>
              <a:rPr lang="en-CA" sz="4000" dirty="0">
                <a:latin typeface="Garamond" panose="02020404030301010803" pitchFamily="18" charset="0"/>
              </a:rPr>
              <a:t>– open airway with a head – tilt, chin – lift or a jaw thrust</a:t>
            </a:r>
            <a:endParaRPr lang="en-CA" sz="4000" b="1" dirty="0">
              <a:latin typeface="Garamond" panose="02020404030301010803" pitchFamily="18" charset="0"/>
            </a:endParaRPr>
          </a:p>
          <a:p>
            <a:pPr marL="2598738" lvl="1" indent="-2598738"/>
            <a:r>
              <a:rPr lang="en-CA" sz="4000" b="1" dirty="0">
                <a:latin typeface="Garamond" panose="02020404030301010803" pitchFamily="18" charset="0"/>
              </a:rPr>
              <a:t>Breathing </a:t>
            </a:r>
            <a:r>
              <a:rPr lang="en-CA" sz="4000" dirty="0">
                <a:latin typeface="Garamond" panose="02020404030301010803" pitchFamily="18" charset="0"/>
              </a:rPr>
              <a:t>– using a pocket mask give 2 normal breaths</a:t>
            </a:r>
          </a:p>
          <a:p>
            <a:pPr marL="3411538" lvl="1" indent="-3411538"/>
            <a:r>
              <a:rPr lang="en-CA" sz="4000" b="1" dirty="0">
                <a:latin typeface="Garamond" panose="02020404030301010803" pitchFamily="18" charset="0"/>
              </a:rPr>
              <a:t>Defibrillation </a:t>
            </a:r>
            <a:r>
              <a:rPr lang="en-CA" sz="4000" dirty="0">
                <a:latin typeface="Garamond" panose="02020404030301010803" pitchFamily="18" charset="0"/>
              </a:rPr>
              <a:t>– for patients that are in cardiac arrest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0518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4430" y="194757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14430" y="1168902"/>
            <a:ext cx="8280920" cy="5507149"/>
          </a:xfrm>
        </p:spPr>
        <p:txBody>
          <a:bodyPr>
            <a:normAutofit/>
          </a:bodyPr>
          <a:lstStyle/>
          <a:p>
            <a:pPr marL="717550" indent="-717550">
              <a:buNone/>
            </a:pPr>
            <a:r>
              <a:rPr lang="en-CA" sz="3600" b="1" dirty="0">
                <a:latin typeface="Garamond" panose="02020404030301010803" pitchFamily="18" charset="0"/>
              </a:rPr>
              <a:t>C </a:t>
            </a:r>
            <a:r>
              <a:rPr lang="en-CA" sz="3600" dirty="0">
                <a:latin typeface="Garamond" panose="02020404030301010803" pitchFamily="18" charset="0"/>
              </a:rPr>
              <a:t>– 30 </a:t>
            </a:r>
            <a:r>
              <a:rPr lang="en-CA" sz="3200" dirty="0">
                <a:latin typeface="Garamond" panose="02020404030301010803" pitchFamily="18" charset="0"/>
              </a:rPr>
              <a:t>Compressions at least 2” or 5-6 cm</a:t>
            </a:r>
          </a:p>
          <a:p>
            <a:endParaRPr lang="en-CA" sz="3500" b="1" dirty="0">
              <a:latin typeface="Garamond" panose="02020404030301010803" pitchFamily="18" charset="0"/>
            </a:endParaRPr>
          </a:p>
          <a:p>
            <a:endParaRPr lang="en-CA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sz="35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sz="3500" b="1" dirty="0">
              <a:latin typeface="Garamond" panose="02020404030301010803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88" y="1883589"/>
            <a:ext cx="6709144" cy="44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35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03279" y="242082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03279" y="1201657"/>
            <a:ext cx="8280920" cy="5507149"/>
          </a:xfrm>
        </p:spPr>
        <p:txBody>
          <a:bodyPr>
            <a:normAutofit/>
          </a:bodyPr>
          <a:lstStyle/>
          <a:p>
            <a:pPr marL="717550" indent="-717550">
              <a:buNone/>
            </a:pPr>
            <a:r>
              <a:rPr lang="en-CA" sz="3600" b="1" dirty="0">
                <a:latin typeface="Garamond" panose="02020404030301010803" pitchFamily="18" charset="0"/>
              </a:rPr>
              <a:t>A </a:t>
            </a:r>
            <a:r>
              <a:rPr lang="en-CA" sz="3600" dirty="0">
                <a:latin typeface="Garamond" panose="02020404030301010803" pitchFamily="18" charset="0"/>
              </a:rPr>
              <a:t>– </a:t>
            </a:r>
            <a:r>
              <a:rPr lang="en-CA" sz="3200" dirty="0">
                <a:latin typeface="Garamond" panose="02020404030301010803" pitchFamily="18" charset="0"/>
              </a:rPr>
              <a:t>open the unconscious patient’s airway with a            head tilt, chin lift or a jaw thrust            </a:t>
            </a:r>
          </a:p>
          <a:p>
            <a:endParaRPr lang="en-CA" sz="3500" b="1" dirty="0">
              <a:latin typeface="Garamond" panose="02020404030301010803" pitchFamily="18" charset="0"/>
            </a:endParaRPr>
          </a:p>
          <a:p>
            <a:endParaRPr lang="en-CA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sz="35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sz="3500" b="1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500" b="1" dirty="0">
                <a:latin typeface="Garamond" panose="02020404030301010803" pitchFamily="18" charset="0"/>
              </a:rPr>
              <a:t>B</a:t>
            </a:r>
            <a:r>
              <a:rPr lang="en-CA" sz="3500" dirty="0">
                <a:latin typeface="Garamond" panose="02020404030301010803" pitchFamily="18" charset="0"/>
              </a:rPr>
              <a:t> –  </a:t>
            </a:r>
            <a:r>
              <a:rPr lang="en-CA" sz="3600" dirty="0">
                <a:latin typeface="Garamond" panose="02020404030301010803" pitchFamily="18" charset="0"/>
              </a:rPr>
              <a:t>give 2 normal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600" dirty="0">
                <a:latin typeface="Garamond" panose="02020404030301010803" pitchFamily="18" charset="0"/>
              </a:rPr>
              <a:t>        breaths</a:t>
            </a:r>
            <a:endParaRPr lang="en-CA" sz="3200" dirty="0">
              <a:latin typeface="Garamond" panose="02020404030301010803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730" y="2161283"/>
            <a:ext cx="4353730" cy="280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1" b="18774"/>
          <a:stretch/>
        </p:blipFill>
        <p:spPr>
          <a:xfrm>
            <a:off x="7509695" y="2252135"/>
            <a:ext cx="2727409" cy="410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95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577" y="412369"/>
            <a:ext cx="10515600" cy="1133236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latin typeface="Garamond" panose="02020404030301010803" pitchFamily="18" charset="0"/>
              </a:rPr>
            </a:br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Jaw Thrust</a:t>
            </a:r>
            <a:br>
              <a:rPr lang="en-CA" b="1" dirty="0">
                <a:latin typeface="Garamond" panose="02020404030301010803" pitchFamily="18" charset="0"/>
              </a:rPr>
            </a:br>
            <a:br>
              <a:rPr lang="en-CA" b="1" dirty="0">
                <a:latin typeface="Garamond" panose="02020404030301010803" pitchFamily="18" charset="0"/>
              </a:rPr>
            </a:br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577" y="1545605"/>
            <a:ext cx="11059886" cy="492323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dirty="0">
                <a:latin typeface="Garamond" panose="02020404030301010803" pitchFamily="18" charset="0"/>
              </a:rPr>
              <a:t>The jaw thrust is used to open a patient’s airway when you suspect head and spinal injuries typically due to trauma.   You can perform the jaw thrust: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CA" dirty="0">
              <a:latin typeface="Garamond" panose="02020404030301010803" pitchFamily="18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CA" sz="3200" dirty="0">
                <a:latin typeface="Garamond" panose="02020404030301010803" pitchFamily="18" charset="0"/>
              </a:rPr>
              <a:t>Kneeling by the person’s head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CA" sz="3200" dirty="0">
                <a:latin typeface="Garamond" panose="02020404030301010803" pitchFamily="18" charset="0"/>
              </a:rPr>
              <a:t>and placing one hand on 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3200" dirty="0">
                <a:latin typeface="Garamond" panose="02020404030301010803" pitchFamily="18" charset="0"/>
              </a:rPr>
              <a:t>either side of the persons face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CA" sz="3200" dirty="0">
                <a:latin typeface="Garamond" panose="02020404030301010803" pitchFamily="18" charset="0"/>
              </a:rPr>
              <a:t>Place your fingers under the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200" dirty="0">
                <a:latin typeface="Garamond" panose="02020404030301010803" pitchFamily="18" charset="0"/>
              </a:rPr>
              <a:t>patient’s ear on the jaw line and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CA" sz="3200" dirty="0">
                <a:latin typeface="Garamond" panose="02020404030301010803" pitchFamily="18" charset="0"/>
              </a:rPr>
              <a:t>lift the jaw with both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27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374" y="189912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1" b="100000" l="0" r="99339">
                        <a14:foregroundMark x1="881" y1="92434" x2="45595" y2="99671"/>
                        <a14:foregroundMark x1="96035" y1="66776" x2="86784" y2="99342"/>
                        <a14:foregroundMark x1="97137" y1="69079" x2="97137" y2="69079"/>
                        <a14:foregroundMark x1="80176" y1="94079" x2="99119" y2="91447"/>
                        <a14:foregroundMark x1="52423" y1="27961" x2="47797" y2="36513"/>
                        <a14:foregroundMark x1="36564" y1="66776" x2="44053" y2="70395"/>
                        <a14:foregroundMark x1="46256" y1="92434" x2="53744" y2="914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31" y="2156200"/>
            <a:ext cx="5528717" cy="370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404771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964" y="369530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Bag Valve Mask (BVM)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27557" b="15441"/>
          <a:stretch/>
        </p:blipFill>
        <p:spPr>
          <a:xfrm>
            <a:off x="1105964" y="1257299"/>
            <a:ext cx="10052396" cy="42019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/>
              <a:t>28</a:t>
            </a:fld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>
            <a:off x="250374" y="220915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7493" y="218882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9867" y="385887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723" y="385887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72232" y="4320540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98370" y="1564851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14" name="Right Arrow 13"/>
          <p:cNvSpPr/>
          <p:nvPr/>
        </p:nvSpPr>
        <p:spPr>
          <a:xfrm rot="16200000">
            <a:off x="2800487" y="4065199"/>
            <a:ext cx="364171" cy="5106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ight Arrow 14"/>
          <p:cNvSpPr/>
          <p:nvPr/>
        </p:nvSpPr>
        <p:spPr>
          <a:xfrm rot="5400000">
            <a:off x="7571270" y="2268617"/>
            <a:ext cx="396000" cy="50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1389251" y="5539315"/>
            <a:ext cx="9485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aramond" panose="02020404030301010803" pitchFamily="18" charset="0"/>
              </a:rPr>
              <a:t>A. Face mask  B. Bag  C. Oxygen Reservoir  D. Blow Off Valve  E. Oxygen tubing connector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270151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84" y="309943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BVM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/>
              <a:t>29</a:t>
            </a:fld>
            <a:endParaRPr lang="en-C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" b="78519" l="60000" r="92128">
                        <a14:foregroundMark x1="77234" y1="45185" x2="76809" y2="4444"/>
                        <a14:foregroundMark x1="65319" y1="20370" x2="85957" y2="963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84" t="3067" r="3825" b="22469"/>
          <a:stretch/>
        </p:blipFill>
        <p:spPr bwMode="auto">
          <a:xfrm>
            <a:off x="2558050" y="2604442"/>
            <a:ext cx="2778180" cy="31956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532" l="16000" r="83667">
                        <a14:foregroundMark x1="55000" y1="30519" x2="83667" y2="28571"/>
                        <a14:foregroundMark x1="24667" y1="66883" x2="44000" y2="67208"/>
                        <a14:foregroundMark x1="21667" y1="40584" x2="22000" y2="66883"/>
                        <a14:foregroundMark x1="47667" y1="66234" x2="76000" y2="67532"/>
                        <a14:foregroundMark x1="76000" y1="67208" x2="75667" y2="47403"/>
                        <a14:foregroundMark x1="25333" y1="4221" x2="20000" y2="325"/>
                        <a14:foregroundMark x1="21667" y1="7468" x2="22000" y2="17857"/>
                        <a14:foregroundMark x1="23667" y1="17208" x2="18667" y2="25325"/>
                        <a14:foregroundMark x1="19333" y1="25000" x2="19333" y2="435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3" r="28755" b="32505"/>
          <a:stretch/>
        </p:blipFill>
        <p:spPr bwMode="auto">
          <a:xfrm>
            <a:off x="7144807" y="2530709"/>
            <a:ext cx="2595170" cy="318556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0374" y="22090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8792171" y="4703228"/>
            <a:ext cx="853440" cy="1397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9604572" y="4627199"/>
            <a:ext cx="78730" cy="7092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886055" y="4903690"/>
            <a:ext cx="697412" cy="2290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062272" y="5276975"/>
            <a:ext cx="563880" cy="1658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Curved Down Arrow 28"/>
          <p:cNvSpPr/>
          <p:nvPr/>
        </p:nvSpPr>
        <p:spPr>
          <a:xfrm rot="10363031">
            <a:off x="2856702" y="4418281"/>
            <a:ext cx="1371600" cy="891637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9883" y="1548536"/>
            <a:ext cx="9901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Garamond" panose="02020404030301010803" pitchFamily="18" charset="0"/>
              </a:rPr>
              <a:t>When applying a seal with a mask, use the “C” grip </a:t>
            </a:r>
            <a:r>
              <a:rPr lang="en-CA" sz="1600" dirty="0">
                <a:latin typeface="Garamond" panose="02020404030301010803" pitchFamily="18" charset="0"/>
              </a:rPr>
              <a:t>(Figure 1) </a:t>
            </a:r>
            <a:r>
              <a:rPr lang="en-CA" sz="2400" dirty="0">
                <a:latin typeface="Garamond" panose="02020404030301010803" pitchFamily="18" charset="0"/>
              </a:rPr>
              <a:t>on the patient’s face and an “E” grip </a:t>
            </a:r>
            <a:r>
              <a:rPr lang="en-CA" sz="1600" dirty="0">
                <a:latin typeface="Garamond" panose="02020404030301010803" pitchFamily="18" charset="0"/>
              </a:rPr>
              <a:t>(Figure 2) </a:t>
            </a:r>
            <a:r>
              <a:rPr lang="en-CA" sz="2400" dirty="0">
                <a:latin typeface="Garamond" panose="02020404030301010803" pitchFamily="18" charset="0"/>
              </a:rPr>
              <a:t>at the patients chin.</a:t>
            </a:r>
          </a:p>
        </p:txBody>
      </p:sp>
      <p:sp>
        <p:nvSpPr>
          <p:cNvPr id="1025" name="TextBox 1024"/>
          <p:cNvSpPr txBox="1"/>
          <p:nvPr/>
        </p:nvSpPr>
        <p:spPr>
          <a:xfrm>
            <a:off x="4657228" y="5831842"/>
            <a:ext cx="982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Figure 1</a:t>
            </a:r>
          </a:p>
        </p:txBody>
      </p:sp>
      <p:sp>
        <p:nvSpPr>
          <p:cNvPr id="1026" name="TextBox 1025"/>
          <p:cNvSpPr txBox="1"/>
          <p:nvPr/>
        </p:nvSpPr>
        <p:spPr>
          <a:xfrm>
            <a:off x="9127219" y="5831842"/>
            <a:ext cx="1177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Garamond" panose="02020404030301010803" pitchFamily="18" charset="0"/>
              </a:rPr>
              <a:t>Figure 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16380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132" y="510093"/>
            <a:ext cx="10515600" cy="1325563"/>
          </a:xfrm>
        </p:spPr>
        <p:txBody>
          <a:bodyPr>
            <a:normAutofit/>
          </a:bodyPr>
          <a:lstStyle/>
          <a:p>
            <a:r>
              <a:rPr lang="en-CA" sz="4800" b="1" dirty="0">
                <a:latin typeface="Garamond" panose="02020404030301010803" pitchFamily="18" charset="0"/>
              </a:rPr>
              <a:t>Terms</a:t>
            </a:r>
            <a:endParaRPr lang="en-CA" sz="4000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132" y="1451295"/>
            <a:ext cx="8568952" cy="481420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3600" b="1" dirty="0">
                <a:latin typeface="Garamond" panose="02020404030301010803" pitchFamily="18" charset="0"/>
              </a:rPr>
              <a:t>Health care </a:t>
            </a:r>
            <a:r>
              <a:rPr lang="en-CA" sz="3600" dirty="0">
                <a:latin typeface="Garamond" panose="02020404030301010803" pitchFamily="18" charset="0"/>
              </a:rPr>
              <a:t>– Maintaining and restoration of health by the treatment and prevention of disease especially by trained and licensed professionals</a:t>
            </a:r>
            <a:r>
              <a:rPr lang="en-CA" sz="3600" dirty="0"/>
              <a:t> </a:t>
            </a:r>
          </a:p>
          <a:p>
            <a:pPr marL="0" indent="0">
              <a:lnSpc>
                <a:spcPct val="100000"/>
              </a:lnSpc>
              <a:buNone/>
            </a:pPr>
            <a:endParaRPr lang="en-CA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600" b="1" dirty="0">
                <a:latin typeface="Garamond" panose="02020404030301010803" pitchFamily="18" charset="0"/>
              </a:rPr>
              <a:t>Health care Providers </a:t>
            </a:r>
            <a:r>
              <a:rPr lang="en-CA" sz="3600" dirty="0">
                <a:latin typeface="Garamond" panose="02020404030301010803" pitchFamily="18" charset="0"/>
              </a:rPr>
              <a:t>-  A trained person licenced in Ontario or Canada to provide medical treatment such as doctors, nurses and paramedics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1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CA" sz="3600" b="1" dirty="0">
                <a:latin typeface="Garamond" panose="02020404030301010803" pitchFamily="18" charset="0"/>
              </a:rPr>
              <a:t>Patient </a:t>
            </a:r>
            <a:r>
              <a:rPr lang="en-CA" sz="3600" dirty="0">
                <a:latin typeface="Garamond" panose="02020404030301010803" pitchFamily="18" charset="0"/>
              </a:rPr>
              <a:t>– A sick or injured person requiring medical treatment</a:t>
            </a:r>
          </a:p>
          <a:p>
            <a:pPr marL="0" indent="0">
              <a:lnSpc>
                <a:spcPct val="150000"/>
              </a:lnSpc>
              <a:buNone/>
            </a:pPr>
            <a:endParaRPr lang="en-CA" sz="3600" dirty="0">
              <a:latin typeface="Garamond" panose="02020404030301010803" pitchFamily="18" charset="0"/>
            </a:endParaRPr>
          </a:p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latin typeface="Garamond" panose="02020404030301010803" pitchFamily="18" charset="0"/>
              </a:rPr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08600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83527" y="413201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Artificial Respirations (AR)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81390" y="1527116"/>
            <a:ext cx="4581431" cy="211123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 dirty="0">
                <a:latin typeface="Garamond" panose="02020404030301010803" pitchFamily="18" charset="0"/>
              </a:rPr>
              <a:t>Breathing rates per minute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b="1" dirty="0">
                <a:latin typeface="Garamond" panose="02020404030301010803" pitchFamily="18" charset="0"/>
              </a:rPr>
              <a:t>Adult</a:t>
            </a:r>
            <a:r>
              <a:rPr lang="en-CA" dirty="0">
                <a:latin typeface="Garamond" panose="02020404030301010803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dirty="0">
                <a:latin typeface="Garamond" panose="02020404030301010803" pitchFamily="18" charset="0"/>
              </a:rPr>
              <a:t>12–20 per minute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dirty="0">
                <a:latin typeface="Garamond" panose="02020404030301010803" pitchFamily="18" charset="0"/>
              </a:rPr>
              <a:t>1 breath every 5-6 seconds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170" y="137159"/>
            <a:ext cx="11727180" cy="658431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30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1" b="99758" l="970" r="99892">
                        <a14:foregroundMark x1="3881" y1="12964" x2="8733" y2="27544"/>
                        <a14:foregroundMark x1="46469" y1="20517" x2="99919" y2="13247"/>
                        <a14:foregroundMark x1="13019" y1="18498" x2="970" y2="47940"/>
                        <a14:foregroundMark x1="10889" y1="18215" x2="3100" y2="30170"/>
                        <a14:foregroundMark x1="9704" y1="17609" x2="13208" y2="17326"/>
                        <a14:backgroundMark x1="64528" y1="65428" x2="99919" y2="82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93" y="366520"/>
            <a:ext cx="9180373" cy="612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440EC-AF5B-47C5-A17C-5D8B20FF9A28}"/>
              </a:ext>
            </a:extLst>
          </p:cNvPr>
          <p:cNvSpPr txBox="1"/>
          <p:nvPr/>
        </p:nvSpPr>
        <p:spPr>
          <a:xfrm>
            <a:off x="3129876" y="5582701"/>
            <a:ext cx="873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dirty="0">
                <a:latin typeface="Garamond" panose="02020404030301010803" pitchFamily="18" charset="0"/>
              </a:rPr>
              <a:t>*Remember when patient has an ETT, AR is asynchronous*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1C559-AA20-4235-A7B0-36D892A29DC5}"/>
              </a:ext>
            </a:extLst>
          </p:cNvPr>
          <p:cNvSpPr txBox="1"/>
          <p:nvPr/>
        </p:nvSpPr>
        <p:spPr>
          <a:xfrm>
            <a:off x="6520886" y="2253354"/>
            <a:ext cx="3971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800" b="1" dirty="0">
                <a:latin typeface="Garamond" panose="02020404030301010803" pitchFamily="18" charset="0"/>
              </a:rPr>
              <a:t>Child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800" dirty="0">
                <a:latin typeface="Garamond" panose="02020404030301010803" pitchFamily="18" charset="0"/>
              </a:rPr>
              <a:t>12–30 per minute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800" dirty="0">
                <a:latin typeface="Garamond" panose="02020404030301010803" pitchFamily="18" charset="0"/>
              </a:rPr>
              <a:t>1 breath every 4-5 seconds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B7ABB-C7D3-4C54-AEC2-27D15C04E69A}"/>
              </a:ext>
            </a:extLst>
          </p:cNvPr>
          <p:cNvSpPr txBox="1"/>
          <p:nvPr/>
        </p:nvSpPr>
        <p:spPr>
          <a:xfrm>
            <a:off x="3566118" y="3847193"/>
            <a:ext cx="4193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800" b="1" dirty="0">
                <a:latin typeface="Garamond" panose="02020404030301010803" pitchFamily="18" charset="0"/>
              </a:rPr>
              <a:t>Infant</a:t>
            </a:r>
            <a:r>
              <a:rPr lang="en-CA" sz="2800" dirty="0">
                <a:latin typeface="Garamond" panose="02020404030301010803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800" dirty="0">
                <a:latin typeface="Garamond" panose="02020404030301010803" pitchFamily="18" charset="0"/>
              </a:rPr>
              <a:t>20 – 30 per minute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800" dirty="0">
                <a:latin typeface="Garamond" panose="02020404030301010803" pitchFamily="18" charset="0"/>
              </a:rPr>
              <a:t>1 breath every 3-4 seconds</a:t>
            </a:r>
          </a:p>
        </p:txBody>
      </p:sp>
    </p:spTree>
    <p:extLst>
      <p:ext uri="{BB962C8B-B14F-4D97-AF65-F5344CB8AC3E}">
        <p14:creationId xmlns:p14="http://schemas.microsoft.com/office/powerpoint/2010/main" val="1718701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50073" y="370482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Student Performance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12224" y="623222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</a:rPr>
              <a:pPr/>
              <a:t>31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55" y="2669419"/>
            <a:ext cx="6273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Garamond" panose="02020404030301010803" pitchFamily="18" charset="0"/>
              </a:rPr>
              <a:t>Have students perform proper BVM technique for all age groups.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19636" y="2420888"/>
            <a:ext cx="6480720" cy="157428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341446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6839" y="274639"/>
            <a:ext cx="11374244" cy="3226371"/>
          </a:xfrm>
        </p:spPr>
        <p:txBody>
          <a:bodyPr>
            <a:noAutofit/>
          </a:bodyPr>
          <a:lstStyle/>
          <a:p>
            <a:pPr algn="ctr"/>
            <a:br>
              <a:rPr lang="en-CA" sz="7200" b="1" dirty="0">
                <a:latin typeface="Garamond" panose="02020404030301010803" pitchFamily="18" charset="0"/>
              </a:rPr>
            </a:br>
            <a:r>
              <a:rPr lang="en-CA" sz="7200" b="1" dirty="0">
                <a:latin typeface="Garamond" panose="02020404030301010803" pitchFamily="18" charset="0"/>
              </a:rPr>
              <a:t>Adult CPR</a:t>
            </a:r>
            <a:br>
              <a:rPr lang="en-CA" sz="7200" b="1" dirty="0">
                <a:latin typeface="Garamond" panose="02020404030301010803" pitchFamily="18" charset="0"/>
              </a:rPr>
            </a:br>
            <a:r>
              <a:rPr lang="en-CA" sz="7200" b="1" dirty="0">
                <a:latin typeface="Garamond" panose="02020404030301010803" pitchFamily="18" charset="0"/>
              </a:rPr>
              <a:t> </a:t>
            </a:r>
            <a:br>
              <a:rPr lang="en-CA" sz="72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270576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32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1451811" y="270918"/>
            <a:ext cx="9288378" cy="6193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50374" y="12035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332620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50073" y="409732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Adult CPR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00615" y="1497476"/>
            <a:ext cx="82296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Cardiac arrest is when the heart stops pumping blood because of muscle (mechanical) or electrical problems</a:t>
            </a:r>
          </a:p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Causes</a:t>
            </a:r>
            <a:r>
              <a:rPr lang="en-CA" dirty="0">
                <a:latin typeface="Garamond" panose="02020404030301010803" pitchFamily="18" charset="0"/>
              </a:rPr>
              <a:t>:</a:t>
            </a:r>
          </a:p>
          <a:p>
            <a:r>
              <a:rPr lang="en-CA" dirty="0">
                <a:latin typeface="Garamond" panose="02020404030301010803" pitchFamily="18" charset="0"/>
              </a:rPr>
              <a:t>Drowning</a:t>
            </a:r>
          </a:p>
          <a:p>
            <a:r>
              <a:rPr lang="en-CA" dirty="0">
                <a:latin typeface="Garamond" panose="02020404030301010803" pitchFamily="18" charset="0"/>
              </a:rPr>
              <a:t>Electrocution</a:t>
            </a:r>
          </a:p>
          <a:p>
            <a:r>
              <a:rPr lang="en-CA" dirty="0">
                <a:latin typeface="Garamond" panose="02020404030301010803" pitchFamily="18" charset="0"/>
              </a:rPr>
              <a:t>Heart Attack</a:t>
            </a:r>
          </a:p>
          <a:p>
            <a:r>
              <a:rPr lang="en-CA" dirty="0">
                <a:latin typeface="Garamond" panose="02020404030301010803" pitchFamily="18" charset="0"/>
              </a:rPr>
              <a:t>Trauma</a:t>
            </a:r>
          </a:p>
          <a:p>
            <a:pPr marL="0" indent="0">
              <a:buNone/>
            </a:pPr>
            <a:endParaRPr lang="en-CA" dirty="0"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24" y="3062704"/>
            <a:ext cx="39960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270576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33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9078" y="120358"/>
            <a:ext cx="11635468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670725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86" y="1491940"/>
            <a:ext cx="2113000" cy="3484377"/>
          </a:xfrm>
        </p:spPr>
        <p:txBody>
          <a:bodyPr>
            <a:normAutofit/>
          </a:bodyPr>
          <a:lstStyle/>
          <a:p>
            <a:pPr algn="ctr"/>
            <a:r>
              <a:rPr lang="en-CA" b="1" dirty="0">
                <a:latin typeface="Garamond" panose="02020404030301010803" pitchFamily="18" charset="0"/>
              </a:rPr>
              <a:t>BLS CPR </a:t>
            </a:r>
            <a:br>
              <a:rPr lang="en-CA" b="1" dirty="0">
                <a:latin typeface="Garamond" panose="02020404030301010803" pitchFamily="18" charset="0"/>
              </a:rPr>
            </a:br>
            <a:r>
              <a:rPr lang="en-CA" b="1" dirty="0">
                <a:latin typeface="Garamond" panose="02020404030301010803" pitchFamily="18" charset="0"/>
              </a:rPr>
              <a:t>Skills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34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74" y="248809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86694"/>
              </p:ext>
            </p:extLst>
          </p:nvPr>
        </p:nvGraphicFramePr>
        <p:xfrm>
          <a:off x="2591398" y="534729"/>
          <a:ext cx="8392332" cy="5768436"/>
        </p:xfrm>
        <a:graphic>
          <a:graphicData uri="http://schemas.openxmlformats.org/drawingml/2006/table">
            <a:tbl>
              <a:tblPr firstRow="1" firstCol="1" bandRow="1"/>
              <a:tblGrid>
                <a:gridCol w="2098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8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80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 </a:t>
                      </a:r>
                      <a:endParaRPr lang="en-CA" sz="11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Adult</a:t>
                      </a:r>
                      <a:endParaRPr lang="en-CA" sz="16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Child</a:t>
                      </a:r>
                      <a:endParaRPr lang="en-CA" sz="16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Infant</a:t>
                      </a:r>
                      <a:endParaRPr lang="en-CA" sz="16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3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Ages</a:t>
                      </a:r>
                      <a:endParaRPr lang="en-CA" sz="15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Times New Roman"/>
                          <a:cs typeface="Times New Roman"/>
                        </a:rPr>
                        <a:t>Puberty  and up</a:t>
                      </a: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dirty="0">
                          <a:effectLst/>
                          <a:latin typeface="Garamond"/>
                          <a:ea typeface="Times New Roman"/>
                          <a:cs typeface="Times New Roman"/>
                        </a:rPr>
                        <a:t>1 year old to puberty</a:t>
                      </a: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Under 1 year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Pulse Point </a:t>
                      </a:r>
                      <a:endParaRPr lang="en-CA" sz="15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Times New Roman"/>
                          <a:cs typeface="Times New Roman"/>
                        </a:rPr>
                        <a:t>Carotid</a:t>
                      </a: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Times New Roman"/>
                          <a:cs typeface="Times New Roman"/>
                        </a:rPr>
                        <a:t>Carotid</a:t>
                      </a: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Times New Roman"/>
                          <a:cs typeface="Times New Roman"/>
                        </a:rPr>
                        <a:t>Brachial</a:t>
                      </a: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Rescue Breathing</a:t>
                      </a:r>
                      <a:endParaRPr lang="en-CA" sz="15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Every 5 sec.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12 – 20 /min.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Every 4 sec.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15 - 22/ min.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Every 3 sec.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20 -28/min.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CPR Starting Point</a:t>
                      </a:r>
                      <a:endParaRPr lang="en-CA" sz="15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No pulse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No pulse or </a:t>
                      </a:r>
                      <a:endParaRPr lang="en-CA" sz="2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60 bpm or less with poor perfusion</a:t>
                      </a:r>
                      <a:endParaRPr lang="en-CA" sz="2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1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Ratio 1 person</a:t>
                      </a:r>
                      <a:endParaRPr lang="en-CA" sz="15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30:2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30:2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30:2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1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Ratio 2 person</a:t>
                      </a:r>
                      <a:endParaRPr lang="en-CA" sz="15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30:2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15:2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15:2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1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Depth</a:t>
                      </a:r>
                      <a:endParaRPr lang="en-CA" sz="15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At least 2”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About 2” or 1/3 depth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1/3 depth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1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Technique</a:t>
                      </a:r>
                      <a:endParaRPr lang="en-CA" sz="15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2 hands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1 or 2 hands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Two fingers 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 Or 2 person encircling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1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Use AED</a:t>
                      </a:r>
                      <a:endParaRPr lang="en-CA" sz="15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Yes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Yes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Yes</a:t>
                      </a:r>
                      <a:endParaRPr lang="en-CA" sz="15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1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Lone Rescuer</a:t>
                      </a:r>
                      <a:endParaRPr lang="en-CA" sz="15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Immediately</a:t>
                      </a:r>
                      <a:endParaRPr lang="en-CA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Witnessed after 2 mins.</a:t>
                      </a:r>
                      <a:endParaRPr lang="en-CA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 Not witnessed immediately</a:t>
                      </a:r>
                      <a:endParaRPr lang="en-CA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Witnessed after 2 mins.</a:t>
                      </a:r>
                      <a:endParaRPr lang="en-CA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Not witnessed immediately</a:t>
                      </a:r>
                      <a:endParaRPr lang="en-CA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781679"/>
                  </a:ext>
                </a:extLst>
              </a:tr>
              <a:tr h="545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500" b="1" dirty="0">
                          <a:effectLst/>
                          <a:latin typeface="Garamond"/>
                          <a:ea typeface="Times New Roman"/>
                          <a:cs typeface="Times New Roman"/>
                        </a:rPr>
                        <a:t>Advanced Airway</a:t>
                      </a: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  <a:latin typeface="Garamond"/>
                          <a:ea typeface="Times New Roman"/>
                          <a:cs typeface="Times New Roman"/>
                        </a:rPr>
                        <a:t>Ventilate 1 breath every 5 seconds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  <a:latin typeface="Garamond"/>
                          <a:ea typeface="Times New Roman"/>
                          <a:cs typeface="Times New Roman"/>
                        </a:rPr>
                        <a:t>Asynchronized breaths</a:t>
                      </a: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CA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CA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9136" marR="69136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321827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09410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36" y="65929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</a:t>
            </a:r>
            <a:r>
              <a:rPr lang="en-CA" dirty="0">
                <a:latin typeface="Garamond" panose="02020404030301010803" pitchFamily="18" charset="0"/>
              </a:rPr>
              <a:t>– Adult </a:t>
            </a:r>
            <a:r>
              <a:rPr lang="en-CA" sz="3600" dirty="0">
                <a:latin typeface="Garamond" panose="02020404030301010803" pitchFamily="18" charset="0"/>
              </a:rPr>
              <a:t>1 rescuer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9961" y="1976188"/>
            <a:ext cx="10506075" cy="412622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3500" b="1" dirty="0">
                <a:latin typeface="Garamond" panose="02020404030301010803" pitchFamily="18" charset="0"/>
              </a:rPr>
              <a:t>Look</a:t>
            </a:r>
            <a:r>
              <a:rPr lang="en-CA" sz="3500" dirty="0">
                <a:latin typeface="Garamond" panose="02020404030301010803" pitchFamily="18" charset="0"/>
              </a:rPr>
              <a:t> –</a:t>
            </a:r>
            <a:r>
              <a:rPr lang="en-CA" sz="3500" b="1" dirty="0">
                <a:latin typeface="Garamond" panose="02020404030301010803" pitchFamily="18" charset="0"/>
              </a:rPr>
              <a:t> </a:t>
            </a:r>
            <a:r>
              <a:rPr lang="en-CA" sz="3500" dirty="0">
                <a:latin typeface="Garamond" panose="02020404030301010803" pitchFamily="18" charset="0"/>
              </a:rPr>
              <a:t>All hazards, how many people injured, and MOI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CA" sz="3500" dirty="0">
              <a:latin typeface="Garamond" panose="02020404030301010803" pitchFamily="18" charset="0"/>
            </a:endParaRPr>
          </a:p>
          <a:p>
            <a:pPr marL="1077913" indent="-1077913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3500" b="1" dirty="0">
                <a:latin typeface="Garamond" panose="02020404030301010803" pitchFamily="18" charset="0"/>
              </a:rPr>
              <a:t>Talk</a:t>
            </a:r>
            <a:r>
              <a:rPr lang="en-CA" sz="3500" dirty="0">
                <a:latin typeface="Garamond" panose="02020404030301010803" pitchFamily="18" charset="0"/>
              </a:rPr>
              <a:t> – Talk to person, if no response, tap and shout then, check for normal breathing for no more than 5 -10 seconds</a:t>
            </a:r>
          </a:p>
          <a:p>
            <a:pPr marL="1077913" indent="-1077913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3500" dirty="0">
                <a:latin typeface="Garamond" panose="02020404030301010803" pitchFamily="18" charset="0"/>
              </a:rPr>
              <a:t>           Check carotid pulse for no more than 10 sec.  If no pulse start CPR</a:t>
            </a:r>
          </a:p>
          <a:p>
            <a:pPr marL="1349341" indent="-1349341">
              <a:lnSpc>
                <a:spcPct val="114000"/>
              </a:lnSpc>
              <a:spcBef>
                <a:spcPts val="0"/>
              </a:spcBef>
              <a:buNone/>
            </a:pPr>
            <a:endParaRPr lang="en-CA" sz="3500" dirty="0">
              <a:latin typeface="Garamond" panose="02020404030301010803" pitchFamily="18" charset="0"/>
            </a:endParaRPr>
          </a:p>
          <a:p>
            <a:pPr marL="1077913" indent="-1077913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3500" b="1" dirty="0">
                <a:latin typeface="Garamond" panose="02020404030301010803" pitchFamily="18" charset="0"/>
              </a:rPr>
              <a:t>Call</a:t>
            </a:r>
            <a:r>
              <a:rPr lang="en-CA" sz="3500" dirty="0">
                <a:latin typeface="Garamond" panose="02020404030301010803" pitchFamily="18" charset="0"/>
              </a:rPr>
              <a:t> –</a:t>
            </a:r>
            <a:r>
              <a:rPr lang="en-CA" sz="3500" b="1" dirty="0">
                <a:latin typeface="Garamond" panose="02020404030301010803" pitchFamily="18" charset="0"/>
              </a:rPr>
              <a:t> </a:t>
            </a:r>
            <a:r>
              <a:rPr lang="en-US" sz="3500" dirty="0">
                <a:latin typeface="Garamond" panose="02020404030301010803" pitchFamily="18" charset="0"/>
              </a:rPr>
              <a:t>direct another person to call 911, someone else to get a first aid kit and AED (start </a:t>
            </a:r>
            <a:r>
              <a:rPr lang="en-US" sz="3200" dirty="0">
                <a:latin typeface="Garamond" panose="02020404030301010803" pitchFamily="18" charset="0"/>
              </a:rPr>
              <a:t>internal response) </a:t>
            </a:r>
          </a:p>
          <a:p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35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914" y="25475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4002413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36" y="65929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</a:t>
            </a:r>
            <a:r>
              <a:rPr lang="en-CA" dirty="0">
                <a:latin typeface="Garamond" panose="02020404030301010803" pitchFamily="18" charset="0"/>
              </a:rPr>
              <a:t>– Adult </a:t>
            </a:r>
            <a:r>
              <a:rPr lang="en-CA" sz="3600" dirty="0">
                <a:latin typeface="Garamond" panose="02020404030301010803" pitchFamily="18" charset="0"/>
              </a:rPr>
              <a:t>1 rescuer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564" y="2186709"/>
            <a:ext cx="10506075" cy="2943557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3200" b="1" dirty="0">
                <a:latin typeface="Garamond" panose="02020404030301010803" pitchFamily="18" charset="0"/>
              </a:rPr>
              <a:t>Circulation </a:t>
            </a:r>
            <a:r>
              <a:rPr lang="en-CA" sz="3200" dirty="0">
                <a:latin typeface="Garamond" panose="02020404030301010803" pitchFamily="18" charset="0"/>
              </a:rPr>
              <a:t>– Start 30 compressions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CA" sz="900" dirty="0">
              <a:latin typeface="Garamond" panose="02020404030301010803" pitchFamily="18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Garamond" panose="02020404030301010803" pitchFamily="18" charset="0"/>
              </a:rPr>
              <a:t>Airway </a:t>
            </a:r>
            <a:r>
              <a:rPr lang="en-US" sz="3200" dirty="0">
                <a:latin typeface="Garamond" panose="02020404030301010803" pitchFamily="18" charset="0"/>
              </a:rPr>
              <a:t>–</a:t>
            </a:r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CA" sz="3200" dirty="0">
                <a:latin typeface="Garamond" panose="02020404030301010803" pitchFamily="18" charset="0"/>
              </a:rPr>
              <a:t>Open their airway head tilt, chin lift or jaw thrust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CA" sz="900" dirty="0">
              <a:latin typeface="Garamond" panose="02020404030301010803" pitchFamily="18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3200" b="1" dirty="0">
                <a:latin typeface="Garamond" panose="02020404030301010803" pitchFamily="18" charset="0"/>
              </a:rPr>
              <a:t>Breath</a:t>
            </a:r>
            <a:r>
              <a:rPr lang="en-CA" sz="3200" dirty="0">
                <a:latin typeface="Garamond" panose="02020404030301010803" pitchFamily="18" charset="0"/>
              </a:rPr>
              <a:t> – Give 2 normal breaths with pocket mask</a:t>
            </a:r>
          </a:p>
          <a:p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36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914" y="25475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470449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198" y="272311"/>
            <a:ext cx="10515600" cy="922541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BLS CPR </a:t>
            </a:r>
            <a:r>
              <a:rPr lang="en-CA" dirty="0">
                <a:latin typeface="Garamond" panose="02020404030301010803" pitchFamily="18" charset="0"/>
              </a:rPr>
              <a:t>– Child and infant CPR </a:t>
            </a:r>
            <a:r>
              <a:rPr lang="en-CA" sz="3600" dirty="0">
                <a:latin typeface="Garamond" panose="02020404030301010803" pitchFamily="18" charset="0"/>
              </a:rPr>
              <a:t>1 rescuer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723" y="1475403"/>
            <a:ext cx="10506075" cy="4600398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4000" b="1" dirty="0">
                <a:latin typeface="Garamond" panose="02020404030301010803" pitchFamily="18" charset="0"/>
              </a:rPr>
              <a:t>Look</a:t>
            </a:r>
            <a:r>
              <a:rPr lang="en-CA" sz="3600" dirty="0">
                <a:latin typeface="Garamond" panose="02020404030301010803" pitchFamily="18" charset="0"/>
              </a:rPr>
              <a:t> –</a:t>
            </a:r>
            <a:r>
              <a:rPr lang="en-CA" sz="3600" b="1" dirty="0">
                <a:latin typeface="Garamond" panose="02020404030301010803" pitchFamily="18" charset="0"/>
              </a:rPr>
              <a:t> </a:t>
            </a:r>
            <a:r>
              <a:rPr lang="en-CA" dirty="0">
                <a:latin typeface="Garamond" panose="02020404030301010803" pitchFamily="18" charset="0"/>
              </a:rPr>
              <a:t>All hazards, how many people injured, and MOI</a:t>
            </a:r>
          </a:p>
          <a:p>
            <a:pPr marL="1349341" indent="-1349341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4000" b="1" dirty="0">
                <a:latin typeface="Garamond" panose="02020404030301010803" pitchFamily="18" charset="0"/>
              </a:rPr>
              <a:t>Talk</a:t>
            </a:r>
            <a:r>
              <a:rPr lang="en-CA" sz="3600" dirty="0">
                <a:latin typeface="Garamond" panose="02020404030301010803" pitchFamily="18" charset="0"/>
              </a:rPr>
              <a:t> – </a:t>
            </a:r>
            <a:r>
              <a:rPr lang="en-CA" dirty="0">
                <a:latin typeface="Garamond" panose="02020404030301010803" pitchFamily="18" charset="0"/>
              </a:rPr>
              <a:t>Talk to person, if no response, tap and shout then, check for normal breathing for no more than 5 -10 seconds. </a:t>
            </a:r>
            <a:r>
              <a:rPr lang="en-US" dirty="0">
                <a:latin typeface="Garamond" panose="02020404030301010803" pitchFamily="18" charset="0"/>
              </a:rPr>
              <a:t>Check carotid pulse for no more than 10 sec.  </a:t>
            </a:r>
          </a:p>
          <a:p>
            <a:pPr marL="1349341" indent="-1349341">
              <a:lnSpc>
                <a:spcPct val="114000"/>
              </a:lnSpc>
              <a:spcBef>
                <a:spcPts val="0"/>
              </a:spcBef>
              <a:buNone/>
            </a:pPr>
            <a:r>
              <a:rPr lang="en-US" dirty="0">
                <a:latin typeface="Garamond" panose="02020404030301010803" pitchFamily="18" charset="0"/>
              </a:rPr>
              <a:t>        **If no pulse or below 60 bpm with poor perfusion start CPR**</a:t>
            </a:r>
          </a:p>
          <a:p>
            <a:pPr marL="1349341" indent="-1349341">
              <a:lnSpc>
                <a:spcPct val="114000"/>
              </a:lnSpc>
              <a:spcBef>
                <a:spcPts val="600"/>
              </a:spcBef>
              <a:buNone/>
            </a:pPr>
            <a:r>
              <a:rPr lang="en-CA" sz="4000" b="1" dirty="0">
                <a:latin typeface="Garamond" panose="02020404030301010803" pitchFamily="18" charset="0"/>
              </a:rPr>
              <a:t>Call</a:t>
            </a:r>
            <a:r>
              <a:rPr lang="en-CA" sz="3600" dirty="0">
                <a:latin typeface="Garamond" panose="02020404030301010803" pitchFamily="18" charset="0"/>
              </a:rPr>
              <a:t> –</a:t>
            </a:r>
            <a:r>
              <a:rPr lang="en-CA" sz="3600" b="1" dirty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direct another person to call 911, someone else to get a first aid kit and AED (start internal response) </a:t>
            </a:r>
          </a:p>
          <a:p>
            <a:pPr marL="1349341" indent="-1349341">
              <a:lnSpc>
                <a:spcPct val="114000"/>
              </a:lnSpc>
              <a:spcBef>
                <a:spcPts val="0"/>
              </a:spcBef>
              <a:buNone/>
            </a:pPr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37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914" y="25475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646807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09966"/>
            <a:ext cx="10515600" cy="2456015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Infant pulse check</a:t>
            </a:r>
            <a:br>
              <a:rPr lang="en-CA" b="1" dirty="0">
                <a:latin typeface="Garamond" panose="02020404030301010803" pitchFamily="18" charset="0"/>
              </a:rPr>
            </a:br>
            <a:br>
              <a:rPr lang="en-CA" b="1" dirty="0">
                <a:latin typeface="Garamond" panose="02020404030301010803" pitchFamily="18" charset="0"/>
              </a:rPr>
            </a:br>
            <a:endParaRPr lang="en-CA" b="1" dirty="0">
              <a:latin typeface="Garamond" panose="02020404030301010803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12224" y="623222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</a:rPr>
              <a:pPr/>
              <a:t>38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74" y="16390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671" y="1767050"/>
            <a:ext cx="496186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dirty="0">
                <a:latin typeface="Garamond" panose="02020404030301010803" pitchFamily="18" charset="0"/>
              </a:rPr>
              <a:t>An infant’s pulse is obtained at their brachial pulse. </a:t>
            </a:r>
            <a:endParaRPr lang="en-CA" sz="900" dirty="0">
              <a:latin typeface="Garamond" panose="02020404030301010803" pitchFamily="18" charset="0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CA" sz="3200" dirty="0">
                <a:latin typeface="Garamond" panose="02020404030301010803" pitchFamily="18" charset="0"/>
              </a:rPr>
              <a:t>This is found between the biceps and triceps muscles.</a:t>
            </a:r>
          </a:p>
        </p:txBody>
      </p:sp>
      <p:pic>
        <p:nvPicPr>
          <p:cNvPr id="12" name="Picture 3" descr="C:\Users\Kathryn\Google Drive\Business Pictures\infantcprbrachialpul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986" b="-15088"/>
          <a:stretch/>
        </p:blipFill>
        <p:spPr bwMode="auto">
          <a:xfrm>
            <a:off x="6106068" y="1811358"/>
            <a:ext cx="4793959" cy="4145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7671" y="4035621"/>
            <a:ext cx="4546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en-CA" sz="3200" dirty="0">
                <a:latin typeface="Garamond" panose="02020404030301010803" pitchFamily="18" charset="0"/>
              </a:rPr>
              <a:t>A resting heart rate for an infant is at least 100 per minute.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712261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198" y="272311"/>
            <a:ext cx="10515600" cy="922541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BLS CPR </a:t>
            </a:r>
            <a:r>
              <a:rPr lang="en-CA" dirty="0">
                <a:latin typeface="Garamond" panose="02020404030301010803" pitchFamily="18" charset="0"/>
              </a:rPr>
              <a:t>– Child and infant CPR </a:t>
            </a:r>
            <a:r>
              <a:rPr lang="en-CA" sz="3600" dirty="0">
                <a:latin typeface="Garamond" panose="02020404030301010803" pitchFamily="18" charset="0"/>
              </a:rPr>
              <a:t>1 rescuer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25" y="2108394"/>
            <a:ext cx="10506075" cy="2759442"/>
          </a:xfrm>
        </p:spPr>
        <p:txBody>
          <a:bodyPr>
            <a:normAutofit/>
          </a:bodyPr>
          <a:lstStyle/>
          <a:p>
            <a:pPr marL="1523962" indent="-1523962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4000" b="1" dirty="0">
                <a:latin typeface="Garamond" panose="02020404030301010803" pitchFamily="18" charset="0"/>
              </a:rPr>
              <a:t>Circulation</a:t>
            </a:r>
            <a:r>
              <a:rPr lang="en-CA" sz="3600" b="1" dirty="0">
                <a:latin typeface="Garamond" panose="02020404030301010803" pitchFamily="18" charset="0"/>
              </a:rPr>
              <a:t> </a:t>
            </a:r>
            <a:r>
              <a:rPr lang="en-CA" sz="3600" dirty="0">
                <a:latin typeface="Garamond" panose="02020404030301010803" pitchFamily="18" charset="0"/>
              </a:rPr>
              <a:t>– </a:t>
            </a:r>
            <a:r>
              <a:rPr lang="en-CA" sz="3000" dirty="0">
                <a:latin typeface="Garamond" panose="02020404030301010803" pitchFamily="18" charset="0"/>
              </a:rPr>
              <a:t>Start 30 compressions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4000" b="1" dirty="0">
                <a:latin typeface="Garamond" panose="02020404030301010803" pitchFamily="18" charset="0"/>
              </a:rPr>
              <a:t>Airway</a:t>
            </a:r>
            <a:r>
              <a:rPr lang="en-US" sz="3600" b="1" dirty="0">
                <a:latin typeface="Garamond" panose="02020404030301010803" pitchFamily="18" charset="0"/>
              </a:rPr>
              <a:t> </a:t>
            </a:r>
            <a:r>
              <a:rPr lang="en-US" sz="3600" dirty="0">
                <a:latin typeface="Garamond" panose="02020404030301010803" pitchFamily="18" charset="0"/>
              </a:rPr>
              <a:t>–</a:t>
            </a:r>
            <a:r>
              <a:rPr lang="en-US" sz="3600" b="1" dirty="0">
                <a:latin typeface="Garamond" panose="02020404030301010803" pitchFamily="18" charset="0"/>
              </a:rPr>
              <a:t> </a:t>
            </a:r>
            <a:r>
              <a:rPr lang="en-CA" sz="3000" dirty="0">
                <a:latin typeface="Garamond" panose="02020404030301010803" pitchFamily="18" charset="0"/>
              </a:rPr>
              <a:t>Open their airway head tilt, chin lift or jaw thrust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4000" b="1" dirty="0">
                <a:latin typeface="Garamond" panose="02020404030301010803" pitchFamily="18" charset="0"/>
              </a:rPr>
              <a:t>Breath</a:t>
            </a:r>
            <a:r>
              <a:rPr lang="en-CA" sz="3600" dirty="0">
                <a:latin typeface="Garamond" panose="02020404030301010803" pitchFamily="18" charset="0"/>
              </a:rPr>
              <a:t> – </a:t>
            </a:r>
            <a:r>
              <a:rPr lang="en-CA" sz="3000" dirty="0">
                <a:latin typeface="Garamond" panose="02020404030301010803" pitchFamily="18" charset="0"/>
              </a:rPr>
              <a:t>Give 2 regular breaths with pocket mask</a:t>
            </a:r>
            <a:endParaRPr lang="en-CA" sz="3900" dirty="0">
              <a:latin typeface="Garamond" panose="02020404030301010803" pitchFamily="18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39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914" y="25475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97255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2" y="494290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Terms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15482" y="1406085"/>
            <a:ext cx="10502991" cy="4652963"/>
          </a:xfrm>
        </p:spPr>
        <p:txBody>
          <a:bodyPr>
            <a:normAutofit/>
          </a:bodyPr>
          <a:lstStyle/>
          <a:p>
            <a:pPr marL="912813" lvl="2" indent="-912813">
              <a:buNone/>
            </a:pPr>
            <a:r>
              <a:rPr lang="en-CA" sz="3600" b="1" dirty="0">
                <a:solidFill>
                  <a:prstClr val="black"/>
                </a:solidFill>
                <a:latin typeface="Garamond" panose="02020404030301010803" pitchFamily="18" charset="0"/>
              </a:rPr>
              <a:t>Ages</a:t>
            </a:r>
            <a:endParaRPr lang="en-CA" sz="36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912813" lvl="3" indent="-466725">
              <a:buNone/>
            </a:pPr>
            <a:r>
              <a:rPr lang="en-CA" sz="3400" dirty="0">
                <a:solidFill>
                  <a:prstClr val="black"/>
                </a:solidFill>
                <a:latin typeface="Garamond" panose="02020404030301010803" pitchFamily="18" charset="0"/>
              </a:rPr>
              <a:t> Adult –  puberty and older</a:t>
            </a:r>
          </a:p>
          <a:p>
            <a:pPr marL="357188" indent="-357188">
              <a:buNone/>
            </a:pPr>
            <a:r>
              <a:rPr lang="en-CA" sz="3600" dirty="0">
                <a:solidFill>
                  <a:prstClr val="black"/>
                </a:solidFill>
                <a:latin typeface="Garamond" panose="02020404030301010803" pitchFamily="18" charset="0"/>
              </a:rPr>
              <a:t>      Child – 1 year to puberty</a:t>
            </a:r>
          </a:p>
          <a:p>
            <a:pPr marL="534988" indent="-534988">
              <a:buNone/>
            </a:pPr>
            <a:r>
              <a:rPr lang="en-CA" sz="3600" dirty="0">
                <a:solidFill>
                  <a:prstClr val="black"/>
                </a:solidFill>
                <a:latin typeface="Garamond" panose="02020404030301010803" pitchFamily="18" charset="0"/>
              </a:rPr>
              <a:t>      Infant – under 1 year old</a:t>
            </a:r>
          </a:p>
          <a:p>
            <a:pPr marL="534988" indent="-534988">
              <a:buNone/>
            </a:pPr>
            <a:endParaRPr lang="en-CA" sz="1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912813" lvl="2" indent="-912813">
              <a:spcBef>
                <a:spcPct val="20000"/>
              </a:spcBef>
              <a:buNone/>
            </a:pPr>
            <a:r>
              <a:rPr lang="en-CA" sz="3600" b="1" dirty="0">
                <a:solidFill>
                  <a:prstClr val="black"/>
                </a:solidFill>
                <a:latin typeface="Garamond" panose="02020404030301010803" pitchFamily="18" charset="0"/>
              </a:rPr>
              <a:t>Signs </a:t>
            </a:r>
            <a:r>
              <a:rPr lang="en-CA" sz="3600" dirty="0">
                <a:solidFill>
                  <a:prstClr val="black"/>
                </a:solidFill>
                <a:latin typeface="Garamond" panose="02020404030301010803" pitchFamily="18" charset="0"/>
              </a:rPr>
              <a:t>– Things you can see  example pale colour</a:t>
            </a:r>
          </a:p>
          <a:p>
            <a:pPr marL="2508250" lvl="2" indent="-2508250">
              <a:spcBef>
                <a:spcPct val="20000"/>
              </a:spcBef>
              <a:buNone/>
            </a:pPr>
            <a:r>
              <a:rPr lang="en-CA" sz="3600" b="1" dirty="0">
                <a:solidFill>
                  <a:prstClr val="black"/>
                </a:solidFill>
                <a:latin typeface="Garamond" panose="02020404030301010803" pitchFamily="18" charset="0"/>
              </a:rPr>
              <a:t>Symptoms </a:t>
            </a:r>
            <a:r>
              <a:rPr lang="en-CA" sz="3600" dirty="0">
                <a:solidFill>
                  <a:prstClr val="black"/>
                </a:solidFill>
                <a:latin typeface="Garamond" panose="02020404030301010803" pitchFamily="18" charset="0"/>
              </a:rPr>
              <a:t>– Thing the patient has to tell you example pain</a:t>
            </a:r>
          </a:p>
          <a:p>
            <a:pPr marL="0" indent="0">
              <a:buNone/>
            </a:pPr>
            <a:endParaRPr lang="en-CA" sz="36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4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197354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latin typeface="Garamond" panose="02020404030301010803" pitchFamily="18" charset="0"/>
              </a:rPr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764851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2990" y="368346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Infant CPR</a:t>
            </a:r>
          </a:p>
        </p:txBody>
      </p:sp>
      <p:sp>
        <p:nvSpPr>
          <p:cNvPr id="8" name="Rectangle 7"/>
          <p:cNvSpPr/>
          <p:nvPr/>
        </p:nvSpPr>
        <p:spPr>
          <a:xfrm>
            <a:off x="285750" y="260985"/>
            <a:ext cx="11590020" cy="6403042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0794" y="6246024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  <a:latin typeface="Garamond" panose="02020404030301010803" pitchFamily="18" charset="0"/>
              </a:rPr>
              <a:pPr/>
              <a:t>40</a:t>
            </a:fld>
            <a:endParaRPr lang="en-CA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/>
          <a:stretch/>
        </p:blipFill>
        <p:spPr>
          <a:xfrm flipH="1">
            <a:off x="8153400" y="3383581"/>
            <a:ext cx="2376000" cy="198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268" y="1403581"/>
            <a:ext cx="2340260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062990" y="1680397"/>
            <a:ext cx="5479828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C – Two fingers just below the nipple line in the centre of the chest</a:t>
            </a:r>
          </a:p>
          <a:p>
            <a:pPr>
              <a:spcAft>
                <a:spcPts val="600"/>
              </a:spcAft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A – Head tilt chin lift into sniffing position  </a:t>
            </a:r>
          </a:p>
          <a:p>
            <a:pPr>
              <a:spcAft>
                <a:spcPts val="600"/>
              </a:spcAft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B – Using a pocket mask ventilate twice</a:t>
            </a:r>
          </a:p>
          <a:p>
            <a:endParaRPr lang="en-CA" sz="32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6144" y="5678022"/>
            <a:ext cx="885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Pushing down 1</a:t>
            </a:r>
            <a:r>
              <a:rPr lang="en-CA" sz="3200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1/2” </a:t>
            </a: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(4cm) or 1/3 of chest depth</a:t>
            </a:r>
            <a:endParaRPr lang="en-CA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463908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198" y="272311"/>
            <a:ext cx="10515600" cy="922541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Student Performance</a:t>
            </a:r>
            <a:endParaRPr lang="en-CA" sz="3600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25" y="2108394"/>
            <a:ext cx="10506075" cy="275944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41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914" y="25475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211263D6-7F4E-4C2D-9ED3-AC5BEBDB9167}"/>
              </a:ext>
            </a:extLst>
          </p:cNvPr>
          <p:cNvSpPr/>
          <p:nvPr/>
        </p:nvSpPr>
        <p:spPr>
          <a:xfrm>
            <a:off x="3153638" y="2641860"/>
            <a:ext cx="6480720" cy="157428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3926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6011" y="119305"/>
            <a:ext cx="9437692" cy="1008112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CA" dirty="0">
                <a:latin typeface="Garamond" panose="02020404030301010803" pitchFamily="18" charset="0"/>
              </a:rPr>
              <a:t> </a:t>
            </a:r>
            <a:br>
              <a:rPr lang="en-CA" dirty="0">
                <a:latin typeface="Garamond" panose="02020404030301010803" pitchFamily="18" charset="0"/>
              </a:rPr>
            </a:br>
            <a:r>
              <a:rPr lang="en-CA" sz="4900" b="1" dirty="0">
                <a:latin typeface="Garamond" panose="02020404030301010803" pitchFamily="18" charset="0"/>
              </a:rPr>
              <a:t>BLS</a:t>
            </a:r>
            <a:r>
              <a:rPr lang="en-CA" sz="4900" dirty="0">
                <a:latin typeface="Garamond" panose="02020404030301010803" pitchFamily="18" charset="0"/>
              </a:rPr>
              <a:t> </a:t>
            </a:r>
            <a:r>
              <a:rPr lang="en-CA" sz="4900" b="1" dirty="0">
                <a:latin typeface="Garamond" panose="02020404030301010803" pitchFamily="18" charset="0"/>
              </a:rPr>
              <a:t>CPR </a:t>
            </a:r>
            <a:r>
              <a:rPr lang="en-CA" sz="6000" b="1" dirty="0">
                <a:latin typeface="Garamond" panose="02020404030301010803" pitchFamily="18" charset="0"/>
              </a:rPr>
              <a:t>– </a:t>
            </a:r>
            <a:r>
              <a:rPr lang="en-CA" sz="4900" dirty="0">
                <a:latin typeface="Garamond" panose="02020404030301010803" pitchFamily="18" charset="0"/>
              </a:rPr>
              <a:t>Lone Responder</a:t>
            </a:r>
            <a:br>
              <a:rPr lang="en-CA" sz="6000" b="1" dirty="0">
                <a:latin typeface="Garamond" panose="02020404030301010803" pitchFamily="18" charset="0"/>
              </a:rPr>
            </a:br>
            <a:r>
              <a:rPr lang="en-CA" dirty="0">
                <a:latin typeface="Garamond" panose="02020404030301010803" pitchFamily="18" charset="0"/>
              </a:rPr>
              <a:t>			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8150" y="1141477"/>
            <a:ext cx="9815700" cy="5271789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3600" b="1" dirty="0">
                <a:latin typeface="Garamond" panose="02020404030301010803" pitchFamily="18" charset="0"/>
              </a:rPr>
              <a:t>Adult</a:t>
            </a:r>
            <a:endParaRPr lang="en-CA" sz="3600" dirty="0"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3600" dirty="0">
                <a:latin typeface="Garamond" panose="02020404030301010803" pitchFamily="18" charset="0"/>
              </a:rPr>
              <a:t>Leave adult in recovery position as soon as you have determined that the patient is unconscious, activate 911 (internal response plan) and return to provide treatment</a:t>
            </a:r>
          </a:p>
          <a:p>
            <a:pPr marL="0" indent="0">
              <a:spcBef>
                <a:spcPts val="0"/>
              </a:spcBef>
              <a:buNone/>
            </a:pPr>
            <a:endParaRPr lang="en-CA" sz="3600" dirty="0"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3600" b="1" dirty="0">
                <a:latin typeface="Garamond" panose="02020404030301010803" pitchFamily="18" charset="0"/>
              </a:rPr>
              <a:t>Child and Infant</a:t>
            </a:r>
          </a:p>
          <a:p>
            <a:pPr>
              <a:spcBef>
                <a:spcPts val="0"/>
              </a:spcBef>
            </a:pPr>
            <a:r>
              <a:rPr lang="en-CA" sz="3600" dirty="0">
                <a:latin typeface="Garamond" panose="02020404030301010803" pitchFamily="18" charset="0"/>
              </a:rPr>
              <a:t>For all patients under puberty found unconscious</a:t>
            </a:r>
          </a:p>
          <a:p>
            <a:pPr marL="269875" indent="-269875">
              <a:spcBef>
                <a:spcPts val="0"/>
              </a:spcBef>
              <a:buNone/>
            </a:pPr>
            <a:r>
              <a:rPr lang="en-CA" sz="3600" dirty="0">
                <a:latin typeface="Garamond" panose="02020404030301010803" pitchFamily="18" charset="0"/>
              </a:rPr>
              <a:t>   perform two (2) minutes of CPR prior to activating 911(internal response plan)</a:t>
            </a:r>
          </a:p>
          <a:p>
            <a:pPr>
              <a:spcBef>
                <a:spcPts val="0"/>
              </a:spcBef>
            </a:pPr>
            <a:r>
              <a:rPr lang="en-CA" sz="3600" dirty="0">
                <a:latin typeface="Garamond" panose="02020404030301010803" pitchFamily="18" charset="0"/>
              </a:rPr>
              <a:t>If witnessed unconscious collapse immediately leave patient to activate 911 (internal response)</a:t>
            </a:r>
            <a:endParaRPr lang="en-CA" sz="3200" dirty="0"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5648" y="6242355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42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1" y="187029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313393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2 Person CPR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757" y="1232200"/>
            <a:ext cx="9236521" cy="5544616"/>
          </a:xfrm>
          <a:ln w="57150">
            <a:noFill/>
          </a:ln>
        </p:spPr>
        <p:txBody>
          <a:bodyPr>
            <a:normAutofit/>
          </a:bodyPr>
          <a:lstStyle/>
          <a:p>
            <a:endParaRPr lang="en-CA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3200" dirty="0">
                <a:latin typeface="Garamond" panose="02020404030301010803" pitchFamily="18" charset="0"/>
              </a:rPr>
              <a:t>CPR is extremely tiring</a:t>
            </a:r>
          </a:p>
          <a:p>
            <a:pPr marL="0" indent="0">
              <a:buNone/>
            </a:pPr>
            <a:endParaRPr lang="en-CA" sz="1000" dirty="0"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3200" dirty="0">
                <a:latin typeface="Garamond" panose="02020404030301010803" pitchFamily="18" charset="0"/>
              </a:rPr>
              <a:t>Switch with another co-worker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3200" dirty="0">
                <a:latin typeface="Garamond" panose="02020404030301010803" pitchFamily="18" charset="0"/>
              </a:rPr>
              <a:t>after 2 mins or 5 cycles of CPR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3200" dirty="0">
                <a:latin typeface="Garamond" panose="02020404030301010803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3200" dirty="0">
                <a:latin typeface="Garamond" panose="02020404030301010803" pitchFamily="18" charset="0"/>
              </a:rPr>
              <a:t>Adult 2 person CPR 30:2</a:t>
            </a:r>
          </a:p>
          <a:p>
            <a:pPr marL="0" indent="0">
              <a:spcBef>
                <a:spcPts val="0"/>
              </a:spcBef>
              <a:buNone/>
            </a:pPr>
            <a:endParaRPr lang="en-CA" sz="900" dirty="0"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3200" dirty="0">
                <a:latin typeface="Garamond" panose="02020404030301010803" pitchFamily="18" charset="0"/>
              </a:rPr>
              <a:t>Child 2 person CPR 15:2</a:t>
            </a:r>
          </a:p>
          <a:p>
            <a:pPr marL="0" indent="0">
              <a:spcBef>
                <a:spcPts val="0"/>
              </a:spcBef>
              <a:buNone/>
            </a:pPr>
            <a:endParaRPr lang="en-CA" sz="900" dirty="0"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3200" dirty="0">
                <a:latin typeface="Garamond" panose="02020404030301010803" pitchFamily="18" charset="0"/>
              </a:rPr>
              <a:t>Infant 2 person CPR 15:2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3200" dirty="0">
                <a:latin typeface="Garamond" panose="02020404030301010803" pitchFamily="18" charset="0"/>
              </a:rPr>
              <a:t>encircling technique</a:t>
            </a:r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43</a:t>
            </a:fld>
            <a:endParaRPr lang="en-CA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96" y="1232200"/>
            <a:ext cx="3726000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816" b="99211" l="29662" r="66798">
                        <a14:foregroundMark x1="65932" y1="65263" x2="61684" y2="70395"/>
                        <a14:foregroundMark x1="61290" y1="62105" x2="62943" y2="62500"/>
                        <a14:foregroundMark x1="40283" y1="75132" x2="34461" y2="99211"/>
                        <a14:foregroundMark x1="36192" y1="67500" x2="29662" y2="70395"/>
                        <a14:foregroundMark x1="65618" y1="62632" x2="61448" y2="62368"/>
                        <a14:foregroundMark x1="54839" y1="77500" x2="66719" y2="82105"/>
                        <a14:foregroundMark x1="43666" y1="74079" x2="49882" y2="74474"/>
                        <a14:foregroundMark x1="46184" y1="76842" x2="49646" y2="77237"/>
                        <a14:foregroundMark x1="47758" y1="72105" x2="48466" y2="76053"/>
                        <a14:foregroundMark x1="59795" y1="75132" x2="64988" y2="75263"/>
                        <a14:foregroundMark x1="40913" y1="80526" x2="37136" y2="93421"/>
                        <a14:foregroundMark x1="45161" y1="78947" x2="49253" y2="84079"/>
                        <a14:backgroundMark x1="46814" y1="61447" x2="47758" y2="69211"/>
                        <a14:backgroundMark x1="40755" y1="88421" x2="64752" y2="89737"/>
                        <a14:backgroundMark x1="45004" y1="71184" x2="45004" y2="72895"/>
                        <a14:backgroundMark x1="64516" y1="72368" x2="64516" y2="72368"/>
                        <a14:backgroundMark x1="62470" y1="73553" x2="64910" y2="71184"/>
                        <a14:backgroundMark x1="60661" y1="78289" x2="65696" y2="79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8" t="60706" r="33048" b="7426"/>
          <a:stretch/>
        </p:blipFill>
        <p:spPr bwMode="auto">
          <a:xfrm>
            <a:off x="6297278" y="3864349"/>
            <a:ext cx="4854089" cy="243666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3918" y="254754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388921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673" y="333830"/>
            <a:ext cx="9390322" cy="1143000"/>
          </a:xfrm>
          <a:ln w="12700">
            <a:noFill/>
          </a:ln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Stopping or Delayed CPR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4C2-EB00-4934-A12A-52A31A420AE4}" type="slidenum">
              <a:rPr lang="en-CA" smtClean="0"/>
              <a:t>44</a:t>
            </a:fld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474" y="2102455"/>
            <a:ext cx="3996001" cy="26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65673" y="1343955"/>
            <a:ext cx="7924801" cy="5191125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Stop doing CPR </a:t>
            </a:r>
            <a:endParaRPr lang="en-CA" dirty="0">
              <a:latin typeface="Garamond" panose="02020404030301010803" pitchFamily="18" charset="0"/>
            </a:endParaRP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r>
              <a:rPr lang="en-CA" dirty="0">
                <a:latin typeface="Garamond" panose="02020404030301010803" pitchFamily="18" charset="0"/>
              </a:rPr>
              <a:t>You may stop CPR when: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en-CA" dirty="0">
                <a:latin typeface="Garamond" panose="02020404030301010803" pitchFamily="18" charset="0"/>
              </a:rPr>
              <a:t>An adult regains a breathing or a pulse (signs </a:t>
            </a: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r>
              <a:rPr lang="en-CA" dirty="0">
                <a:latin typeface="Garamond" panose="02020404030301010803" pitchFamily="18" charset="0"/>
              </a:rPr>
              <a:t>   of circulation)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en-CA" dirty="0">
                <a:latin typeface="Garamond" panose="02020404030301010803" pitchFamily="18" charset="0"/>
              </a:rPr>
              <a:t>Child and infant with pulse over 60 bpm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en-CA" dirty="0">
                <a:latin typeface="Garamond" panose="02020404030301010803" pitchFamily="18" charset="0"/>
              </a:rPr>
              <a:t>Higher level of trained help takes over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en-CA" dirty="0">
                <a:latin typeface="Garamond" panose="02020404030301010803" pitchFamily="18" charset="0"/>
              </a:rPr>
              <a:t>Your health or safety is in danger</a:t>
            </a:r>
            <a:endParaRPr lang="en-CA" sz="1800" dirty="0">
              <a:latin typeface="Garamond" panose="02020404030301010803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en-CA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Interrupt CPR</a:t>
            </a: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r>
              <a:rPr lang="en-CA" dirty="0">
                <a:latin typeface="Garamond" panose="02020404030301010803" pitchFamily="18" charset="0"/>
              </a:rPr>
              <a:t>You may briefly stop CPR when;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en-CA" dirty="0">
                <a:latin typeface="Garamond" panose="02020404030301010803" pitchFamily="18" charset="0"/>
              </a:rPr>
              <a:t>patient vomits –turn to recovery position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en-CA" dirty="0">
                <a:latin typeface="Garamond" panose="02020404030301010803" pitchFamily="18" charset="0"/>
              </a:rPr>
              <a:t>AED is on patient and advises </a:t>
            </a:r>
            <a:r>
              <a:rPr lang="en-CA" b="1" i="1" u="sng" dirty="0">
                <a:latin typeface="Garamond" panose="02020404030301010803" pitchFamily="18" charset="0"/>
              </a:rPr>
              <a:t>DO NOT TOUCH patient</a:t>
            </a:r>
            <a:r>
              <a:rPr lang="en-CA" b="1" u="sng" dirty="0">
                <a:latin typeface="Garamond" panose="02020404030301010803" pitchFamily="18" charset="0"/>
              </a:rPr>
              <a:t> </a:t>
            </a:r>
            <a:r>
              <a:rPr lang="en-CA" dirty="0">
                <a:latin typeface="Garamond" panose="02020404030301010803" pitchFamily="18" charset="0"/>
              </a:rPr>
              <a:t>– listen closely to all instructions</a:t>
            </a:r>
          </a:p>
          <a:p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250374" y="199279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11020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29" y="395238"/>
            <a:ext cx="8229600" cy="1143000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BLS CPR – </a:t>
            </a:r>
            <a:r>
              <a:rPr lang="en-CA" dirty="0">
                <a:latin typeface="Garamond" panose="02020404030301010803" pitchFamily="18" charset="0"/>
              </a:rPr>
              <a:t>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45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5177" y="1657609"/>
            <a:ext cx="8136904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itchFamily="34" charset="0"/>
              <a:buChar char="•"/>
            </a:pPr>
            <a:r>
              <a:rPr lang="en-CA" sz="3200" dirty="0">
                <a:latin typeface="Garamond" panose="02020404030301010803" pitchFamily="18" charset="0"/>
              </a:rPr>
              <a:t>Minimize interruptions</a:t>
            </a:r>
          </a:p>
          <a:p>
            <a:pPr marL="457189" indent="-457189">
              <a:buFont typeface="Arial" pitchFamily="34" charset="0"/>
              <a:buChar char="•"/>
            </a:pPr>
            <a:endParaRPr lang="en-CA" sz="1050" dirty="0">
              <a:latin typeface="Garamond" panose="02020404030301010803" pitchFamily="18" charset="0"/>
            </a:endParaRPr>
          </a:p>
          <a:p>
            <a:pPr marL="457189" indent="-457189">
              <a:buFont typeface="Arial" pitchFamily="34" charset="0"/>
              <a:buChar char="•"/>
            </a:pPr>
            <a:r>
              <a:rPr lang="en-CA" sz="3200" dirty="0">
                <a:latin typeface="Garamond" panose="02020404030301010803" pitchFamily="18" charset="0"/>
              </a:rPr>
              <a:t>Push hard and fast, rate of at </a:t>
            </a:r>
          </a:p>
          <a:p>
            <a:r>
              <a:rPr lang="en-CA" sz="3200" dirty="0">
                <a:latin typeface="Garamond" panose="02020404030301010803" pitchFamily="18" charset="0"/>
              </a:rPr>
              <a:t>     least 100/min.</a:t>
            </a:r>
          </a:p>
          <a:p>
            <a:pPr marL="457189" indent="-457189">
              <a:buFont typeface="Arial" pitchFamily="34" charset="0"/>
              <a:buChar char="•"/>
            </a:pPr>
            <a:endParaRPr lang="en-CA" sz="1000" dirty="0">
              <a:latin typeface="Garamond" panose="02020404030301010803" pitchFamily="18" charset="0"/>
            </a:endParaRPr>
          </a:p>
          <a:p>
            <a:pPr marL="457189" indent="-457189">
              <a:buFont typeface="Arial" pitchFamily="34" charset="0"/>
              <a:buChar char="•"/>
            </a:pPr>
            <a:r>
              <a:rPr lang="en-CA" sz="3200" dirty="0">
                <a:latin typeface="Garamond" panose="02020404030301010803" pitchFamily="18" charset="0"/>
              </a:rPr>
              <a:t>Allow chest to rise fully (recoil)</a:t>
            </a:r>
          </a:p>
          <a:p>
            <a:pPr marL="457189" indent="-457189">
              <a:buFont typeface="Arial" pitchFamily="34" charset="0"/>
              <a:buChar char="•"/>
            </a:pPr>
            <a:endParaRPr lang="en-CA" sz="1000" dirty="0">
              <a:latin typeface="Garamond" panose="02020404030301010803" pitchFamily="18" charset="0"/>
            </a:endParaRPr>
          </a:p>
          <a:p>
            <a:pPr marL="457189" indent="-457189">
              <a:buFont typeface="Arial" pitchFamily="34" charset="0"/>
              <a:buChar char="•"/>
            </a:pPr>
            <a:r>
              <a:rPr lang="en-CA" sz="3200" dirty="0">
                <a:latin typeface="Garamond" panose="02020404030301010803" pitchFamily="18" charset="0"/>
              </a:rPr>
              <a:t>Remember high quality compressions</a:t>
            </a:r>
          </a:p>
          <a:p>
            <a:pPr marL="457189" indent="-457189">
              <a:buFont typeface="Arial" pitchFamily="34" charset="0"/>
              <a:buChar char="•"/>
            </a:pPr>
            <a:endParaRPr lang="en-CA" sz="1000" dirty="0">
              <a:latin typeface="Garamond" panose="02020404030301010803" pitchFamily="18" charset="0"/>
            </a:endParaRPr>
          </a:p>
          <a:p>
            <a:pPr marL="457189" indent="-457189">
              <a:buFont typeface="Arial" pitchFamily="34" charset="0"/>
              <a:buChar char="•"/>
            </a:pPr>
            <a:r>
              <a:rPr lang="en-CA" sz="3200" dirty="0">
                <a:latin typeface="Garamond" panose="02020404030301010803" pitchFamily="18" charset="0"/>
              </a:rPr>
              <a:t>Switch rescuers after 2 minutes (if possible)</a:t>
            </a:r>
            <a:endParaRPr lang="en-CA" dirty="0"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56" y="1589315"/>
            <a:ext cx="3781008" cy="2520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17718" y="275866"/>
            <a:ext cx="11604172" cy="633584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596339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120354"/>
            <a:ext cx="8229600" cy="2866330"/>
          </a:xfrm>
        </p:spPr>
        <p:txBody>
          <a:bodyPr>
            <a:noAutofit/>
          </a:bodyPr>
          <a:lstStyle/>
          <a:p>
            <a:pPr algn="ctr"/>
            <a:r>
              <a:rPr lang="en-CA" sz="7200" b="1" dirty="0">
                <a:latin typeface="Garamond" panose="02020404030301010803" pitchFamily="18" charset="0"/>
              </a:rPr>
              <a:t>Cardiovascular Emergencies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218926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27">
                        <a14:foregroundMark x1="57805" y1="47835" x2="73107" y2="99794"/>
                        <a14:foregroundMark x1="60896" y1="51031" x2="97682" y2="55464"/>
                        <a14:foregroundMark x1="88563" y1="88763" x2="99227" y2="91134"/>
                        <a14:foregroundMark x1="48223" y1="2268" x2="68470" y2="3814"/>
                        <a14:foregroundMark x1="74343" y1="9897" x2="74807" y2="21237"/>
                        <a14:foregroundMark x1="42349" y1="2474" x2="34776" y2="14845"/>
                        <a14:foregroundMark x1="42813" y1="412" x2="34003" y2="15670"/>
                        <a14:foregroundMark x1="41577" y1="2474" x2="33694" y2="11237"/>
                        <a14:backgroundMark x1="17929" y1="1134" x2="15920" y2="40206"/>
                        <a14:backgroundMark x1="66924" y1="1443" x2="64142" y2="619"/>
                        <a14:backgroundMark x1="40340" y1="2990" x2="47141" y2="619"/>
                        <a14:backgroundMark x1="16692" y1="98247" x2="21793" y2="98763"/>
                        <a14:backgroundMark x1="2009" y1="27320" x2="0" y2="29175"/>
                        <a14:backgroundMark x1="20247" y1="78969" x2="21793" y2="83505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53" y="514268"/>
            <a:ext cx="3890347" cy="582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50371" y="225129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287290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7424" y="339396"/>
            <a:ext cx="10495156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Cardiovascular Emergencies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7424" y="1578658"/>
            <a:ext cx="99602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prstClr val="black"/>
                </a:solidFill>
                <a:latin typeface="Garamond" panose="02020404030301010803" pitchFamily="18" charset="0"/>
              </a:rPr>
              <a:t>The leading cause of cardiac arrest in Canada is: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prstClr val="black"/>
                </a:solidFill>
                <a:latin typeface="Garamond" panose="02020404030301010803" pitchFamily="18" charset="0"/>
              </a:rPr>
              <a:t>Myocardial Infarctions (MI) and Angina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prstClr val="black"/>
                </a:solidFill>
                <a:latin typeface="Garamond" panose="02020404030301010803" pitchFamily="18" charset="0"/>
              </a:rPr>
              <a:t>Cerebral Vascular Accident (CVA) and Transient Ischemic Accident (TIA)</a:t>
            </a:r>
          </a:p>
          <a:p>
            <a:endParaRPr lang="en-CA" sz="2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These are usually due to cardiovascular disease.  </a:t>
            </a:r>
          </a:p>
          <a:p>
            <a:endParaRPr lang="en-CA" sz="2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algn="ctr"/>
            <a:r>
              <a:rPr lang="en-CA" sz="3600" dirty="0">
                <a:solidFill>
                  <a:prstClr val="black"/>
                </a:solidFill>
                <a:latin typeface="Garamond" panose="02020404030301010803" pitchFamily="18" charset="0"/>
              </a:rPr>
              <a:t>Always remember:</a:t>
            </a:r>
          </a:p>
          <a:p>
            <a:pPr algn="ctr"/>
            <a:r>
              <a:rPr lang="en-CA" sz="3600" b="1" dirty="0">
                <a:solidFill>
                  <a:prstClr val="black"/>
                </a:solidFill>
                <a:latin typeface="Garamond" panose="02020404030301010803" pitchFamily="18" charset="0"/>
              </a:rPr>
              <a:t>Look, Talk, Call, CAB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218926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47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71" y="215604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884746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5122" y="306166"/>
            <a:ext cx="10404089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Cardiovascular Emergencies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1664" y="3964261"/>
            <a:ext cx="619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Early access to 911</a:t>
            </a:r>
          </a:p>
          <a:p>
            <a:pPr marL="342900" indent="-342900">
              <a:buFontTx/>
              <a:buAutoNum type="arabicPeriod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Early CPR</a:t>
            </a:r>
          </a:p>
          <a:p>
            <a:pPr marL="342900" indent="-342900">
              <a:buFontTx/>
              <a:buAutoNum type="arabicPeriod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Early AED</a:t>
            </a:r>
          </a:p>
          <a:p>
            <a:pPr marL="342900" indent="-342900">
              <a:buFontTx/>
              <a:buAutoNum type="arabicPeriod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Early Advanced Care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4" r="21355"/>
          <a:stretch/>
        </p:blipFill>
        <p:spPr bwMode="auto">
          <a:xfrm>
            <a:off x="2930912" y="1556792"/>
            <a:ext cx="6333441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760296" y="3363028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solidFill>
                  <a:prstClr val="black"/>
                </a:solidFill>
                <a:latin typeface="Garamond" panose="02020404030301010803" pitchFamily="18" charset="0"/>
              </a:rPr>
              <a:t>®HSFC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196707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48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371" y="206079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060877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57" y="2155134"/>
            <a:ext cx="4656582" cy="34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4711" y="200817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Cardiovascular Emergencies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70845" y="1186478"/>
            <a:ext cx="5261665" cy="503547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CA" sz="3500" b="1" dirty="0">
                <a:latin typeface="Garamond" panose="02020404030301010803" pitchFamily="18" charset="0"/>
              </a:rPr>
              <a:t>MI </a:t>
            </a:r>
            <a:r>
              <a:rPr lang="en-CA" sz="3600" dirty="0">
                <a:latin typeface="Garamond" panose="02020404030301010803" pitchFamily="18" charset="0"/>
              </a:rPr>
              <a:t>“The interrupted blood flow that occurs during a heart attack can damage or destroy a part of the heart muscle.” (</a:t>
            </a:r>
            <a:r>
              <a:rPr lang="en-CA" sz="2100" dirty="0">
                <a:latin typeface="Garamond" panose="02020404030301010803" pitchFamily="18" charset="0"/>
              </a:rPr>
              <a:t>www.mayoclinic.org) </a:t>
            </a:r>
          </a:p>
          <a:p>
            <a:pPr marL="0" indent="0">
              <a:buNone/>
            </a:pPr>
            <a:endParaRPr lang="en-CA" sz="2100" dirty="0">
              <a:latin typeface="Garamond" panose="020204040303010108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CA" sz="3600" b="1" dirty="0">
                <a:latin typeface="Garamond" panose="02020404030301010803" pitchFamily="18" charset="0"/>
              </a:rPr>
              <a:t>Angina </a:t>
            </a:r>
            <a:r>
              <a:rPr lang="en-CA" sz="3600" dirty="0">
                <a:latin typeface="Garamond" panose="02020404030301010803" pitchFamily="18" charset="0"/>
              </a:rPr>
              <a:t>“… is a type of chest pain caused by reduced blood flow to the heart muscle. Angina is a symptom of coronary artery disease. ”</a:t>
            </a:r>
            <a:r>
              <a:rPr lang="en-CA" sz="4800" dirty="0">
                <a:latin typeface="Garamond" panose="02020404030301010803" pitchFamily="18" charset="0"/>
              </a:rPr>
              <a:t> </a:t>
            </a:r>
            <a:r>
              <a:rPr lang="en-CA" sz="2100" dirty="0">
                <a:latin typeface="Garamond" panose="02020404030301010803" pitchFamily="18" charset="0"/>
              </a:rPr>
              <a:t>(www.mayoclinic.org) </a:t>
            </a:r>
          </a:p>
          <a:p>
            <a:pPr marL="0" indent="0">
              <a:buNone/>
            </a:pPr>
            <a:endParaRPr lang="en-CA" sz="3500" b="1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23222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49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19475"/>
            <a:ext cx="952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9" y="3571875"/>
            <a:ext cx="952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0371" y="209561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5419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281" y="197970"/>
            <a:ext cx="10515600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Terms</a:t>
            </a:r>
            <a:endParaRPr lang="en-CA" sz="2400" b="1" dirty="0"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5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9281" y="1320690"/>
            <a:ext cx="10036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2800" b="1" dirty="0">
                <a:latin typeface="Garamond" panose="02020404030301010803" pitchFamily="18" charset="0"/>
              </a:rPr>
              <a:t>BVM/Ambu Bag </a:t>
            </a:r>
            <a:r>
              <a:rPr lang="en-CA" sz="2000" dirty="0">
                <a:latin typeface="Garamond" panose="02020404030301010803" pitchFamily="18" charset="0"/>
              </a:rPr>
              <a:t>– </a:t>
            </a:r>
            <a:r>
              <a:rPr lang="en-CA" sz="2400" dirty="0">
                <a:latin typeface="Garamond" panose="02020404030301010803" pitchFamily="18" charset="0"/>
              </a:rPr>
              <a:t>Bag valve mask (Ambu bag is a brand name)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2800" b="1" dirty="0">
                <a:latin typeface="Garamond" panose="02020404030301010803" pitchFamily="18" charset="0"/>
              </a:rPr>
              <a:t>SCA</a:t>
            </a:r>
            <a:r>
              <a:rPr lang="en-CA" sz="2000" dirty="0">
                <a:latin typeface="Garamond" panose="02020404030301010803" pitchFamily="18" charset="0"/>
              </a:rPr>
              <a:t> – Sudden Cardiac Arrest	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2800" b="1" dirty="0">
                <a:latin typeface="Garamond" panose="02020404030301010803" pitchFamily="18" charset="0"/>
              </a:rPr>
              <a:t>MI </a:t>
            </a:r>
            <a:r>
              <a:rPr lang="en-CA" sz="2000" dirty="0">
                <a:latin typeface="Garamond" panose="02020404030301010803" pitchFamily="18" charset="0"/>
              </a:rPr>
              <a:t>– Myocardial Infarction	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2800" b="1" dirty="0">
                <a:latin typeface="Garamond" panose="02020404030301010803" pitchFamily="18" charset="0"/>
              </a:rPr>
              <a:t>CVA</a:t>
            </a:r>
            <a:r>
              <a:rPr lang="en-CA" sz="2000" dirty="0">
                <a:latin typeface="Garamond" panose="02020404030301010803" pitchFamily="18" charset="0"/>
              </a:rPr>
              <a:t> – Cerebral Vascular Accident	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2800" b="1" dirty="0">
                <a:latin typeface="Garamond" panose="02020404030301010803" pitchFamily="18" charset="0"/>
              </a:rPr>
              <a:t>TIA </a:t>
            </a:r>
            <a:r>
              <a:rPr lang="en-CA" sz="2000" dirty="0">
                <a:latin typeface="Garamond" panose="02020404030301010803" pitchFamily="18" charset="0"/>
              </a:rPr>
              <a:t>– Transient Ischemic Accident	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2800" b="1" dirty="0">
                <a:latin typeface="Garamond" panose="02020404030301010803" pitchFamily="18" charset="0"/>
              </a:rPr>
              <a:t>AED</a:t>
            </a:r>
            <a:r>
              <a:rPr lang="en-CA" sz="2000" dirty="0">
                <a:latin typeface="Garamond" panose="02020404030301010803" pitchFamily="18" charset="0"/>
              </a:rPr>
              <a:t> – Automated External Defibrillator	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2800" b="1" dirty="0">
                <a:latin typeface="Garamond" panose="02020404030301010803" pitchFamily="18" charset="0"/>
              </a:rPr>
              <a:t>PAD</a:t>
            </a:r>
            <a:r>
              <a:rPr lang="en-CA" sz="2000" dirty="0">
                <a:latin typeface="Garamond" panose="02020404030301010803" pitchFamily="18" charset="0"/>
              </a:rPr>
              <a:t> – Public Access Defibrillation</a:t>
            </a:r>
            <a:endParaRPr lang="en-CA" sz="1600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273" y="193525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609754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065" y="489332"/>
            <a:ext cx="8229600" cy="850106"/>
          </a:xfrm>
        </p:spPr>
        <p:txBody>
          <a:bodyPr>
            <a:no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Cardiovascular Emergencies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75285" y="1791262"/>
            <a:ext cx="730424" cy="4827134"/>
          </a:xfrm>
        </p:spPr>
        <p:txBody>
          <a:bodyPr vert="wordArtVert">
            <a:normAutofit/>
          </a:bodyPr>
          <a:lstStyle/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PASS IT 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95600" y="1834121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Pale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Anxiety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Sweating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Short of breath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8061" y="4204829"/>
            <a:ext cx="3564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Indigestion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Tightness in chest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5709" y="5584807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Over all weakness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Nausea and vomiting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79559" y="2840507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Angina: </a:t>
            </a: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Only</a:t>
            </a:r>
            <a:r>
              <a:rPr lang="en-CA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lasts 10 minutes with rest and medication.  If discomfort persist longer call 911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041196" y="6268670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50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7528" y="1044026"/>
            <a:ext cx="3780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>
                <a:solidFill>
                  <a:prstClr val="black"/>
                </a:solidFill>
                <a:latin typeface="Garamond" panose="02020404030301010803" pitchFamily="18" charset="0"/>
              </a:rPr>
              <a:t>Signs and symptoms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0371" y="215604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657901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81942" y="242244"/>
            <a:ext cx="10522237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Cardiovascular Emergencies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81942" y="1703460"/>
            <a:ext cx="5519057" cy="4305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Ischemic CVA </a:t>
            </a:r>
            <a:r>
              <a:rPr lang="en-CA" dirty="0">
                <a:latin typeface="Garamond" panose="02020404030301010803" pitchFamily="18" charset="0"/>
              </a:rPr>
              <a:t>“Occurs when the blood supply to part of your brain is interrupted or severely reduced, depriving brain tissue of oxygen and food” </a:t>
            </a:r>
            <a:r>
              <a:rPr lang="en-CA" sz="1900" dirty="0">
                <a:latin typeface="Garamond" panose="02020404030301010803" pitchFamily="18" charset="0"/>
              </a:rPr>
              <a:t>(www.mayoclinic.org) </a:t>
            </a:r>
          </a:p>
          <a:p>
            <a:pPr marL="0" indent="0">
              <a:buNone/>
            </a:pPr>
            <a:endParaRPr lang="en-CA" sz="19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Hemorrhagic CVA </a:t>
            </a:r>
            <a:r>
              <a:rPr lang="en-CA" dirty="0">
                <a:latin typeface="Garamond" panose="02020404030301010803" pitchFamily="18" charset="0"/>
              </a:rPr>
              <a:t>“A brain aneurysm can leak or rupture, causing bleeding into the brain.” </a:t>
            </a:r>
            <a:r>
              <a:rPr lang="en-CA" sz="1900" dirty="0">
                <a:latin typeface="Garamond" panose="02020404030301010803" pitchFamily="18" charset="0"/>
              </a:rPr>
              <a:t>(www.mayoclinic.org)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309321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51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974" y="184152"/>
            <a:ext cx="11635468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CE357-7E86-4645-BC3B-322E0535C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6510"/>
          <a:stretch/>
        </p:blipFill>
        <p:spPr>
          <a:xfrm>
            <a:off x="6893200" y="1787766"/>
            <a:ext cx="4758195" cy="33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79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7425" y="306815"/>
            <a:ext cx="10539761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Cardiovascular Emergencies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25337" y="2063395"/>
            <a:ext cx="3710763" cy="399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Transient Ischemic Attack (TIA) - </a:t>
            </a:r>
            <a:r>
              <a:rPr lang="en-CA" dirty="0">
                <a:latin typeface="Garamond" panose="02020404030301010803" pitchFamily="18" charset="0"/>
              </a:rPr>
              <a:t>“Is like a stroke, producing similar symptoms, but usually lasting only a few minutes and causing no permanent damage.” </a:t>
            </a:r>
            <a:r>
              <a:rPr lang="en-CA" sz="1900" dirty="0">
                <a:latin typeface="Garamond" panose="02020404030301010803" pitchFamily="18" charset="0"/>
              </a:rPr>
              <a:t>(www.mayoclinic.org)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309321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52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974" y="184152"/>
            <a:ext cx="11635468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06CE30F-B895-4A1E-94F5-AE9990E89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410" r="-423"/>
          <a:stretch/>
        </p:blipFill>
        <p:spPr>
          <a:xfrm>
            <a:off x="5119948" y="1632378"/>
            <a:ext cx="6066903" cy="376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03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7963" y="341765"/>
            <a:ext cx="8229600" cy="1080120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prstClr val="black"/>
                </a:solidFill>
                <a:latin typeface="Garamond" panose="02020404030301010803" pitchFamily="18" charset="0"/>
              </a:rPr>
              <a:t>Cardiovascular Emergencies</a:t>
            </a:r>
            <a:endParaRPr lang="en-CA" sz="3200" b="1" dirty="0">
              <a:latin typeface="Garamond" panose="02020404030301010803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97963" y="2120538"/>
            <a:ext cx="648072" cy="720080"/>
          </a:xfrm>
        </p:spPr>
        <p:txBody>
          <a:bodyPr vert="horz">
            <a:noAutofit/>
          </a:bodyPr>
          <a:lstStyle/>
          <a:p>
            <a:pPr marL="0" indent="0">
              <a:buNone/>
            </a:pPr>
            <a:r>
              <a:rPr lang="en-CA" sz="4400" b="1" dirty="0">
                <a:latin typeface="Garamond" panose="02020404030301010803" pitchFamily="18" charset="0"/>
              </a:rPr>
              <a:t>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4900" y="2249198"/>
            <a:ext cx="88350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Facial droop, headache, vision problems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Arm drift, numbness, paralyzed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Speech problems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Time of onset quick onset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7963" y="2749006"/>
            <a:ext cx="533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prstClr val="black"/>
                </a:solidFill>
                <a:latin typeface="Garamond" panose="02020404030301010803" pitchFamily="18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3799" y="4280524"/>
            <a:ext cx="64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prstClr val="black"/>
                </a:solidFill>
                <a:latin typeface="Garamond" panose="02020404030301010803" pitchFamily="18" charset="0"/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3799" y="3511083"/>
            <a:ext cx="584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prstClr val="black"/>
                </a:solidFill>
                <a:latin typeface="Garamond" panose="02020404030301010803" pitchFamily="18" charset="0"/>
              </a:rPr>
              <a:t>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112224" y="6278464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53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6199" y="126870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prstClr val="black"/>
                </a:solidFill>
                <a:latin typeface="Garamond" panose="02020404030301010803" pitchFamily="18" charset="0"/>
              </a:rPr>
              <a:t>Signs and symptoms</a:t>
            </a:r>
            <a:endParaRPr lang="en-CA" sz="32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171" y="22548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75402"/>
            <a:ext cx="4114800" cy="365125"/>
          </a:xfrm>
        </p:spPr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2643845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6980" y="447167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Cardiovascular Emergencies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16980" y="18597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First Aid Treatment</a:t>
            </a:r>
            <a:endParaRPr lang="en-CA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sz="1600" dirty="0">
              <a:latin typeface="Garamond" panose="02020404030301010803" pitchFamily="18" charset="0"/>
            </a:endParaRPr>
          </a:p>
          <a:p>
            <a:r>
              <a:rPr lang="en-CA" dirty="0">
                <a:latin typeface="Garamond" panose="02020404030301010803" pitchFamily="18" charset="0"/>
              </a:rPr>
              <a:t>Look, Talk, Call CAB</a:t>
            </a:r>
          </a:p>
          <a:p>
            <a:r>
              <a:rPr lang="en-CA" dirty="0">
                <a:latin typeface="Garamond" panose="02020404030301010803" pitchFamily="18" charset="0"/>
              </a:rPr>
              <a:t>Resting position</a:t>
            </a:r>
          </a:p>
          <a:p>
            <a:r>
              <a:rPr lang="en-CA" dirty="0">
                <a:latin typeface="Garamond" panose="02020404030301010803" pitchFamily="18" charset="0"/>
              </a:rPr>
              <a:t>Cover and reassure</a:t>
            </a:r>
          </a:p>
          <a:p>
            <a:r>
              <a:rPr lang="en-CA" dirty="0">
                <a:latin typeface="Garamond" panose="02020404030301010803" pitchFamily="18" charset="0"/>
              </a:rPr>
              <a:t>Nothing to eat or drink </a:t>
            </a:r>
          </a:p>
          <a:p>
            <a:r>
              <a:rPr lang="en-CA" dirty="0">
                <a:latin typeface="Garamond" panose="02020404030301010803" pitchFamily="18" charset="0"/>
              </a:rPr>
              <a:t>Assist with medications if needed</a:t>
            </a:r>
          </a:p>
          <a:p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282752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54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0846" y="206079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1932056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7771" y="208406"/>
            <a:ext cx="10515600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Cardiovascular Emergencies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20033" y="1533969"/>
            <a:ext cx="8229600" cy="4323966"/>
          </a:xfrm>
        </p:spPr>
        <p:txBody>
          <a:bodyPr/>
          <a:lstStyle/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5 rights of medications</a:t>
            </a:r>
          </a:p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Before assisting with medications ensure the patient is conscious and alert. </a:t>
            </a:r>
          </a:p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Right :</a:t>
            </a:r>
          </a:p>
          <a:p>
            <a:pPr lvl="1">
              <a:buBlip>
                <a:blip r:embed="rId3"/>
              </a:buBlip>
            </a:pPr>
            <a:r>
              <a:rPr lang="en-CA" dirty="0">
                <a:latin typeface="Garamond" panose="02020404030301010803" pitchFamily="18" charset="0"/>
              </a:rPr>
              <a:t>Person</a:t>
            </a:r>
          </a:p>
          <a:p>
            <a:pPr lvl="1">
              <a:buBlip>
                <a:blip r:embed="rId3"/>
              </a:buBlip>
            </a:pPr>
            <a:r>
              <a:rPr lang="en-CA" dirty="0">
                <a:latin typeface="Garamond" panose="02020404030301010803" pitchFamily="18" charset="0"/>
              </a:rPr>
              <a:t>Medication</a:t>
            </a:r>
          </a:p>
          <a:p>
            <a:pPr lvl="1">
              <a:buBlip>
                <a:blip r:embed="rId3"/>
              </a:buBlip>
            </a:pPr>
            <a:r>
              <a:rPr lang="en-CA" dirty="0">
                <a:latin typeface="Garamond" panose="02020404030301010803" pitchFamily="18" charset="0"/>
              </a:rPr>
              <a:t>Dose</a:t>
            </a:r>
          </a:p>
          <a:p>
            <a:pPr lvl="1">
              <a:buBlip>
                <a:blip r:embed="rId3"/>
              </a:buBlip>
            </a:pPr>
            <a:r>
              <a:rPr lang="en-CA" dirty="0">
                <a:latin typeface="Garamond" panose="02020404030301010803" pitchFamily="18" charset="0"/>
              </a:rPr>
              <a:t>Time between doses</a:t>
            </a:r>
          </a:p>
          <a:p>
            <a:pPr lvl="1">
              <a:buBlip>
                <a:blip r:embed="rId3"/>
              </a:buBlip>
            </a:pPr>
            <a:r>
              <a:rPr lang="en-CA" dirty="0">
                <a:latin typeface="Garamond" panose="02020404030301010803" pitchFamily="18" charset="0"/>
              </a:rPr>
              <a:t>Route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b="9499"/>
          <a:stretch/>
        </p:blipFill>
        <p:spPr bwMode="auto">
          <a:xfrm rot="252878">
            <a:off x="7048468" y="3803876"/>
            <a:ext cx="1845697" cy="1694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D5D4D5"/>
              </a:clrFrom>
              <a:clrTo>
                <a:srgbClr val="D5D4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96" t="10888" r="37692" b="14122"/>
          <a:stretch/>
        </p:blipFill>
        <p:spPr bwMode="auto">
          <a:xfrm>
            <a:off x="6015109" y="2859532"/>
            <a:ext cx="885825" cy="2733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278809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55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1" y="215604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306838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2707" y="176463"/>
            <a:ext cx="8640960" cy="4873181"/>
          </a:xfrm>
        </p:spPr>
        <p:txBody>
          <a:bodyPr>
            <a:normAutofit/>
          </a:bodyPr>
          <a:lstStyle/>
          <a:p>
            <a:r>
              <a:rPr lang="en-CA" sz="7200" b="1" dirty="0">
                <a:latin typeface="Garamond" panose="02020404030301010803" pitchFamily="18" charset="0"/>
              </a:rPr>
              <a:t>Automated </a:t>
            </a:r>
            <a:br>
              <a:rPr lang="en-CA" sz="7200" b="1" dirty="0">
                <a:latin typeface="Garamond" panose="02020404030301010803" pitchFamily="18" charset="0"/>
              </a:rPr>
            </a:br>
            <a:r>
              <a:rPr lang="en-CA" sz="7200" b="1" dirty="0">
                <a:latin typeface="Garamond" panose="02020404030301010803" pitchFamily="18" charset="0"/>
              </a:rPr>
              <a:t>External </a:t>
            </a:r>
            <a:br>
              <a:rPr lang="en-CA" sz="7200" b="1" dirty="0">
                <a:latin typeface="Garamond" panose="02020404030301010803" pitchFamily="18" charset="0"/>
              </a:rPr>
            </a:br>
            <a:r>
              <a:rPr lang="en-CA" sz="7200" b="1" dirty="0">
                <a:latin typeface="Garamond" panose="02020404030301010803" pitchFamily="18" charset="0"/>
              </a:rPr>
              <a:t>Defibrillators</a:t>
            </a:r>
            <a:br>
              <a:rPr lang="en-CA" sz="7200" b="1" dirty="0">
                <a:latin typeface="Garamond" panose="02020404030301010803" pitchFamily="18" charset="0"/>
              </a:rPr>
            </a:br>
            <a:r>
              <a:rPr lang="en-CA" sz="7200" dirty="0">
                <a:latin typeface="Garamond" panose="02020404030301010803" pitchFamily="18" charset="0"/>
              </a:rPr>
              <a:t>(AED)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235684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</a:rPr>
              <a:pPr/>
              <a:t>56</a:t>
            </a:fld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49" y="3715880"/>
            <a:ext cx="2484851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50374" y="21560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523">
            <a:off x="7705127" y="1086499"/>
            <a:ext cx="2592000" cy="2013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99" y="4192995"/>
            <a:ext cx="2419351" cy="188595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1915182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r="1998"/>
          <a:stretch/>
        </p:blipFill>
        <p:spPr>
          <a:xfrm>
            <a:off x="4092315" y="1330176"/>
            <a:ext cx="7658394" cy="446563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3257" y="391661"/>
            <a:ext cx="8640960" cy="997274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latin typeface="Garamond" panose="02020404030301010803" pitchFamily="18" charset="0"/>
              </a:rPr>
            </a:br>
            <a:r>
              <a:rPr lang="en-CA" b="1" dirty="0">
                <a:latin typeface="Garamond" panose="02020404030301010803" pitchFamily="18" charset="0"/>
              </a:rPr>
              <a:t>AED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17930" y="1835258"/>
            <a:ext cx="3045857" cy="4521094"/>
          </a:xfrm>
        </p:spPr>
        <p:txBody>
          <a:bodyPr>
            <a:normAutofit/>
          </a:bodyPr>
          <a:lstStyle/>
          <a:p>
            <a:r>
              <a:rPr lang="en-CA" dirty="0">
                <a:latin typeface="Garamond" panose="02020404030301010803" pitchFamily="18" charset="0"/>
              </a:rPr>
              <a:t>Can be used by </a:t>
            </a:r>
            <a:r>
              <a:rPr lang="en-CA" b="1" dirty="0">
                <a:latin typeface="Garamond" panose="02020404030301010803" pitchFamily="18" charset="0"/>
              </a:rPr>
              <a:t>anyone on any age</a:t>
            </a:r>
          </a:p>
          <a:p>
            <a:r>
              <a:rPr lang="en-CA" dirty="0">
                <a:latin typeface="Garamond" panose="02020404030301010803" pitchFamily="18" charset="0"/>
              </a:rPr>
              <a:t>AED –  Computer programed ECG</a:t>
            </a:r>
          </a:p>
          <a:p>
            <a:r>
              <a:rPr lang="en-CA" dirty="0">
                <a:latin typeface="Garamond" panose="02020404030301010803" pitchFamily="18" charset="0"/>
              </a:rPr>
              <a:t>Hearts electrical system gets irritated with decreased oxygenation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235684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57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27275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654821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7770" y="438807"/>
            <a:ext cx="10515600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AED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2777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Look For AEDs in public areas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CA" dirty="0">
                <a:latin typeface="Garamond" panose="02020404030301010803" pitchFamily="18" charset="0"/>
              </a:rPr>
              <a:t>All the basics of AEDs the same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CA" dirty="0">
              <a:latin typeface="Garamond" panose="02020404030301010803" pitchFamily="18" charset="0"/>
            </a:endParaRPr>
          </a:p>
          <a:p>
            <a:pPr lvl="1" indent="-514338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Easy to turn on/off</a:t>
            </a:r>
          </a:p>
          <a:p>
            <a:pPr lvl="1" indent="-514338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All talk</a:t>
            </a:r>
          </a:p>
          <a:p>
            <a:pPr lvl="1" indent="-514338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All have electrodes</a:t>
            </a:r>
          </a:p>
          <a:p>
            <a:pPr lvl="1" indent="-514338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Shock ability</a:t>
            </a:r>
          </a:p>
          <a:p>
            <a:pPr lvl="1" indent="-514338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Data Recording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00" y="1265687"/>
            <a:ext cx="2016000" cy="1956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744" y="4001294"/>
            <a:ext cx="1905000" cy="1905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7200" y="6281044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58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374" y="22513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19" y="4033304"/>
            <a:ext cx="1652400" cy="1944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2" t="7720" r="6458" b="9566"/>
          <a:stretch/>
        </p:blipFill>
        <p:spPr>
          <a:xfrm>
            <a:off x="5861911" y="1153629"/>
            <a:ext cx="2488019" cy="250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95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0517" y="390538"/>
            <a:ext cx="8721495" cy="1143000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AED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51052" y="1138314"/>
            <a:ext cx="8640960" cy="5400600"/>
          </a:xfrm>
        </p:spPr>
        <p:txBody>
          <a:bodyPr>
            <a:normAutofit/>
          </a:bodyPr>
          <a:lstStyle/>
          <a:p>
            <a:endParaRPr lang="en-CA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Most common wrong rhythm associated with 80% of SCA	 </a:t>
            </a:r>
          </a:p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AED will only allow a shock if finds VFib or </a:t>
            </a:r>
            <a:r>
              <a:rPr lang="en-CA" dirty="0" err="1">
                <a:latin typeface="Garamond" panose="02020404030301010803" pitchFamily="18" charset="0"/>
              </a:rPr>
              <a:t>VTach</a:t>
            </a:r>
            <a:endParaRPr lang="en-CA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Shockable Rhythm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18291" r="15568" b="33571"/>
          <a:stretch/>
        </p:blipFill>
        <p:spPr bwMode="auto">
          <a:xfrm>
            <a:off x="3270479" y="4032410"/>
            <a:ext cx="5132440" cy="129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59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21560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25648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9727" y="230852"/>
            <a:ext cx="10737351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Terms – </a:t>
            </a:r>
            <a:r>
              <a:rPr lang="en-CA" dirty="0">
                <a:latin typeface="Garamond" panose="02020404030301010803" pitchFamily="18" charset="0"/>
              </a:rPr>
              <a:t>Legalities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02402" y="1551214"/>
            <a:ext cx="4959414" cy="48248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CA" sz="12800" b="1" dirty="0">
                <a:latin typeface="Garamond" panose="02020404030301010803" pitchFamily="18" charset="0"/>
              </a:rPr>
              <a:t>Good Samaritan Law - 2001</a:t>
            </a:r>
          </a:p>
          <a:p>
            <a:pPr marL="0" indent="0" algn="ctr">
              <a:buNone/>
            </a:pPr>
            <a:r>
              <a:rPr lang="en-CA" sz="12800" b="1" dirty="0">
                <a:latin typeface="Garamond" panose="02020404030301010803" pitchFamily="18" charset="0"/>
              </a:rPr>
              <a:t>Bill 20 (Ontario)</a:t>
            </a:r>
          </a:p>
          <a:p>
            <a:pPr marL="0" indent="0" algn="ctr">
              <a:buNone/>
            </a:pPr>
            <a:endParaRPr lang="en-CA" dirty="0">
              <a:latin typeface="Garamond" panose="02020404030301010803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7200" dirty="0">
                <a:latin typeface="Garamond" panose="02020404030301010803" pitchFamily="18" charset="0"/>
              </a:rPr>
              <a:t>Volunteer and no compensation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7200" dirty="0">
                <a:latin typeface="Garamond" panose="02020404030301010803" pitchFamily="18" charset="0"/>
              </a:rPr>
              <a:t>Acts in good faith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7200" dirty="0">
                <a:latin typeface="Garamond" panose="02020404030301010803" pitchFamily="18" charset="0"/>
              </a:rPr>
              <a:t>Gets Consent</a:t>
            </a:r>
          </a:p>
          <a:p>
            <a:pPr marL="452438" lvl="1" indent="-182563">
              <a:lnSpc>
                <a:spcPct val="12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CA" sz="7200" dirty="0">
                <a:latin typeface="Garamond" panose="02020404030301010803" pitchFamily="18" charset="0"/>
              </a:rPr>
              <a:t>Implied</a:t>
            </a:r>
          </a:p>
          <a:p>
            <a:pPr marL="452438" lvl="1" indent="-182563">
              <a:lnSpc>
                <a:spcPct val="12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CA" sz="7200" dirty="0">
                <a:latin typeface="Garamond" panose="02020404030301010803" pitchFamily="18" charset="0"/>
              </a:rPr>
              <a:t>Verbal/Expressed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7200" dirty="0">
                <a:latin typeface="Garamond" panose="02020404030301010803" pitchFamily="18" charset="0"/>
              </a:rPr>
              <a:t>Only in time of an emergency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7200" dirty="0">
                <a:latin typeface="Garamond" panose="02020404030301010803" pitchFamily="18" charset="0"/>
              </a:rPr>
              <a:t>Exempt from civil liability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7200" dirty="0">
                <a:latin typeface="Garamond" panose="02020404030301010803" pitchFamily="18" charset="0"/>
              </a:rPr>
              <a:t>Unless caused gross negligence</a:t>
            </a:r>
          </a:p>
          <a:p>
            <a:pPr marL="0" indent="0" algn="ctr">
              <a:buNone/>
            </a:pPr>
            <a:r>
              <a:rPr lang="en-CA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52460" y="1449945"/>
            <a:ext cx="5335254" cy="490314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CA" sz="12800" b="1" dirty="0">
                <a:latin typeface="Garamond" panose="02020404030301010803" pitchFamily="18" charset="0"/>
              </a:rPr>
              <a:t>Chase McEachern Act - 2007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CA" sz="12800" dirty="0">
                <a:latin typeface="Garamond" panose="02020404030301010803" pitchFamily="18" charset="0"/>
              </a:rPr>
              <a:t>AED users and owners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CA" sz="2100" b="1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en-CA" sz="7400" dirty="0">
                <a:latin typeface="Garamond" panose="02020404030301010803" pitchFamily="18" charset="0"/>
              </a:rPr>
              <a:t>Volunteer and no compensation</a:t>
            </a:r>
          </a:p>
          <a:p>
            <a:pPr>
              <a:lnSpc>
                <a:spcPct val="120000"/>
              </a:lnSpc>
            </a:pPr>
            <a:r>
              <a:rPr lang="en-CA" sz="7400" dirty="0">
                <a:latin typeface="Garamond" panose="02020404030301010803" pitchFamily="18" charset="0"/>
              </a:rPr>
              <a:t>Acts in good faith </a:t>
            </a:r>
          </a:p>
          <a:p>
            <a:pPr>
              <a:lnSpc>
                <a:spcPct val="120000"/>
              </a:lnSpc>
            </a:pPr>
            <a:r>
              <a:rPr lang="en-CA" sz="7400" dirty="0">
                <a:latin typeface="Garamond" panose="02020404030301010803" pitchFamily="18" charset="0"/>
              </a:rPr>
              <a:t>Only in time of an emergency</a:t>
            </a:r>
          </a:p>
          <a:p>
            <a:pPr>
              <a:lnSpc>
                <a:spcPct val="120000"/>
              </a:lnSpc>
            </a:pPr>
            <a:r>
              <a:rPr lang="en-CA" sz="7400" dirty="0">
                <a:latin typeface="Garamond" panose="02020404030301010803" pitchFamily="18" charset="0"/>
              </a:rPr>
              <a:t>Exempt from civil Liability</a:t>
            </a:r>
          </a:p>
          <a:p>
            <a:pPr>
              <a:lnSpc>
                <a:spcPct val="120000"/>
              </a:lnSpc>
            </a:pPr>
            <a:r>
              <a:rPr lang="en-CA" sz="7400" dirty="0">
                <a:latin typeface="Garamond" panose="02020404030301010803" pitchFamily="18" charset="0"/>
              </a:rPr>
              <a:t>Unless caused gross negligence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6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2906" y="236052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3964800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70879" y="405369"/>
            <a:ext cx="8174420" cy="1143000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AED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63" y="2636992"/>
            <a:ext cx="4209883" cy="1440000"/>
          </a:xfr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25"/>
          <a:stretch/>
        </p:blipFill>
        <p:spPr>
          <a:xfrm>
            <a:off x="4180738" y="4756818"/>
            <a:ext cx="4228308" cy="147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79960" y="1340771"/>
            <a:ext cx="40482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prstClr val="black"/>
                </a:solidFill>
                <a:latin typeface="Garamond" panose="02020404030301010803" pitchFamily="18" charset="0"/>
              </a:rPr>
              <a:t>No Shock</a:t>
            </a:r>
          </a:p>
          <a:p>
            <a:pPr algn="ctr"/>
            <a:endParaRPr lang="en-CA" sz="1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algn="ctr"/>
            <a:r>
              <a:rPr lang="en-CA" sz="2400" dirty="0">
                <a:solidFill>
                  <a:prstClr val="black"/>
                </a:solidFill>
                <a:latin typeface="Garamond" panose="02020404030301010803" pitchFamily="18" charset="0"/>
              </a:rPr>
              <a:t>Normal Sinus Rhythm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9950" y="4201749"/>
            <a:ext cx="4228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Asystole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9552" y="6231595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60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374" y="22513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8886020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81668" y="280242"/>
            <a:ext cx="8445652" cy="1143000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AED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1266" y="1298242"/>
            <a:ext cx="5760640" cy="472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Place AED by patient’s head</a:t>
            </a:r>
          </a:p>
          <a:p>
            <a:pPr marL="800080" lvl="1" indent="-342891">
              <a:lnSpc>
                <a:spcPct val="114000"/>
              </a:lnSpc>
              <a:buFont typeface="+mj-lt"/>
              <a:buAutoNum type="arabicPeriod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Turn AED on</a:t>
            </a:r>
          </a:p>
          <a:p>
            <a:pPr marL="800080" lvl="1" indent="-342891">
              <a:lnSpc>
                <a:spcPct val="114000"/>
              </a:lnSpc>
              <a:buFont typeface="+mj-lt"/>
              <a:buAutoNum type="arabicPeriod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Listen to instructions</a:t>
            </a:r>
          </a:p>
          <a:p>
            <a:pPr marL="800080" lvl="1" indent="-342891">
              <a:lnSpc>
                <a:spcPct val="114000"/>
              </a:lnSpc>
              <a:buFont typeface="+mj-lt"/>
              <a:buAutoNum type="arabicPeriod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Place pads on bare dry chest</a:t>
            </a:r>
          </a:p>
          <a:p>
            <a:pPr marL="800080" lvl="1" indent="-342891">
              <a:lnSpc>
                <a:spcPct val="114000"/>
              </a:lnSpc>
              <a:buFont typeface="+mj-lt"/>
              <a:buAutoNum type="arabicPeriod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Clear the patient</a:t>
            </a:r>
          </a:p>
          <a:p>
            <a:pPr marL="800080" lvl="1" indent="-342891">
              <a:lnSpc>
                <a:spcPct val="114000"/>
              </a:lnSpc>
              <a:buFont typeface="+mj-lt"/>
              <a:buAutoNum type="arabicPeriod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Push shock button if required</a:t>
            </a:r>
          </a:p>
          <a:p>
            <a:pPr marL="800080" lvl="1" indent="-342891">
              <a:lnSpc>
                <a:spcPct val="114000"/>
              </a:lnSpc>
              <a:buFont typeface="+mj-lt"/>
              <a:buAutoNum type="arabicPeriod"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Start CPR for 2 minutes</a:t>
            </a:r>
          </a:p>
          <a:p>
            <a:endParaRPr lang="en-CA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Cycle repeats every 2 minutes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26" b="99815" l="25556" r="100000">
                        <a14:foregroundMark x1="26667" y1="12593" x2="27083" y2="99815"/>
                        <a14:foregroundMark x1="26806" y1="11852" x2="57361" y2="85370"/>
                        <a14:foregroundMark x1="27639" y1="12037" x2="60000" y2="12778"/>
                        <a14:foregroundMark x1="60000" y1="12778" x2="54583" y2="44259"/>
                        <a14:foregroundMark x1="39028" y1="22222" x2="53333" y2="36111"/>
                        <a14:foregroundMark x1="29028" y1="25370" x2="40000" y2="86667"/>
                        <a14:foregroundMark x1="76806" y1="68889" x2="67917" y2="80556"/>
                        <a14:foregroundMark x1="67500" y1="77778" x2="60417" y2="77778"/>
                        <a14:foregroundMark x1="75694" y1="73333" x2="93333" y2="75926"/>
                        <a14:foregroundMark x1="48611" y1="17593" x2="57639" y2="20741"/>
                        <a14:foregroundMark x1="47222" y1="18889" x2="52917" y2="29630"/>
                        <a14:foregroundMark x1="49722" y1="57407" x2="28333" y2="69815"/>
                        <a14:foregroundMark x1="76806" y1="57222" x2="77361" y2="67963"/>
                        <a14:backgroundMark x1="63889" y1="17593" x2="97500" y2="47222"/>
                        <a14:backgroundMark x1="55278" y1="49259" x2="61111" y2="46111"/>
                        <a14:backgroundMark x1="60694" y1="48889" x2="63750" y2="49815"/>
                        <a14:backgroundMark x1="78750" y1="58333" x2="80833" y2="66852"/>
                        <a14:backgroundMark x1="78056" y1="67593" x2="77361" y2="7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11385"/>
          <a:stretch/>
        </p:blipFill>
        <p:spPr>
          <a:xfrm>
            <a:off x="7145079" y="1731920"/>
            <a:ext cx="4385071" cy="39569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39728" y="630625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61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74" y="21560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4927977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366" y="327021"/>
            <a:ext cx="10539761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AED –  Special 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/>
              <a:t>62</a:t>
            </a:fld>
            <a:endParaRPr lang="en-CA" dirty="0"/>
          </a:p>
        </p:txBody>
      </p:sp>
      <p:pic>
        <p:nvPicPr>
          <p:cNvPr id="1026" name="Picture 2" descr="http://kategale.files.wordpress.com/2012/02/alec-baldwin-che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t="53458" r="15047"/>
          <a:stretch/>
        </p:blipFill>
        <p:spPr bwMode="auto">
          <a:xfrm>
            <a:off x="1754553" y="1519936"/>
            <a:ext cx="2232000" cy="1696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ycotopia.net/forums/attachments/fungi-magic-mushrooms/172115d1275021112-poo-shredders-unite-expanded_metal_gra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567" y="1883220"/>
            <a:ext cx="1666875" cy="1333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olourbox.com/preview/1056422-170823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466" y="4276989"/>
            <a:ext cx="2124000" cy="1417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8"/>
          <a:stretch/>
        </p:blipFill>
        <p:spPr>
          <a:xfrm>
            <a:off x="7626001" y="1473647"/>
            <a:ext cx="1952531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://avenueeyecare.files.wordpress.com/2011/10/pregnant-woman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 r="47186" b="22004"/>
          <a:stretch/>
        </p:blipFill>
        <p:spPr bwMode="auto">
          <a:xfrm>
            <a:off x="1732114" y="3989078"/>
            <a:ext cx="2382621" cy="1682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53" y="4044507"/>
            <a:ext cx="1428751" cy="15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encrypted-tbn3.gstatic.com/images?q=tbn:ANd9GcRXjsWRIKd6YIWyqufYg1mTXf2VXpdYMzekzJBLiAXymGaNgxd2Y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33" y="4247857"/>
            <a:ext cx="1159104" cy="14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0374" y="208804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0974710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5789" y="285091"/>
            <a:ext cx="11235421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AED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14555" y="1433980"/>
            <a:ext cx="8769329" cy="43758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3600" b="1" dirty="0">
                <a:latin typeface="Garamond" panose="02020404030301010803" pitchFamily="18" charset="0"/>
              </a:rPr>
              <a:t>Always</a:t>
            </a:r>
            <a:r>
              <a:rPr lang="en-CA" sz="3600" dirty="0">
                <a:latin typeface="Garamond" panose="02020404030301010803" pitchFamily="18" charset="0"/>
              </a:rPr>
              <a:t> leave pads (electrodes)on casualty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3600" b="1" dirty="0">
                <a:latin typeface="Garamond" panose="02020404030301010803" pitchFamily="18" charset="0"/>
              </a:rPr>
              <a:t>Always</a:t>
            </a:r>
            <a:r>
              <a:rPr lang="en-CA" sz="3600" dirty="0">
                <a:latin typeface="Garamond" panose="02020404030301010803" pitchFamily="18" charset="0"/>
              </a:rPr>
              <a:t> leave AED turned 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3600" dirty="0">
                <a:latin typeface="Garamond" panose="02020404030301010803" pitchFamily="18" charset="0"/>
              </a:rPr>
              <a:t>Even when patient regains breathing or pulse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3600" dirty="0">
                <a:latin typeface="Garamond" panose="02020404030301010803" pitchFamily="18" charset="0"/>
              </a:rPr>
              <a:t>Place patient in the recovery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sz="3600" dirty="0">
                <a:latin typeface="Garamond" panose="02020404030301010803" pitchFamily="18" charset="0"/>
              </a:rPr>
              <a:t>   position, monitor ABCs, </a:t>
            </a:r>
          </a:p>
          <a:p>
            <a:pPr marL="361942" indent="-361942">
              <a:lnSpc>
                <a:spcPct val="120000"/>
              </a:lnSpc>
              <a:spcBef>
                <a:spcPts val="0"/>
              </a:spcBef>
              <a:buNone/>
            </a:pPr>
            <a:r>
              <a:rPr lang="en-CA" sz="3600" dirty="0">
                <a:latin typeface="Garamond" panose="02020404030301010803" pitchFamily="18" charset="0"/>
              </a:rPr>
              <a:t>   reassure and keep warm until EMS takes  over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234379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63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19655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38600" y="6365877"/>
            <a:ext cx="4114800" cy="365125"/>
          </a:xfrm>
        </p:spPr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0206678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042" y="254170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AED – </a:t>
            </a:r>
            <a:r>
              <a:rPr lang="en-CA" dirty="0">
                <a:latin typeface="Garamond" panose="02020404030301010803" pitchFamily="18" charset="0"/>
              </a:rPr>
              <a:t>Own an AED?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08A5-A0E9-4F5F-A29A-D3827C8E04D6}" type="slidenum">
              <a:rPr lang="en-CA" smtClean="0">
                <a:latin typeface="Garamond" panose="02020404030301010803" pitchFamily="18" charset="0"/>
              </a:rPr>
              <a:t>64</a:t>
            </a:fld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0057" y="1706822"/>
            <a:ext cx="4680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itchFamily="34" charset="0"/>
              <a:buChar char="•"/>
            </a:pPr>
            <a:r>
              <a:rPr lang="en-CA" sz="2800" dirty="0">
                <a:latin typeface="Garamond" panose="02020404030301010803" pitchFamily="18" charset="0"/>
              </a:rPr>
              <a:t>Daily and monthly checks</a:t>
            </a:r>
          </a:p>
          <a:p>
            <a:pPr marL="742932" lvl="1" indent="-285744">
              <a:buFont typeface="Courier New" pitchFamily="49" charset="0"/>
              <a:buChar char="o"/>
            </a:pPr>
            <a:r>
              <a:rPr lang="en-CA" sz="2800" dirty="0">
                <a:latin typeface="Garamond" panose="02020404030301010803" pitchFamily="18" charset="0"/>
              </a:rPr>
              <a:t>Electrodes expiry dates</a:t>
            </a:r>
          </a:p>
          <a:p>
            <a:pPr marL="742932" lvl="1" indent="-285744">
              <a:buFont typeface="Courier New" pitchFamily="49" charset="0"/>
              <a:buChar char="o"/>
            </a:pPr>
            <a:r>
              <a:rPr lang="en-CA" sz="2800" dirty="0">
                <a:latin typeface="Garamond" panose="02020404030301010803" pitchFamily="18" charset="0"/>
              </a:rPr>
              <a:t>Responder kit contents </a:t>
            </a:r>
            <a:r>
              <a:rPr lang="en-CA" sz="2400" dirty="0">
                <a:latin typeface="Garamond" panose="02020404030301010803" pitchFamily="18" charset="0"/>
              </a:rPr>
              <a:t>(pocket mask, gloves, scissors, razor)</a:t>
            </a:r>
            <a:endParaRPr lang="en-CA" sz="2000" dirty="0">
              <a:latin typeface="Garamond" panose="02020404030301010803" pitchFamily="18" charset="0"/>
            </a:endParaRPr>
          </a:p>
          <a:p>
            <a:pPr marL="742932" lvl="1" indent="-285744">
              <a:buFont typeface="Courier New" pitchFamily="49" charset="0"/>
              <a:buChar char="o"/>
            </a:pPr>
            <a:r>
              <a:rPr lang="en-CA" sz="2800" dirty="0">
                <a:latin typeface="Garamond" panose="02020404030301010803" pitchFamily="18" charset="0"/>
              </a:rPr>
              <a:t>Installed lithium battery</a:t>
            </a:r>
          </a:p>
          <a:p>
            <a:pPr marL="742932" lvl="1" indent="-285744">
              <a:buFont typeface="Courier New" pitchFamily="49" charset="0"/>
              <a:buChar char="o"/>
            </a:pPr>
            <a:r>
              <a:rPr lang="en-CA" sz="2800" dirty="0">
                <a:latin typeface="Garamond" panose="02020404030301010803" pitchFamily="18" charset="0"/>
              </a:rPr>
              <a:t>Cabinet alarm</a:t>
            </a:r>
          </a:p>
          <a:p>
            <a:pPr marL="285744" indent="-285744">
              <a:buFont typeface="Arial" pitchFamily="34" charset="0"/>
              <a:buChar char="•"/>
            </a:pPr>
            <a:r>
              <a:rPr lang="en-CA" sz="2800" dirty="0">
                <a:latin typeface="Garamond" panose="02020404030301010803" pitchFamily="18" charset="0"/>
              </a:rPr>
              <a:t>Yearly training</a:t>
            </a:r>
          </a:p>
          <a:p>
            <a:pPr marL="285744" indent="-285744">
              <a:buFont typeface="Arial" pitchFamily="34" charset="0"/>
              <a:buChar char="•"/>
            </a:pPr>
            <a:r>
              <a:rPr lang="en-CA" sz="2800" dirty="0">
                <a:latin typeface="Garamond" panose="02020404030301010803" pitchFamily="18" charset="0"/>
              </a:rPr>
              <a:t>Internal response plan</a:t>
            </a:r>
          </a:p>
          <a:p>
            <a:pPr marL="285744" indent="-285744">
              <a:buFont typeface="Arial" pitchFamily="34" charset="0"/>
              <a:buChar char="•"/>
            </a:pPr>
            <a:r>
              <a:rPr lang="en-CA" sz="2800" dirty="0">
                <a:latin typeface="Garamond" panose="02020404030301010803" pitchFamily="18" charset="0"/>
              </a:rPr>
              <a:t>Site Coordinator</a:t>
            </a:r>
          </a:p>
          <a:p>
            <a:pPr marL="285744" indent="-285744">
              <a:buFont typeface="Arial" pitchFamily="34" charset="0"/>
              <a:buChar char="•"/>
            </a:pPr>
            <a:endParaRPr lang="en-CA" dirty="0">
              <a:latin typeface="Garamond" panose="02020404030301010803" pitchFamily="18" charset="0"/>
            </a:endParaRPr>
          </a:p>
          <a:p>
            <a:endParaRPr lang="en-CA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77" y="2506331"/>
            <a:ext cx="1530406" cy="1390119"/>
          </a:xfrm>
          <a:prstGeom prst="rect">
            <a:avLst/>
          </a:prstGeom>
        </p:spPr>
      </p:pic>
      <p:pic>
        <p:nvPicPr>
          <p:cNvPr id="2050" name="Picture 2" descr="http://www.foretrustsoftware.com/images/imgBinderOpen_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521">
            <a:off x="5129715" y="4632873"/>
            <a:ext cx="2763305" cy="13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20354" y="2261608"/>
            <a:ext cx="401443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Garamond" panose="02020404030301010803" pitchFamily="18" charset="0"/>
              </a:rPr>
              <a:t>After the Medics leave…</a:t>
            </a:r>
          </a:p>
          <a:p>
            <a:r>
              <a:rPr lang="en-CA" sz="2800" dirty="0">
                <a:latin typeface="Garamond" panose="02020404030301010803" pitchFamily="18" charset="0"/>
              </a:rPr>
              <a:t>Get AED ready to use again (if possible), fill out work related and post call reports, ensure training company has been notified</a:t>
            </a:r>
          </a:p>
          <a:p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199279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9862788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28131" y="250503"/>
            <a:ext cx="10515600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Student Performance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36133" y="2099045"/>
            <a:ext cx="5832648" cy="3129211"/>
          </a:xfrm>
        </p:spPr>
        <p:txBody>
          <a:bodyPr>
            <a:normAutofit lnSpcReduction="10000"/>
          </a:bodyPr>
          <a:lstStyle/>
          <a:p>
            <a:pPr marL="514338" indent="-514338">
              <a:buAutoNum type="arabicPeriod"/>
            </a:pPr>
            <a:r>
              <a:rPr lang="en-CA" b="1" dirty="0">
                <a:latin typeface="Garamond" panose="02020404030301010803" pitchFamily="18" charset="0"/>
              </a:rPr>
              <a:t>Student is to perform look, talk, call, CAB.  Perform CPR until the AED arrives.</a:t>
            </a:r>
          </a:p>
          <a:p>
            <a:pPr marL="514338" indent="-514338">
              <a:buAutoNum type="arabicPeriod"/>
            </a:pPr>
            <a:r>
              <a:rPr lang="en-CA" b="1" dirty="0">
                <a:latin typeface="Garamond" panose="02020404030301010803" pitchFamily="18" charset="0"/>
              </a:rPr>
              <a:t>Continue to follow AED instructions for 2 analyzes, ensuring at least 2 position switches between rescuers performing CPR. </a:t>
            </a:r>
          </a:p>
          <a:p>
            <a:pPr marL="514338" indent="-514338">
              <a:buAutoNum type="arabicPeriod"/>
            </a:pPr>
            <a:endParaRPr lang="en-CA" b="1" dirty="0">
              <a:latin typeface="Garamond" panose="02020404030301010803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7200" y="6314022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65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812457" y="1935459"/>
            <a:ext cx="6480000" cy="345638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374" y="20608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0496251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5688" y="764704"/>
            <a:ext cx="11508858" cy="1986373"/>
          </a:xfrm>
        </p:spPr>
        <p:txBody>
          <a:bodyPr>
            <a:noAutofit/>
          </a:bodyPr>
          <a:lstStyle/>
          <a:p>
            <a:pPr algn="ctr"/>
            <a:r>
              <a:rPr lang="en-CA" sz="7200" b="1" dirty="0">
                <a:latin typeface="Garamond" panose="02020404030301010803" pitchFamily="18" charset="0"/>
              </a:rPr>
              <a:t>Choking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317934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</a:rPr>
              <a:pPr/>
              <a:t>66</a:t>
            </a:fld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74" y="23465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9" r="23864"/>
          <a:stretch/>
        </p:blipFill>
        <p:spPr>
          <a:xfrm>
            <a:off x="2351773" y="486329"/>
            <a:ext cx="7488454" cy="6014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3246305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1224" y="483854"/>
            <a:ext cx="10515600" cy="784550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Choking – </a:t>
            </a:r>
            <a:r>
              <a:rPr lang="en-CA" dirty="0">
                <a:latin typeface="Garamond" panose="02020404030301010803" pitchFamily="18" charset="0"/>
              </a:rPr>
              <a:t>Prevention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28427" y="1571626"/>
            <a:ext cx="4078796" cy="4525963"/>
          </a:xfrm>
        </p:spPr>
        <p:txBody>
          <a:bodyPr>
            <a:normAutofit/>
          </a:bodyPr>
          <a:lstStyle/>
          <a:p>
            <a:endParaRPr lang="en-CA" dirty="0">
              <a:latin typeface="Garamond" panose="02020404030301010803" pitchFamily="18" charset="0"/>
            </a:endParaRPr>
          </a:p>
          <a:p>
            <a:r>
              <a:rPr lang="en-CA" dirty="0">
                <a:latin typeface="Garamond" panose="02020404030301010803" pitchFamily="18" charset="0"/>
              </a:rPr>
              <a:t>Do not talk and eat at the same time</a:t>
            </a:r>
          </a:p>
          <a:p>
            <a:r>
              <a:rPr lang="en-CA" dirty="0">
                <a:latin typeface="Garamond" panose="02020404030301010803" pitchFamily="18" charset="0"/>
              </a:rPr>
              <a:t>Small bites of food</a:t>
            </a:r>
          </a:p>
          <a:p>
            <a:r>
              <a:rPr lang="en-CA" dirty="0">
                <a:latin typeface="Garamond" panose="02020404030301010803" pitchFamily="18" charset="0"/>
              </a:rPr>
              <a:t>Chew well and slowly</a:t>
            </a:r>
          </a:p>
          <a:p>
            <a:r>
              <a:rPr lang="en-CA" dirty="0">
                <a:latin typeface="Garamond" panose="02020404030301010803" pitchFamily="18" charset="0"/>
              </a:rPr>
              <a:t>Sit while eating</a:t>
            </a:r>
          </a:p>
          <a:p>
            <a:r>
              <a:rPr lang="en-CA" dirty="0">
                <a:latin typeface="Garamond" panose="02020404030301010803" pitchFamily="18" charset="0"/>
              </a:rPr>
              <a:t>Age appropriate toys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09" y="1729108"/>
            <a:ext cx="4959382" cy="3931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317934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67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21560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5807618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5122" y="519712"/>
            <a:ext cx="10540826" cy="807284"/>
          </a:xfrm>
        </p:spPr>
        <p:txBody>
          <a:bodyPr>
            <a:normAutofit/>
          </a:bodyPr>
          <a:lstStyle/>
          <a:p>
            <a:r>
              <a:rPr lang="en-CA" sz="4800" b="1" dirty="0">
                <a:latin typeface="Garamond" panose="02020404030301010803" pitchFamily="18" charset="0"/>
              </a:rPr>
              <a:t>Choking – </a:t>
            </a:r>
            <a:r>
              <a:rPr lang="en-CA" sz="4800" dirty="0">
                <a:latin typeface="Garamond" panose="02020404030301010803" pitchFamily="18" charset="0"/>
              </a:rPr>
              <a:t>Adult and Child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218757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Mild Choking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>
                <a:latin typeface="Garamond" panose="02020404030301010803" pitchFamily="18" charset="0"/>
              </a:rPr>
              <a:t>Can still cough, talk , breath, flushed (red) skin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>
                <a:latin typeface="Garamond" panose="02020404030301010803" pitchFamily="18" charset="0"/>
              </a:rPr>
              <a:t>Tell them to continue they are doing the right thing and stay with them</a:t>
            </a:r>
          </a:p>
          <a:p>
            <a:pPr marL="0" indent="0">
              <a:buNone/>
            </a:pPr>
            <a:r>
              <a:rPr lang="en-CA" b="1" dirty="0">
                <a:latin typeface="Garamond" panose="02020404030301010803" pitchFamily="18" charset="0"/>
              </a:rPr>
              <a:t>Severe Choking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>
                <a:latin typeface="Garamond" panose="02020404030301010803" pitchFamily="18" charset="0"/>
              </a:rPr>
              <a:t>Unable to cough, talk or breath.  May be grasping neck, panicked look on face and may become pale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>
                <a:latin typeface="Garamond" panose="02020404030301010803" pitchFamily="18" charset="0"/>
              </a:rPr>
              <a:t>We must act to assist patient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68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26323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2350878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24191" y="559874"/>
            <a:ext cx="10515600" cy="669920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latin typeface="Garamond" panose="02020404030301010803" pitchFamily="18" charset="0"/>
              </a:rPr>
            </a:br>
            <a:r>
              <a:rPr lang="en-CA" sz="4900" b="1" dirty="0">
                <a:latin typeface="Garamond" panose="02020404030301010803" pitchFamily="18" charset="0"/>
              </a:rPr>
              <a:t>Choking </a:t>
            </a:r>
            <a:r>
              <a:rPr lang="en-CA" b="1" dirty="0">
                <a:latin typeface="Garamond" panose="02020404030301010803" pitchFamily="18" charset="0"/>
              </a:rPr>
              <a:t>–  </a:t>
            </a:r>
            <a:r>
              <a:rPr lang="en-CA" dirty="0">
                <a:latin typeface="Garamond" panose="02020404030301010803" pitchFamily="18" charset="0"/>
              </a:rPr>
              <a:t>Severe choking </a:t>
            </a:r>
            <a:br>
              <a:rPr lang="en-CA" b="1" dirty="0">
                <a:latin typeface="Garamond" panose="02020404030301010803" pitchFamily="18" charset="0"/>
              </a:rPr>
            </a:br>
            <a:endParaRPr lang="en-CA" b="1" dirty="0">
              <a:latin typeface="Garamond" panose="02020404030301010803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24191" y="1721345"/>
            <a:ext cx="6491064" cy="3485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Signs and Symptoms</a:t>
            </a:r>
          </a:p>
          <a:p>
            <a:pPr marL="0" indent="0">
              <a:buNone/>
            </a:pPr>
            <a:endParaRPr lang="en-CA" sz="1000" dirty="0">
              <a:latin typeface="Garamond" panose="02020404030301010803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Patient is unable to cough, talk or breath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May have high pitched wheezing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Arms around neck or flailing arms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Look of fear or panic on face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Poor colour (pale, gray, ashen or blue)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82" l="9845" r="95855">
                        <a14:foregroundMark x1="32642" y1="78007" x2="27979" y2="96564"/>
                        <a14:foregroundMark x1="46114" y1="82474" x2="64249" y2="97595"/>
                        <a14:foregroundMark x1="77202" y1="96564" x2="76166" y2="98969"/>
                        <a14:foregroundMark x1="27979" y1="25430" x2="43005" y2="1718"/>
                        <a14:foregroundMark x1="24352" y1="21649" x2="35751" y2="2749"/>
                        <a14:foregroundMark x1="51295" y1="1375" x2="78238" y2="14777"/>
                        <a14:foregroundMark x1="58549" y1="1031" x2="80829" y2="16151"/>
                        <a14:foregroundMark x1="34197" y1="2405" x2="24352" y2="14777"/>
                        <a14:foregroundMark x1="31606" y1="1031" x2="23316" y2="15808"/>
                        <a14:foregroundMark x1="36788" y1="83849" x2="31088" y2="96907"/>
                        <a14:foregroundMark x1="25907" y1="76289" x2="49741" y2="97595"/>
                        <a14:foregroundMark x1="22798" y1="76289" x2="18135" y2="97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0419" y="1429743"/>
            <a:ext cx="2427161" cy="365960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304236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69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20608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184053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2592" y="332852"/>
            <a:ext cx="7814930" cy="1143000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Terms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15705" y="1369195"/>
            <a:ext cx="8594035" cy="452596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600" b="1" dirty="0">
                <a:latin typeface="Garamond" panose="02020404030301010803" pitchFamily="18" charset="0"/>
              </a:rPr>
              <a:t>History </a:t>
            </a:r>
            <a:r>
              <a:rPr lang="en-CA" sz="3600" dirty="0">
                <a:latin typeface="Garamond" panose="02020404030301010803" pitchFamily="18" charset="0"/>
              </a:rPr>
              <a:t>– What happened to cause the injury or illness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9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600" b="1" dirty="0">
                <a:latin typeface="Garamond" panose="02020404030301010803" pitchFamily="18" charset="0"/>
              </a:rPr>
              <a:t>Mechanism of Injury (MOI) – </a:t>
            </a:r>
            <a:r>
              <a:rPr lang="en-CA" sz="3600" dirty="0">
                <a:latin typeface="Garamond" panose="02020404030301010803" pitchFamily="18" charset="0"/>
              </a:rPr>
              <a:t>What caused the injury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9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3600" b="1" dirty="0">
                <a:latin typeface="Garamond" panose="02020404030301010803" pitchFamily="18" charset="0"/>
              </a:rPr>
              <a:t>Abandonment </a:t>
            </a:r>
            <a:r>
              <a:rPr lang="en-CA" sz="3600" dirty="0">
                <a:latin typeface="Garamond" panose="02020404030301010803" pitchFamily="18" charset="0"/>
              </a:rPr>
              <a:t>– Stay with the patient until hospital team or EMS arrives</a:t>
            </a:r>
          </a:p>
          <a:p>
            <a:endParaRPr lang="en-CA" dirty="0">
              <a:latin typeface="Garamond" panose="02020404030301010803" pitchFamily="18" charset="0"/>
            </a:endParaRPr>
          </a:p>
          <a:p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74" y="20850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latin typeface="Garamond" panose="02020404030301010803" pitchFamily="18" charset="0"/>
              </a:rPr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5375515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5911" y="494942"/>
            <a:ext cx="10506175" cy="751296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Choking – </a:t>
            </a:r>
            <a:r>
              <a:rPr lang="en-CA" dirty="0">
                <a:latin typeface="Garamond" panose="02020404030301010803" pitchFamily="18" charset="0"/>
              </a:rPr>
              <a:t>Severe choking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0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dirty="0">
                <a:latin typeface="Garamond" panose="02020404030301010803" pitchFamily="18" charset="0"/>
              </a:rPr>
              <a:t>Give </a:t>
            </a:r>
            <a:r>
              <a:rPr lang="en-CA" b="1" dirty="0">
                <a:latin typeface="Garamond" panose="02020404030301010803" pitchFamily="18" charset="0"/>
              </a:rPr>
              <a:t>Abdominal thrusts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03" b="77238" l="35102" r="64642">
                        <a14:foregroundMark x1="59463" y1="21654" x2="38427" y2="36061"/>
                        <a14:foregroundMark x1="36573" y1="74680" x2="41880" y2="67519"/>
                        <a14:foregroundMark x1="39898" y1="75959" x2="46739" y2="73657"/>
                        <a14:foregroundMark x1="36317" y1="72293" x2="36765" y2="75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9" t="16666" r="36271" b="22807"/>
          <a:stretch/>
        </p:blipFill>
        <p:spPr>
          <a:xfrm>
            <a:off x="7224729" y="2368439"/>
            <a:ext cx="2405748" cy="38603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286955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70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19655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4286" b="9207"/>
          <a:stretch/>
        </p:blipFill>
        <p:spPr>
          <a:xfrm>
            <a:off x="1981200" y="2442943"/>
            <a:ext cx="2604411" cy="384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4678788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59366" y="259055"/>
            <a:ext cx="10561441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Student Performance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58134" y="2589324"/>
            <a:ext cx="6186723" cy="2076752"/>
          </a:xfrm>
        </p:spPr>
        <p:txBody>
          <a:bodyPr>
            <a:noAutofit/>
          </a:bodyPr>
          <a:lstStyle/>
          <a:p>
            <a:pPr marL="514338" indent="-514338">
              <a:spcBef>
                <a:spcPts val="0"/>
              </a:spcBef>
              <a:buFont typeface="+mj-lt"/>
              <a:buAutoNum type="arabicPeriod"/>
            </a:pPr>
            <a:r>
              <a:rPr lang="en-CA" b="1" dirty="0">
                <a:latin typeface="Garamond" panose="02020404030301010803" pitchFamily="18" charset="0"/>
              </a:rPr>
              <a:t>Student to simulate treatment for a mild choking.</a:t>
            </a:r>
          </a:p>
          <a:p>
            <a:pPr marL="514338" indent="-514338">
              <a:spcBef>
                <a:spcPts val="0"/>
              </a:spcBef>
              <a:buFont typeface="+mj-lt"/>
              <a:buAutoNum type="arabicPeriod"/>
            </a:pPr>
            <a:r>
              <a:rPr lang="en-CA" b="1" dirty="0">
                <a:latin typeface="Garamond" panose="02020404030301010803" pitchFamily="18" charset="0"/>
              </a:rPr>
              <a:t>Student to simulate treatment on a severe choking by performing abdominal thrusts</a:t>
            </a:r>
            <a:r>
              <a:rPr lang="en-CA" dirty="0">
                <a:latin typeface="Garamond" panose="02020404030301010803" pitchFamily="18" charset="0"/>
              </a:rPr>
              <a:t>.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7200" y="6256824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71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9616" y="1989892"/>
            <a:ext cx="7223760" cy="336175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374" y="12035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4738957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3610" y="373260"/>
            <a:ext cx="8290825" cy="994123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Choking – </a:t>
            </a:r>
            <a:r>
              <a:rPr lang="en-CA" dirty="0">
                <a:latin typeface="Garamond" panose="02020404030301010803" pitchFamily="18" charset="0"/>
              </a:rPr>
              <a:t>Special Circumstances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5" b="97722" l="9657" r="96567">
                        <a14:backgroundMark x1="88197" y1="35763" x2="86695" y2="963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4594" y="2278919"/>
            <a:ext cx="4049173" cy="3814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98787" y="2549379"/>
            <a:ext cx="60353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Use chest thrusts when standings or in the sitting position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endParaRPr lang="en-US" sz="900" dirty="0">
              <a:latin typeface="Garamond" panose="02020404030301010803" pitchFamily="18" charset="0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Flat fist on breastbone using armpits to locate middle of chest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endParaRPr lang="en-US" sz="900" dirty="0">
              <a:latin typeface="Garamond" panose="02020404030301010803" pitchFamily="18" charset="0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Pull straight in on the breastbone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8787" y="136392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Pregnant, large or a wheelchair patient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3769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t>72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14" y="195638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4801" y="6261842"/>
            <a:ext cx="4114800" cy="365125"/>
          </a:xfrm>
        </p:spPr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2998997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5121" y="418104"/>
            <a:ext cx="8229600" cy="854373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Choking – </a:t>
            </a:r>
            <a:r>
              <a:rPr lang="en-CA" dirty="0">
                <a:latin typeface="Garamond" panose="02020404030301010803" pitchFamily="18" charset="0"/>
              </a:rPr>
              <a:t>Unconscious</a:t>
            </a:r>
            <a:r>
              <a:rPr lang="en-CA" b="1" dirty="0">
                <a:latin typeface="Garamond" panose="02020404030301010803" pitchFamily="18" charset="0"/>
              </a:rPr>
              <a:t>	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75121" y="1272477"/>
            <a:ext cx="8229600" cy="5482331"/>
          </a:xfrm>
        </p:spPr>
        <p:txBody>
          <a:bodyPr>
            <a:normAutofit/>
          </a:bodyPr>
          <a:lstStyle/>
          <a:p>
            <a:pPr marL="269875" indent="-269875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Assist to the ground, ensure 911 has been called and ask for an AED</a:t>
            </a:r>
          </a:p>
          <a:p>
            <a:pPr marL="269875" indent="-269875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Start 30 compressions </a:t>
            </a:r>
          </a:p>
          <a:p>
            <a:pPr marL="269875" indent="-269875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Before giving 2 breaths check mouth every time for obstruction</a:t>
            </a:r>
          </a:p>
          <a:p>
            <a:pPr marL="269875" indent="-2698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Only do finger sweep if you see something</a:t>
            </a:r>
          </a:p>
          <a:p>
            <a:pPr marL="269875" indent="-269875">
              <a:buFont typeface="+mj-lt"/>
              <a:buAutoNum type="arabicPeriod"/>
            </a:pPr>
            <a:r>
              <a:rPr lang="en-CA" dirty="0">
                <a:latin typeface="Garamond" panose="02020404030301010803" pitchFamily="18" charset="0"/>
              </a:rPr>
              <a:t>Continue 30:2 until the patient:   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CA" dirty="0">
                <a:latin typeface="Garamond" panose="02020404030301010803" pitchFamily="18" charset="0"/>
              </a:rPr>
              <a:t> Return of breathing or pulse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CA" dirty="0">
                <a:latin typeface="Garamond" panose="02020404030301010803" pitchFamily="18" charset="0"/>
              </a:rPr>
              <a:t> AED arrives 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CA" dirty="0">
                <a:latin typeface="Garamond" panose="02020404030301010803" pitchFamily="18" charset="0"/>
              </a:rPr>
              <a:t> EMS takeover</a:t>
            </a:r>
          </a:p>
          <a:p>
            <a:endParaRPr lang="en-CA" dirty="0"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877" b="7134"/>
          <a:stretch/>
        </p:blipFill>
        <p:spPr>
          <a:xfrm>
            <a:off x="8423675" y="3033375"/>
            <a:ext cx="2888226" cy="300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86899" y="6317404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73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221116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1774822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35846" y="407639"/>
            <a:ext cx="8229600" cy="934200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Choking – </a:t>
            </a:r>
            <a:r>
              <a:rPr lang="en-CA" dirty="0">
                <a:latin typeface="Garamond" panose="02020404030301010803" pitchFamily="18" charset="0"/>
              </a:rPr>
              <a:t>Alone</a:t>
            </a:r>
            <a:endParaRPr lang="en-CA" b="1" dirty="0"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6436" y="2495171"/>
            <a:ext cx="3372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What can you do if you are severely choking and alone?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11835" y="6229687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t>74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590893"/>
            <a:ext cx="43563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800" dirty="0"/>
              <a:t>https://www.dailymail.co.uk/health/article-4405338/Give-Heimlich-manoeuvre-stay-alive.html</a:t>
            </a:r>
            <a:endParaRPr lang="en-CA" sz="700" dirty="0"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3914" y="25475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pic>
        <p:nvPicPr>
          <p:cNvPr id="12" name="Content Placeholder 11" descr="A person standing in a room&#10;&#10;Description automatically generated">
            <a:extLst>
              <a:ext uri="{FF2B5EF4-FFF2-40B4-BE49-F238E27FC236}">
                <a16:creationId xmlns:a16="http://schemas.microsoft.com/office/drawing/2014/main" id="{6FD7DA80-6213-4413-98F2-881C6DE0E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-1393" r="10992" b="1393"/>
          <a:stretch/>
        </p:blipFill>
        <p:spPr>
          <a:xfrm>
            <a:off x="5693384" y="1568565"/>
            <a:ext cx="4920031" cy="3839100"/>
          </a:xfrm>
        </p:spPr>
      </p:pic>
    </p:spTree>
    <p:extLst>
      <p:ext uri="{BB962C8B-B14F-4D97-AF65-F5344CB8AC3E}">
        <p14:creationId xmlns:p14="http://schemas.microsoft.com/office/powerpoint/2010/main" val="3175074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0517" y="378210"/>
            <a:ext cx="8273497" cy="1066130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Choking – </a:t>
            </a:r>
            <a:r>
              <a:rPr lang="en-CA" dirty="0">
                <a:latin typeface="Garamond" panose="02020404030301010803" pitchFamily="18" charset="0"/>
              </a:rPr>
              <a:t>Infant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87643" y="623222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  <a:latin typeface="Garamond" panose="02020404030301010803" pitchFamily="18" charset="0"/>
              </a:rPr>
              <a:pPr/>
              <a:t>75</a:t>
            </a:fld>
            <a:endParaRPr lang="en-CA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1"/>
          <a:stretch/>
        </p:blipFill>
        <p:spPr>
          <a:xfrm>
            <a:off x="1310672" y="4109788"/>
            <a:ext cx="2376265" cy="180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8631" r="21050"/>
          <a:stretch/>
        </p:blipFill>
        <p:spPr bwMode="auto">
          <a:xfrm>
            <a:off x="7973836" y="2321611"/>
            <a:ext cx="1945758" cy="2619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59" y="1974201"/>
            <a:ext cx="1811338" cy="120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544272" y="4810386"/>
            <a:ext cx="1801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prstClr val="white">
                    <a:lumMod val="65000"/>
                  </a:prstClr>
                </a:solidFill>
                <a:latin typeface="Garamond" panose="02020404030301010803" pitchFamily="18" charset="0"/>
              </a:rPr>
              <a:t>www.overstock.com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92538" y="1628801"/>
            <a:ext cx="43196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Prevention: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Adult supervision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Age appropriate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Check nipples and pacifiers for wear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Safety locks on doors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prstClr val="black"/>
                </a:solidFill>
                <a:latin typeface="Garamond" panose="02020404030301010803" pitchFamily="18" charset="0"/>
              </a:rPr>
              <a:t>Gates at stairwells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4171" y="185057"/>
            <a:ext cx="11854543" cy="6536420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9865899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2820" y="206908"/>
            <a:ext cx="10505358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Choking – </a:t>
            </a:r>
            <a:r>
              <a:rPr lang="en-CA" dirty="0">
                <a:latin typeface="Garamond" panose="02020404030301010803" pitchFamily="18" charset="0"/>
              </a:rPr>
              <a:t>Infant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97118" y="6228883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  <a:latin typeface="Garamond" panose="02020404030301010803" pitchFamily="18" charset="0"/>
              </a:rPr>
              <a:pPr/>
              <a:t>76</a:t>
            </a:fld>
            <a:endParaRPr lang="en-CA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19896" r="19683" b="6856"/>
          <a:stretch/>
        </p:blipFill>
        <p:spPr bwMode="auto">
          <a:xfrm>
            <a:off x="2783633" y="2444057"/>
            <a:ext cx="3183925" cy="3044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15211" r="12626" b="10487"/>
          <a:stretch/>
        </p:blipFill>
        <p:spPr>
          <a:xfrm>
            <a:off x="6240017" y="2683859"/>
            <a:ext cx="3423631" cy="280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464152" y="5597132"/>
            <a:ext cx="1531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prstClr val="white">
                    <a:lumMod val="65000"/>
                  </a:prstClr>
                </a:solidFill>
                <a:latin typeface="Garamond" panose="02020404030301010803" pitchFamily="18" charset="0"/>
              </a:rPr>
              <a:t>(www.ufhealth.org)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7462" y="1953509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5 back blows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99880" y="1859282"/>
            <a:ext cx="2503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5 chest thrusts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4171" y="185057"/>
            <a:ext cx="11854543" cy="6536420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795872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37063" y="259055"/>
            <a:ext cx="10461700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Student Performance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02638" y="2178635"/>
            <a:ext cx="6186723" cy="2981194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CA" b="1" dirty="0">
                <a:latin typeface="Garamond" panose="02020404030301010803" pitchFamily="18" charset="0"/>
              </a:rPr>
              <a:t>Student to perform treatment for a simulated mild choking infant.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CA" b="1" dirty="0">
              <a:latin typeface="Garamond" panose="02020404030301010803" pitchFamily="18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CA" b="1" dirty="0">
                <a:latin typeface="Garamond" panose="02020404030301010803" pitchFamily="18" charset="0"/>
              </a:rPr>
              <a:t>Student to simulate first aid treatment on a severe choking, performing 3 sets of 5 back blows and 5 chest thrusts.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7200" y="6256823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  <a:latin typeface="Garamond" panose="02020404030301010803" pitchFamily="18" charset="0"/>
              </a:rPr>
              <a:pPr/>
              <a:t>77</a:t>
            </a:fld>
            <a:endParaRPr lang="en-CA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9616" y="1989892"/>
            <a:ext cx="7223760" cy="345638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371" y="196554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6504394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3256" y="365127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Choking – </a:t>
            </a:r>
            <a:r>
              <a:rPr lang="en-CA" dirty="0">
                <a:latin typeface="Garamond" panose="02020404030301010803" pitchFamily="18" charset="0"/>
              </a:rPr>
              <a:t>Unconscious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295275"/>
            <a:ext cx="11772900" cy="6368752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0794" y="6246024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</a:rPr>
              <a:pPr/>
              <a:t>78</a:t>
            </a:fld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/>
          <a:stretch/>
        </p:blipFill>
        <p:spPr>
          <a:xfrm flipH="1">
            <a:off x="7622089" y="1760542"/>
            <a:ext cx="2582305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8545" y="1760542"/>
            <a:ext cx="255301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63256" y="1760542"/>
            <a:ext cx="30951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Garamond" panose="02020404030301010803" pitchFamily="18" charset="0"/>
              </a:rPr>
              <a:t>If infant becomes unconscious ensure 911 (internal response) has been activated.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3256" y="4196352"/>
            <a:ext cx="93889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Garamond" panose="02020404030301010803" pitchFamily="18" charset="0"/>
              </a:rPr>
              <a:t>Then start CPR, after 30 compressions check the infants mouth for any obstructions. If something is found remove it. If nothing found attempt two breaths using BVM. Continue 30:2 cycles until the infant regains breathing, pulse, the AED arrives or EMS takes over.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550384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1530" y="773832"/>
            <a:ext cx="9532942" cy="1143000"/>
          </a:xfrm>
        </p:spPr>
        <p:txBody>
          <a:bodyPr>
            <a:normAutofit/>
          </a:bodyPr>
          <a:lstStyle/>
          <a:p>
            <a:pPr algn="ctr"/>
            <a:r>
              <a:rPr lang="en-CA" sz="6600" b="1" dirty="0">
                <a:latin typeface="Garamond" panose="02020404030301010803" pitchFamily="18" charset="0"/>
              </a:rPr>
              <a:t>BLS and AED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16224" y="2060849"/>
          <a:ext cx="8229600" cy="377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205740" y="306705"/>
            <a:ext cx="11795760" cy="6357322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12224" y="6232228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schemeClr val="tx1"/>
                </a:solidFill>
              </a:rPr>
              <a:pPr/>
              <a:t>79</a:t>
            </a:fld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44822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2784" y="419869"/>
            <a:ext cx="1014222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Terms – </a:t>
            </a:r>
            <a:r>
              <a:rPr lang="en-CA" dirty="0">
                <a:latin typeface="Garamond" panose="02020404030301010803" pitchFamily="18" charset="0"/>
              </a:rPr>
              <a:t>Communicable Diseases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72784" y="1745432"/>
            <a:ext cx="10504170" cy="51125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3600" b="1" dirty="0">
                <a:latin typeface="Garamond" panose="02020404030301010803" pitchFamily="18" charset="0"/>
              </a:rPr>
              <a:t>Airborne</a:t>
            </a:r>
            <a:r>
              <a:rPr lang="en-CA" sz="3600" dirty="0">
                <a:latin typeface="Garamond" panose="02020404030301010803" pitchFamily="18" charset="0"/>
              </a:rPr>
              <a:t> – Tuberculosis, Measles, SARS/MERS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3600" b="1" dirty="0">
                <a:latin typeface="Garamond" panose="02020404030301010803" pitchFamily="18" charset="0"/>
              </a:rPr>
              <a:t>Body Fluids or blood </a:t>
            </a:r>
            <a:r>
              <a:rPr lang="en-CA" sz="3600" dirty="0">
                <a:latin typeface="Garamond" panose="02020404030301010803" pitchFamily="18" charset="0"/>
              </a:rPr>
              <a:t>– HIV, </a:t>
            </a:r>
            <a:r>
              <a:rPr lang="en-CA" sz="3600" dirty="0" err="1">
                <a:latin typeface="Garamond" panose="02020404030301010803" pitchFamily="18" charset="0"/>
              </a:rPr>
              <a:t>AIDs</a:t>
            </a:r>
            <a:r>
              <a:rPr lang="en-CA" sz="3600" dirty="0">
                <a:latin typeface="Garamond" panose="02020404030301010803" pitchFamily="18" charset="0"/>
              </a:rPr>
              <a:t>, Hepatitis A, B, C, D and E, Meningitis, MRSA and VRE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CA" sz="36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3600" dirty="0">
                <a:latin typeface="Garamond" panose="02020404030301010803" pitchFamily="18" charset="0"/>
              </a:rPr>
              <a:t>Immunizations and frequent hand washing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3600" dirty="0">
                <a:latin typeface="Garamond" panose="02020404030301010803" pitchFamily="18" charset="0"/>
              </a:rPr>
              <a:t>Personal Protective Equipment (PPE)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3600" dirty="0">
                <a:latin typeface="Garamond" panose="02020404030301010803" pitchFamily="18" charset="0"/>
              </a:rPr>
              <a:t>Latex free gloves and barrier devices</a:t>
            </a:r>
          </a:p>
          <a:p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74" y="197352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42739040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568952" cy="1143000"/>
          </a:xfrm>
        </p:spPr>
        <p:txBody>
          <a:bodyPr>
            <a:normAutofit/>
          </a:bodyPr>
          <a:lstStyle/>
          <a:p>
            <a:r>
              <a:rPr lang="en-CA" dirty="0"/>
              <a:t>Thank you for taking the time to care!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00201"/>
            <a:ext cx="678894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97180" y="252807"/>
            <a:ext cx="11715750" cy="6414472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12224" y="6179196"/>
            <a:ext cx="2133600" cy="365125"/>
          </a:xfrm>
        </p:spPr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/>
                </a:solidFill>
              </a:rPr>
              <a:pPr/>
              <a:t>80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prstClr val="black">
                    <a:tint val="75000"/>
                  </a:prstClr>
                </a:solidFill>
              </a:rPr>
              <a:t>Life's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323012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4678" y="400155"/>
            <a:ext cx="1051560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Terms – </a:t>
            </a:r>
            <a:r>
              <a:rPr lang="en-CA" dirty="0">
                <a:latin typeface="Garamond" panose="02020404030301010803" pitchFamily="18" charset="0"/>
              </a:rPr>
              <a:t>Personal Protective Equipment (PPE)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3914" y="254753"/>
            <a:ext cx="11604172" cy="6466724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75" y="3674880"/>
            <a:ext cx="3929795" cy="262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/>
          <a:stretch/>
        </p:blipFill>
        <p:spPr>
          <a:xfrm>
            <a:off x="742630" y="2323349"/>
            <a:ext cx="4310633" cy="340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9</a:t>
            </a:fld>
            <a:endParaRPr lang="en-CA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96D1DF-263A-494B-9ECC-A43B749833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2176">
            <a:off x="4887424" y="2267982"/>
            <a:ext cx="5264301" cy="2322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053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Lifes Ememergency PPT Layou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81B41320DA7B4181650386DD92023F" ma:contentTypeVersion="16" ma:contentTypeDescription="Create a new document." ma:contentTypeScope="" ma:versionID="41298e5bc04f0aa7f05544b8c76e50a1">
  <xsd:schema xmlns:xsd="http://www.w3.org/2001/XMLSchema" xmlns:xs="http://www.w3.org/2001/XMLSchema" xmlns:p="http://schemas.microsoft.com/office/2006/metadata/properties" xmlns:ns2="b54dc4fe-4d5f-4b48-8d43-337daf60e44f" xmlns:ns3="2e62c590-5158-42d0-a595-44832eb3681e" targetNamespace="http://schemas.microsoft.com/office/2006/metadata/properties" ma:root="true" ma:fieldsID="30dd5940737ec225bf6e461e04227016" ns2:_="" ns3:_="">
    <xsd:import namespace="b54dc4fe-4d5f-4b48-8d43-337daf60e44f"/>
    <xsd:import namespace="2e62c590-5158-42d0-a595-44832eb368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dc4fe-4d5f-4b48-8d43-337daf60e4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71b3760-67fa-4d2f-8205-0be4a655ab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2c590-5158-42d0-a595-44832eb3681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cad7329-3f7f-4aa6-803f-5a744aa5886f}" ma:internalName="TaxCatchAll" ma:showField="CatchAllData" ma:web="2e62c590-5158-42d0-a595-44832eb368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4dc4fe-4d5f-4b48-8d43-337daf60e44f">
      <Terms xmlns="http://schemas.microsoft.com/office/infopath/2007/PartnerControls"/>
    </lcf76f155ced4ddcb4097134ff3c332f>
    <TaxCatchAll xmlns="2e62c590-5158-42d0-a595-44832eb3681e" xsi:nil="true"/>
  </documentManagement>
</p:properties>
</file>

<file path=customXml/itemProps1.xml><?xml version="1.0" encoding="utf-8"?>
<ds:datastoreItem xmlns:ds="http://schemas.openxmlformats.org/officeDocument/2006/customXml" ds:itemID="{FE5BE1F2-E8CF-4027-A920-28BECADA8D5E}"/>
</file>

<file path=customXml/itemProps2.xml><?xml version="1.0" encoding="utf-8"?>
<ds:datastoreItem xmlns:ds="http://schemas.openxmlformats.org/officeDocument/2006/customXml" ds:itemID="{0EDFB3B3-BD10-4C7C-A08E-885F3E7E3F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F9DDD1-1F89-4417-AB02-F38AF238ECFA}">
  <ds:schemaRefs>
    <ds:schemaRef ds:uri="2e62c590-5158-42d0-a595-44832eb3681e"/>
    <ds:schemaRef ds:uri="http://schemas.microsoft.com/office/2006/documentManagement/types"/>
    <ds:schemaRef ds:uri="b54dc4fe-4d5f-4b48-8d43-337daf60e44f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8817</TotalTime>
  <Words>3924</Words>
  <Application>Microsoft Office PowerPoint</Application>
  <PresentationFormat>Widescreen</PresentationFormat>
  <Paragraphs>792</Paragraphs>
  <Slides>80</Slides>
  <Notes>48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Courier New</vt:lpstr>
      <vt:lpstr>Garamond</vt:lpstr>
      <vt:lpstr>Wingdings</vt:lpstr>
      <vt:lpstr>Office Theme</vt:lpstr>
      <vt:lpstr>6_Lifes Ememergency PPT Layouts</vt:lpstr>
      <vt:lpstr>Basic Life Support-BLS</vt:lpstr>
      <vt:lpstr>BLS and AED Agenda</vt:lpstr>
      <vt:lpstr>Terms</vt:lpstr>
      <vt:lpstr>Terms</vt:lpstr>
      <vt:lpstr>Terms</vt:lpstr>
      <vt:lpstr>Terms – Legalities</vt:lpstr>
      <vt:lpstr>Terms</vt:lpstr>
      <vt:lpstr>Terms – Communicable Diseases</vt:lpstr>
      <vt:lpstr>Terms – Personal Protective Equipment (PPE)</vt:lpstr>
      <vt:lpstr>Terms – Gloves</vt:lpstr>
      <vt:lpstr>Student Performance</vt:lpstr>
      <vt:lpstr>Terms –Resuscitation devices</vt:lpstr>
      <vt:lpstr>Critical Incident Stress  and Post Traumatic Stress Disorder</vt:lpstr>
      <vt:lpstr>Terms – Medical Professional’s Reaction</vt:lpstr>
      <vt:lpstr>Basic Life Support CPR</vt:lpstr>
      <vt:lpstr>BLS CPR</vt:lpstr>
      <vt:lpstr>BLS CPR</vt:lpstr>
      <vt:lpstr>BLS CPR</vt:lpstr>
      <vt:lpstr>BLS CPR</vt:lpstr>
      <vt:lpstr> BLS CPR – Pulse Check  </vt:lpstr>
      <vt:lpstr>BLS CPR                       Agonal Breathing</vt:lpstr>
      <vt:lpstr>BLS CPR</vt:lpstr>
      <vt:lpstr>Student Performance</vt:lpstr>
      <vt:lpstr>BLS CPR – CAB</vt:lpstr>
      <vt:lpstr>BLS CPR</vt:lpstr>
      <vt:lpstr>BLS CPR</vt:lpstr>
      <vt:lpstr> BLS CPR – Jaw Thrust  </vt:lpstr>
      <vt:lpstr>BLS CPR – Bag Valve Mask (BVM)</vt:lpstr>
      <vt:lpstr>BLS CPR – BVM</vt:lpstr>
      <vt:lpstr>BLS CPR – Artificial Respirations (AR)</vt:lpstr>
      <vt:lpstr>Student Performance</vt:lpstr>
      <vt:lpstr> Adult CPR   </vt:lpstr>
      <vt:lpstr>Adult CPR</vt:lpstr>
      <vt:lpstr>BLS CPR  Skills Chart</vt:lpstr>
      <vt:lpstr>BLS CPR– Adult 1 rescuer</vt:lpstr>
      <vt:lpstr>BLS CPR– Adult 1 rescuer</vt:lpstr>
      <vt:lpstr>BLS CPR – Child and infant CPR 1 rescuer</vt:lpstr>
      <vt:lpstr>BLS CPR – Infant pulse check  </vt:lpstr>
      <vt:lpstr>BLS CPR – Child and infant CPR 1 rescuer</vt:lpstr>
      <vt:lpstr>BLS CPR – Infant CPR</vt:lpstr>
      <vt:lpstr>Student Performance</vt:lpstr>
      <vt:lpstr>  BLS CPR – Lone Responder    </vt:lpstr>
      <vt:lpstr>BLS CPR – 2 Person CPR</vt:lpstr>
      <vt:lpstr>BLS CPR – Stopping or Delayed CPR</vt:lpstr>
      <vt:lpstr>BLS CPR – Review</vt:lpstr>
      <vt:lpstr>Cardiovascular Emergencies</vt:lpstr>
      <vt:lpstr>Cardiovascular Emergencies</vt:lpstr>
      <vt:lpstr>Cardiovascular Emergencies</vt:lpstr>
      <vt:lpstr>Cardiovascular Emergencies</vt:lpstr>
      <vt:lpstr>Cardiovascular Emergencies</vt:lpstr>
      <vt:lpstr>Cardiovascular Emergencies</vt:lpstr>
      <vt:lpstr>Cardiovascular Emergencies</vt:lpstr>
      <vt:lpstr>Cardiovascular Emergencies</vt:lpstr>
      <vt:lpstr>Cardiovascular Emergencies</vt:lpstr>
      <vt:lpstr>Cardiovascular Emergencies</vt:lpstr>
      <vt:lpstr>Automated  External  Defibrillators (AED)</vt:lpstr>
      <vt:lpstr> AED</vt:lpstr>
      <vt:lpstr>AED</vt:lpstr>
      <vt:lpstr>AED</vt:lpstr>
      <vt:lpstr>AED</vt:lpstr>
      <vt:lpstr>AED</vt:lpstr>
      <vt:lpstr>AED –  Special Considerations</vt:lpstr>
      <vt:lpstr>AED</vt:lpstr>
      <vt:lpstr>AED – Own an AED?</vt:lpstr>
      <vt:lpstr>Student Performance</vt:lpstr>
      <vt:lpstr>Choking</vt:lpstr>
      <vt:lpstr>Choking – Prevention</vt:lpstr>
      <vt:lpstr>Choking – Adult and Child</vt:lpstr>
      <vt:lpstr> Choking –  Severe choking  </vt:lpstr>
      <vt:lpstr>Choking – Severe choking</vt:lpstr>
      <vt:lpstr>Student Performance</vt:lpstr>
      <vt:lpstr>Choking – Special Circumstances</vt:lpstr>
      <vt:lpstr>Choking – Unconscious </vt:lpstr>
      <vt:lpstr>Choking – Alone</vt:lpstr>
      <vt:lpstr>Choking – Infant</vt:lpstr>
      <vt:lpstr>Choking – Infant</vt:lpstr>
      <vt:lpstr>Student Performance</vt:lpstr>
      <vt:lpstr>Choking – Unconscious</vt:lpstr>
      <vt:lpstr>BLS and AED</vt:lpstr>
      <vt:lpstr>Thank you for taking the time to care!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Davies</dc:creator>
  <cp:lastModifiedBy>Kathryn Davies</cp:lastModifiedBy>
  <cp:revision>86</cp:revision>
  <cp:lastPrinted>2015-07-10T20:03:56Z</cp:lastPrinted>
  <dcterms:created xsi:type="dcterms:W3CDTF">2015-06-28T21:52:17Z</dcterms:created>
  <dcterms:modified xsi:type="dcterms:W3CDTF">2020-09-19T21:22:02Z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0x010100FB81B41320DA7B4181650386DD92023F</vt:lpwstr>
  </property>
</Properties>
</file>