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sldIdLst>
    <p:sldId id="257" r:id="rId5"/>
    <p:sldId id="373" r:id="rId6"/>
    <p:sldId id="393" r:id="rId7"/>
    <p:sldId id="394" r:id="rId8"/>
    <p:sldId id="261" r:id="rId9"/>
    <p:sldId id="262" r:id="rId10"/>
    <p:sldId id="263" r:id="rId11"/>
    <p:sldId id="264" r:id="rId12"/>
    <p:sldId id="370" r:id="rId13"/>
    <p:sldId id="266" r:id="rId14"/>
    <p:sldId id="267" r:id="rId15"/>
    <p:sldId id="371"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96" r:id="rId36"/>
    <p:sldId id="297" r:id="rId37"/>
    <p:sldId id="298" r:id="rId38"/>
    <p:sldId id="299" r:id="rId39"/>
    <p:sldId id="300" r:id="rId40"/>
    <p:sldId id="301" r:id="rId41"/>
    <p:sldId id="302" r:id="rId42"/>
    <p:sldId id="409"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400" r:id="rId56"/>
    <p:sldId id="401" r:id="rId57"/>
    <p:sldId id="315" r:id="rId58"/>
    <p:sldId id="405" r:id="rId59"/>
    <p:sldId id="316" r:id="rId60"/>
    <p:sldId id="317" r:id="rId61"/>
    <p:sldId id="318" r:id="rId62"/>
    <p:sldId id="319" r:id="rId63"/>
    <p:sldId id="320" r:id="rId64"/>
    <p:sldId id="321" r:id="rId65"/>
    <p:sldId id="322" r:id="rId66"/>
    <p:sldId id="367" r:id="rId67"/>
    <p:sldId id="323" r:id="rId68"/>
    <p:sldId id="325" r:id="rId69"/>
    <p:sldId id="326" r:id="rId70"/>
    <p:sldId id="327" r:id="rId71"/>
    <p:sldId id="328" r:id="rId72"/>
    <p:sldId id="399" r:id="rId73"/>
    <p:sldId id="331" r:id="rId74"/>
    <p:sldId id="333" r:id="rId75"/>
    <p:sldId id="402" r:id="rId76"/>
    <p:sldId id="403" r:id="rId77"/>
    <p:sldId id="404" r:id="rId78"/>
    <p:sldId id="406" r:id="rId79"/>
    <p:sldId id="334" r:id="rId80"/>
    <p:sldId id="335" r:id="rId81"/>
    <p:sldId id="365" r:id="rId82"/>
    <p:sldId id="366" r:id="rId83"/>
    <p:sldId id="407" r:id="rId84"/>
    <p:sldId id="408"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8F5B60-7861-4D34-B50E-CCC92BB6CBF7}" v="6" dt="2019-05-15T17:35:28.9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Davies" userId="04ad373d-748a-4e1a-a2c8-d2c02d6f9a1d" providerId="ADAL" clId="{77800971-00EB-4A44-B186-76FA653FECD9}"/>
    <pc:docChg chg="addSld delSld modSld">
      <pc:chgData name="Kathryn Davies" userId="04ad373d-748a-4e1a-a2c8-d2c02d6f9a1d" providerId="ADAL" clId="{77800971-00EB-4A44-B186-76FA653FECD9}" dt="2018-06-23T02:40:31.657" v="3" actId="2696"/>
      <pc:docMkLst>
        <pc:docMk/>
      </pc:docMkLst>
      <pc:sldChg chg="add del">
        <pc:chgData name="Kathryn Davies" userId="04ad373d-748a-4e1a-a2c8-d2c02d6f9a1d" providerId="ADAL" clId="{77800971-00EB-4A44-B186-76FA653FECD9}" dt="2018-06-23T02:40:31.657" v="3" actId="2696"/>
        <pc:sldMkLst>
          <pc:docMk/>
          <pc:sldMk cId="1695333393" sldId="410"/>
        </pc:sldMkLst>
      </pc:sldChg>
      <pc:sldChg chg="add del">
        <pc:chgData name="Kathryn Davies" userId="04ad373d-748a-4e1a-a2c8-d2c02d6f9a1d" providerId="ADAL" clId="{77800971-00EB-4A44-B186-76FA653FECD9}" dt="2018-06-23T02:40:04.043" v="1" actId="2696"/>
        <pc:sldMkLst>
          <pc:docMk/>
          <pc:sldMk cId="2345446398" sldId="410"/>
        </pc:sldMkLst>
      </pc:sldChg>
    </pc:docChg>
  </pc:docChgLst>
  <pc:docChgLst>
    <pc:chgData name="Guest User" userId="S::urn:spo:anon#cd1b139471aefa91e1f744bd754c7c048d9fbd21453e600fc4ad744083c3ca14::" providerId="AD" clId="Web-{E68F5B60-7861-4D34-B50E-CCC92BB6CBF7}"/>
    <pc:docChg chg="addSld delSld modSld">
      <pc:chgData name="Guest User" userId="S::urn:spo:anon#cd1b139471aefa91e1f744bd754c7c048d9fbd21453e600fc4ad744083c3ca14::" providerId="AD" clId="Web-{E68F5B60-7861-4D34-B50E-CCC92BB6CBF7}" dt="2019-05-15T17:36:42.618" v="10"/>
      <pc:docMkLst>
        <pc:docMk/>
      </pc:docMkLst>
      <pc:sldChg chg="addSp modSp">
        <pc:chgData name="Guest User" userId="S::urn:spo:anon#cd1b139471aefa91e1f744bd754c7c048d9fbd21453e600fc4ad744083c3ca14::" providerId="AD" clId="Web-{E68F5B60-7861-4D34-B50E-CCC92BB6CBF7}" dt="2019-05-15T17:35:28.946" v="6"/>
        <pc:sldMkLst>
          <pc:docMk/>
          <pc:sldMk cId="208361880" sldId="313"/>
        </pc:sldMkLst>
        <pc:spChg chg="add mod">
          <ac:chgData name="Guest User" userId="S::urn:spo:anon#cd1b139471aefa91e1f744bd754c7c048d9fbd21453e600fc4ad744083c3ca14::" providerId="AD" clId="Web-{E68F5B60-7861-4D34-B50E-CCC92BB6CBF7}" dt="2019-05-15T17:35:28.946" v="6"/>
          <ac:spMkLst>
            <pc:docMk/>
            <pc:sldMk cId="208361880" sldId="313"/>
            <ac:spMk id="4" creationId="{9AC3D878-B9C0-4C91-A812-8282EA120105}"/>
          </ac:spMkLst>
        </pc:spChg>
      </pc:sldChg>
      <pc:sldChg chg="add del replId">
        <pc:chgData name="Guest User" userId="S::urn:spo:anon#cd1b139471aefa91e1f744bd754c7c048d9fbd21453e600fc4ad744083c3ca14::" providerId="AD" clId="Web-{E68F5B60-7861-4D34-B50E-CCC92BB6CBF7}" dt="2019-05-15T17:36:42.618" v="9"/>
        <pc:sldMkLst>
          <pc:docMk/>
          <pc:sldMk cId="3037914606" sldId="412"/>
        </pc:sldMkLst>
      </pc:sldChg>
      <pc:sldChg chg="add del replId">
        <pc:chgData name="Guest User" userId="S::urn:spo:anon#cd1b139471aefa91e1f744bd754c7c048d9fbd21453e600fc4ad744083c3ca14::" providerId="AD" clId="Web-{E68F5B60-7861-4D34-B50E-CCC92BB6CBF7}" dt="2019-05-15T17:36:42.618" v="10"/>
        <pc:sldMkLst>
          <pc:docMk/>
          <pc:sldMk cId="3599676596" sldId="413"/>
        </pc:sldMkLst>
      </pc:sldChg>
    </pc:docChg>
  </pc:docChgLst>
  <pc:docChgLst>
    <pc:chgData name="Guest User" userId="S::urn:spo:anon#cd1b139471aefa91e1f744bd754c7c048d9fbd21453e600fc4ad744083c3ca14::" providerId="AD" clId="Web-{ED77ED6E-EF3E-05AE-AAFF-37E104DF1E7C}"/>
    <pc:docChg chg="addSld delSld">
      <pc:chgData name="Guest User" userId="S::urn:spo:anon#cd1b139471aefa91e1f744bd754c7c048d9fbd21453e600fc4ad744083c3ca14::" providerId="AD" clId="Web-{ED77ED6E-EF3E-05AE-AAFF-37E104DF1E7C}" dt="2019-05-15T19:06:31.999" v="3"/>
      <pc:docMkLst>
        <pc:docMk/>
      </pc:docMkLst>
      <pc:sldChg chg="new del">
        <pc:chgData name="Guest User" userId="S::urn:spo:anon#cd1b139471aefa91e1f744bd754c7c048d9fbd21453e600fc4ad744083c3ca14::" providerId="AD" clId="Web-{ED77ED6E-EF3E-05AE-AAFF-37E104DF1E7C}" dt="2019-05-15T19:06:28.109" v="2"/>
        <pc:sldMkLst>
          <pc:docMk/>
          <pc:sldMk cId="2213995705" sldId="410"/>
        </pc:sldMkLst>
      </pc:sldChg>
      <pc:sldChg chg="new del">
        <pc:chgData name="Guest User" userId="S::urn:spo:anon#cd1b139471aefa91e1f744bd754c7c048d9fbd21453e600fc4ad744083c3ca14::" providerId="AD" clId="Web-{ED77ED6E-EF3E-05AE-AAFF-37E104DF1E7C}" dt="2019-05-15T19:06:31.999" v="3"/>
        <pc:sldMkLst>
          <pc:docMk/>
          <pc:sldMk cId="1567975954" sldId="41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236260-4BC3-469D-BE7A-81FDB5A35941}" type="doc">
      <dgm:prSet loTypeId="urn:microsoft.com/office/officeart/2005/8/layout/process1" loCatId="process" qsTypeId="urn:microsoft.com/office/officeart/2005/8/quickstyle/simple4" qsCatId="simple" csTypeId="urn:microsoft.com/office/officeart/2005/8/colors/accent2_2" csCatId="accent2" phldr="1"/>
      <dgm:spPr/>
    </dgm:pt>
    <dgm:pt modelId="{17BDC597-F9DA-4464-BDCB-9D2FF4B0897C}">
      <dgm:prSet phldrT="[Text]"/>
      <dgm:spPr>
        <a:solidFill>
          <a:srgbClr val="C00000"/>
        </a:solidFill>
      </dgm:spPr>
      <dgm:t>
        <a:bodyPr/>
        <a:lstStyle/>
        <a:p>
          <a:r>
            <a:rPr lang="en-CA"/>
            <a:t>Quiz</a:t>
          </a:r>
        </a:p>
      </dgm:t>
    </dgm:pt>
    <dgm:pt modelId="{05A181B9-B7E9-46AF-A251-03507CCE2B63}" type="parTrans" cxnId="{D48CA0AC-8956-451B-95B3-02C6007E4A1D}">
      <dgm:prSet/>
      <dgm:spPr/>
      <dgm:t>
        <a:bodyPr/>
        <a:lstStyle/>
        <a:p>
          <a:endParaRPr lang="en-CA"/>
        </a:p>
      </dgm:t>
    </dgm:pt>
    <dgm:pt modelId="{786F519D-A502-4401-9C55-42B6D607FA89}" type="sibTrans" cxnId="{D48CA0AC-8956-451B-95B3-02C6007E4A1D}">
      <dgm:prSet/>
      <dgm:spPr/>
      <dgm:t>
        <a:bodyPr/>
        <a:lstStyle/>
        <a:p>
          <a:endParaRPr lang="en-CA"/>
        </a:p>
      </dgm:t>
    </dgm:pt>
    <dgm:pt modelId="{D355CA0A-BA93-4C87-B6C3-585BF74C6DD2}">
      <dgm:prSet phldrT="[Text]"/>
      <dgm:spPr>
        <a:solidFill>
          <a:srgbClr val="C00000"/>
        </a:solidFill>
      </dgm:spPr>
      <dgm:t>
        <a:bodyPr/>
        <a:lstStyle/>
        <a:p>
          <a:r>
            <a:rPr lang="en-CA">
              <a:solidFill>
                <a:schemeClr val="bg1"/>
              </a:solidFill>
            </a:rPr>
            <a:t>Evaluations</a:t>
          </a:r>
        </a:p>
      </dgm:t>
    </dgm:pt>
    <dgm:pt modelId="{EE39C74E-6BF4-4054-9161-E6C2C739151D}" type="parTrans" cxnId="{114800EA-1FBA-48CA-9236-2306C5958473}">
      <dgm:prSet/>
      <dgm:spPr/>
      <dgm:t>
        <a:bodyPr/>
        <a:lstStyle/>
        <a:p>
          <a:endParaRPr lang="en-CA"/>
        </a:p>
      </dgm:t>
    </dgm:pt>
    <dgm:pt modelId="{19A547D1-D710-456D-99EE-E2F129687B2E}" type="sibTrans" cxnId="{114800EA-1FBA-48CA-9236-2306C5958473}">
      <dgm:prSet/>
      <dgm:spPr/>
      <dgm:t>
        <a:bodyPr/>
        <a:lstStyle/>
        <a:p>
          <a:endParaRPr lang="en-CA"/>
        </a:p>
      </dgm:t>
    </dgm:pt>
    <dgm:pt modelId="{1F5AC9FD-08C3-4065-BF08-27F2FB7FC8EE}">
      <dgm:prSet phldrT="[Text]"/>
      <dgm:spPr>
        <a:solidFill>
          <a:srgbClr val="C00000"/>
        </a:solidFill>
      </dgm:spPr>
      <dgm:t>
        <a:bodyPr/>
        <a:lstStyle/>
        <a:p>
          <a:r>
            <a:rPr lang="en-CA"/>
            <a:t>Certificates</a:t>
          </a:r>
        </a:p>
      </dgm:t>
    </dgm:pt>
    <dgm:pt modelId="{17A486EC-4FB8-4AD3-B5F0-51A95F588CC4}" type="parTrans" cxnId="{BC8D3576-B4F7-4A88-8F46-78B2D3D862F6}">
      <dgm:prSet/>
      <dgm:spPr/>
      <dgm:t>
        <a:bodyPr/>
        <a:lstStyle/>
        <a:p>
          <a:endParaRPr lang="en-CA"/>
        </a:p>
      </dgm:t>
    </dgm:pt>
    <dgm:pt modelId="{CCFDA9F3-BABC-433C-BB72-3E21B27B1ABC}" type="sibTrans" cxnId="{BC8D3576-B4F7-4A88-8F46-78B2D3D862F6}">
      <dgm:prSet/>
      <dgm:spPr/>
      <dgm:t>
        <a:bodyPr/>
        <a:lstStyle/>
        <a:p>
          <a:endParaRPr lang="en-CA"/>
        </a:p>
      </dgm:t>
    </dgm:pt>
    <dgm:pt modelId="{0EAB429B-BA4A-41A9-9F83-BE60D653650D}" type="pres">
      <dgm:prSet presAssocID="{5D236260-4BC3-469D-BE7A-81FDB5A35941}" presName="Name0" presStyleCnt="0">
        <dgm:presLayoutVars>
          <dgm:dir/>
          <dgm:resizeHandles val="exact"/>
        </dgm:presLayoutVars>
      </dgm:prSet>
      <dgm:spPr/>
    </dgm:pt>
    <dgm:pt modelId="{02852E73-1D3E-4D24-9A58-567FA22D2BB0}" type="pres">
      <dgm:prSet presAssocID="{17BDC597-F9DA-4464-BDCB-9D2FF4B0897C}" presName="node" presStyleLbl="node1" presStyleIdx="0" presStyleCnt="3">
        <dgm:presLayoutVars>
          <dgm:bulletEnabled val="1"/>
        </dgm:presLayoutVars>
      </dgm:prSet>
      <dgm:spPr/>
    </dgm:pt>
    <dgm:pt modelId="{55FD5B62-7A21-4FD4-95BF-650A97C125E5}" type="pres">
      <dgm:prSet presAssocID="{786F519D-A502-4401-9C55-42B6D607FA89}" presName="sibTrans" presStyleLbl="sibTrans2D1" presStyleIdx="0" presStyleCnt="2"/>
      <dgm:spPr/>
    </dgm:pt>
    <dgm:pt modelId="{C9A15E08-6221-4527-8F99-CB34B2657684}" type="pres">
      <dgm:prSet presAssocID="{786F519D-A502-4401-9C55-42B6D607FA89}" presName="connectorText" presStyleLbl="sibTrans2D1" presStyleIdx="0" presStyleCnt="2"/>
      <dgm:spPr/>
    </dgm:pt>
    <dgm:pt modelId="{F57C39CE-2E0B-4296-A473-46D3BBEB571E}" type="pres">
      <dgm:prSet presAssocID="{D355CA0A-BA93-4C87-B6C3-585BF74C6DD2}" presName="node" presStyleLbl="node1" presStyleIdx="1" presStyleCnt="3">
        <dgm:presLayoutVars>
          <dgm:bulletEnabled val="1"/>
        </dgm:presLayoutVars>
      </dgm:prSet>
      <dgm:spPr/>
    </dgm:pt>
    <dgm:pt modelId="{749A0313-6176-48B9-AC64-38F03DD45BA0}" type="pres">
      <dgm:prSet presAssocID="{19A547D1-D710-456D-99EE-E2F129687B2E}" presName="sibTrans" presStyleLbl="sibTrans2D1" presStyleIdx="1" presStyleCnt="2"/>
      <dgm:spPr/>
    </dgm:pt>
    <dgm:pt modelId="{771B50D6-0D9F-4942-9952-AC744472E321}" type="pres">
      <dgm:prSet presAssocID="{19A547D1-D710-456D-99EE-E2F129687B2E}" presName="connectorText" presStyleLbl="sibTrans2D1" presStyleIdx="1" presStyleCnt="2"/>
      <dgm:spPr/>
    </dgm:pt>
    <dgm:pt modelId="{C9B49A9B-9503-4416-96E2-91E6F68B6297}" type="pres">
      <dgm:prSet presAssocID="{1F5AC9FD-08C3-4065-BF08-27F2FB7FC8EE}" presName="node" presStyleLbl="node1" presStyleIdx="2" presStyleCnt="3">
        <dgm:presLayoutVars>
          <dgm:bulletEnabled val="1"/>
        </dgm:presLayoutVars>
      </dgm:prSet>
      <dgm:spPr/>
    </dgm:pt>
  </dgm:ptLst>
  <dgm:cxnLst>
    <dgm:cxn modelId="{89164900-B720-4D1B-96B4-430EA939A623}" type="presOf" srcId="{19A547D1-D710-456D-99EE-E2F129687B2E}" destId="{749A0313-6176-48B9-AC64-38F03DD45BA0}" srcOrd="0" destOrd="0" presId="urn:microsoft.com/office/officeart/2005/8/layout/process1"/>
    <dgm:cxn modelId="{776CBA23-B417-4197-BABB-BA676CABA338}" type="presOf" srcId="{19A547D1-D710-456D-99EE-E2F129687B2E}" destId="{771B50D6-0D9F-4942-9952-AC744472E321}" srcOrd="1" destOrd="0" presId="urn:microsoft.com/office/officeart/2005/8/layout/process1"/>
    <dgm:cxn modelId="{E25A3027-1240-4592-902E-077A8F1496B5}" type="presOf" srcId="{D355CA0A-BA93-4C87-B6C3-585BF74C6DD2}" destId="{F57C39CE-2E0B-4296-A473-46D3BBEB571E}" srcOrd="0" destOrd="0" presId="urn:microsoft.com/office/officeart/2005/8/layout/process1"/>
    <dgm:cxn modelId="{33F33B70-C8A5-449F-97FE-2432E73061A8}" type="presOf" srcId="{786F519D-A502-4401-9C55-42B6D607FA89}" destId="{C9A15E08-6221-4527-8F99-CB34B2657684}" srcOrd="1" destOrd="0" presId="urn:microsoft.com/office/officeart/2005/8/layout/process1"/>
    <dgm:cxn modelId="{BC8D3576-B4F7-4A88-8F46-78B2D3D862F6}" srcId="{5D236260-4BC3-469D-BE7A-81FDB5A35941}" destId="{1F5AC9FD-08C3-4065-BF08-27F2FB7FC8EE}" srcOrd="2" destOrd="0" parTransId="{17A486EC-4FB8-4AD3-B5F0-51A95F588CC4}" sibTransId="{CCFDA9F3-BABC-433C-BB72-3E21B27B1ABC}"/>
    <dgm:cxn modelId="{CB003D9B-9AF2-4A34-BB24-2E42ACF0A708}" type="presOf" srcId="{786F519D-A502-4401-9C55-42B6D607FA89}" destId="{55FD5B62-7A21-4FD4-95BF-650A97C125E5}" srcOrd="0" destOrd="0" presId="urn:microsoft.com/office/officeart/2005/8/layout/process1"/>
    <dgm:cxn modelId="{682415A7-D150-455B-97C6-1B60BC54572C}" type="presOf" srcId="{5D236260-4BC3-469D-BE7A-81FDB5A35941}" destId="{0EAB429B-BA4A-41A9-9F83-BE60D653650D}" srcOrd="0" destOrd="0" presId="urn:microsoft.com/office/officeart/2005/8/layout/process1"/>
    <dgm:cxn modelId="{D48CA0AC-8956-451B-95B3-02C6007E4A1D}" srcId="{5D236260-4BC3-469D-BE7A-81FDB5A35941}" destId="{17BDC597-F9DA-4464-BDCB-9D2FF4B0897C}" srcOrd="0" destOrd="0" parTransId="{05A181B9-B7E9-46AF-A251-03507CCE2B63}" sibTransId="{786F519D-A502-4401-9C55-42B6D607FA89}"/>
    <dgm:cxn modelId="{440A39E4-5EAC-4E60-BDB4-234476B1A03D}" type="presOf" srcId="{1F5AC9FD-08C3-4065-BF08-27F2FB7FC8EE}" destId="{C9B49A9B-9503-4416-96E2-91E6F68B6297}" srcOrd="0" destOrd="0" presId="urn:microsoft.com/office/officeart/2005/8/layout/process1"/>
    <dgm:cxn modelId="{114800EA-1FBA-48CA-9236-2306C5958473}" srcId="{5D236260-4BC3-469D-BE7A-81FDB5A35941}" destId="{D355CA0A-BA93-4C87-B6C3-585BF74C6DD2}" srcOrd="1" destOrd="0" parTransId="{EE39C74E-6BF4-4054-9161-E6C2C739151D}" sibTransId="{19A547D1-D710-456D-99EE-E2F129687B2E}"/>
    <dgm:cxn modelId="{3F1F8BFA-93D0-4D69-848A-74994C6A809D}" type="presOf" srcId="{17BDC597-F9DA-4464-BDCB-9D2FF4B0897C}" destId="{02852E73-1D3E-4D24-9A58-567FA22D2BB0}" srcOrd="0" destOrd="0" presId="urn:microsoft.com/office/officeart/2005/8/layout/process1"/>
    <dgm:cxn modelId="{404F41AC-B7B1-449E-BBE0-973E4319D8AE}" type="presParOf" srcId="{0EAB429B-BA4A-41A9-9F83-BE60D653650D}" destId="{02852E73-1D3E-4D24-9A58-567FA22D2BB0}" srcOrd="0" destOrd="0" presId="urn:microsoft.com/office/officeart/2005/8/layout/process1"/>
    <dgm:cxn modelId="{77A68CD5-DE79-42BC-AF68-A75B18EEFAF1}" type="presParOf" srcId="{0EAB429B-BA4A-41A9-9F83-BE60D653650D}" destId="{55FD5B62-7A21-4FD4-95BF-650A97C125E5}" srcOrd="1" destOrd="0" presId="urn:microsoft.com/office/officeart/2005/8/layout/process1"/>
    <dgm:cxn modelId="{4C45F99A-5340-4027-BB12-437CCE1D95C2}" type="presParOf" srcId="{55FD5B62-7A21-4FD4-95BF-650A97C125E5}" destId="{C9A15E08-6221-4527-8F99-CB34B2657684}" srcOrd="0" destOrd="0" presId="urn:microsoft.com/office/officeart/2005/8/layout/process1"/>
    <dgm:cxn modelId="{95CB39F3-F817-458C-8BDE-07B200B47326}" type="presParOf" srcId="{0EAB429B-BA4A-41A9-9F83-BE60D653650D}" destId="{F57C39CE-2E0B-4296-A473-46D3BBEB571E}" srcOrd="2" destOrd="0" presId="urn:microsoft.com/office/officeart/2005/8/layout/process1"/>
    <dgm:cxn modelId="{53675701-6AAF-4367-B2E0-48CB85F9D139}" type="presParOf" srcId="{0EAB429B-BA4A-41A9-9F83-BE60D653650D}" destId="{749A0313-6176-48B9-AC64-38F03DD45BA0}" srcOrd="3" destOrd="0" presId="urn:microsoft.com/office/officeart/2005/8/layout/process1"/>
    <dgm:cxn modelId="{0F395BB5-7A77-4606-B78A-2CF9CFA22994}" type="presParOf" srcId="{749A0313-6176-48B9-AC64-38F03DD45BA0}" destId="{771B50D6-0D9F-4942-9952-AC744472E321}" srcOrd="0" destOrd="0" presId="urn:microsoft.com/office/officeart/2005/8/layout/process1"/>
    <dgm:cxn modelId="{A7A49705-BCBE-45F8-B6C1-C73B2F54C367}" type="presParOf" srcId="{0EAB429B-BA4A-41A9-9F83-BE60D653650D}" destId="{C9B49A9B-9503-4416-96E2-91E6F68B629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52E73-1D3E-4D24-9A58-567FA22D2BB0}">
      <dsp:nvSpPr>
        <dsp:cNvPr id="0" name=""/>
        <dsp:cNvSpPr/>
      </dsp:nvSpPr>
      <dsp:spPr>
        <a:xfrm>
          <a:off x="7233" y="1240078"/>
          <a:ext cx="2161877" cy="1297126"/>
        </a:xfrm>
        <a:prstGeom prst="roundRect">
          <a:avLst>
            <a:gd name="adj" fmla="val 10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CA" sz="3100" kern="1200"/>
            <a:t>Quiz</a:t>
          </a:r>
        </a:p>
      </dsp:txBody>
      <dsp:txXfrm>
        <a:off x="45225" y="1278070"/>
        <a:ext cx="2085893" cy="1221142"/>
      </dsp:txXfrm>
    </dsp:sp>
    <dsp:sp modelId="{55FD5B62-7A21-4FD4-95BF-650A97C125E5}">
      <dsp:nvSpPr>
        <dsp:cNvPr id="0" name=""/>
        <dsp:cNvSpPr/>
      </dsp:nvSpPr>
      <dsp:spPr>
        <a:xfrm>
          <a:off x="2385298" y="1620568"/>
          <a:ext cx="458317" cy="536145"/>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CA" sz="2400" kern="1200"/>
        </a:p>
      </dsp:txBody>
      <dsp:txXfrm>
        <a:off x="2385298" y="1727797"/>
        <a:ext cx="320822" cy="321687"/>
      </dsp:txXfrm>
    </dsp:sp>
    <dsp:sp modelId="{F57C39CE-2E0B-4296-A473-46D3BBEB571E}">
      <dsp:nvSpPr>
        <dsp:cNvPr id="0" name=""/>
        <dsp:cNvSpPr/>
      </dsp:nvSpPr>
      <dsp:spPr>
        <a:xfrm>
          <a:off x="3033861" y="1240078"/>
          <a:ext cx="2161877" cy="1297126"/>
        </a:xfrm>
        <a:prstGeom prst="roundRect">
          <a:avLst>
            <a:gd name="adj" fmla="val 10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CA" sz="3100" kern="1200">
              <a:solidFill>
                <a:schemeClr val="bg1"/>
              </a:solidFill>
            </a:rPr>
            <a:t>Evaluations</a:t>
          </a:r>
        </a:p>
      </dsp:txBody>
      <dsp:txXfrm>
        <a:off x="3071853" y="1278070"/>
        <a:ext cx="2085893" cy="1221142"/>
      </dsp:txXfrm>
    </dsp:sp>
    <dsp:sp modelId="{749A0313-6176-48B9-AC64-38F03DD45BA0}">
      <dsp:nvSpPr>
        <dsp:cNvPr id="0" name=""/>
        <dsp:cNvSpPr/>
      </dsp:nvSpPr>
      <dsp:spPr>
        <a:xfrm>
          <a:off x="5411926" y="1620568"/>
          <a:ext cx="458317" cy="536145"/>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CA" sz="2400" kern="1200"/>
        </a:p>
      </dsp:txBody>
      <dsp:txXfrm>
        <a:off x="5411926" y="1727797"/>
        <a:ext cx="320822" cy="321687"/>
      </dsp:txXfrm>
    </dsp:sp>
    <dsp:sp modelId="{C9B49A9B-9503-4416-96E2-91E6F68B6297}">
      <dsp:nvSpPr>
        <dsp:cNvPr id="0" name=""/>
        <dsp:cNvSpPr/>
      </dsp:nvSpPr>
      <dsp:spPr>
        <a:xfrm>
          <a:off x="6060489" y="1240078"/>
          <a:ext cx="2161877" cy="1297126"/>
        </a:xfrm>
        <a:prstGeom prst="roundRect">
          <a:avLst>
            <a:gd name="adj" fmla="val 10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CA" sz="3100" kern="1200"/>
            <a:t>Certificates</a:t>
          </a:r>
        </a:p>
      </dsp:txBody>
      <dsp:txXfrm>
        <a:off x="6098481" y="1278070"/>
        <a:ext cx="2085893" cy="122114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8EA8B2-2852-40A0-8004-879283C2010F}" type="datetimeFigureOut">
              <a:rPr lang="en-CA" smtClean="0"/>
              <a:t>2019-05-15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5CE362-1B59-49D3-B3E6-934A20E7EF05}" type="slidenum">
              <a:rPr lang="en-CA" smtClean="0"/>
              <a:t>‹#›</a:t>
            </a:fld>
            <a:endParaRPr lang="en-CA"/>
          </a:p>
        </p:txBody>
      </p:sp>
    </p:spTree>
    <p:extLst>
      <p:ext uri="{BB962C8B-B14F-4D97-AF65-F5344CB8AC3E}">
        <p14:creationId xmlns:p14="http://schemas.microsoft.com/office/powerpoint/2010/main" val="737941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a:t>
            </a:fld>
            <a:endParaRPr lang="en-CA">
              <a:solidFill>
                <a:prstClr val="black"/>
              </a:solidFill>
            </a:endParaRPr>
          </a:p>
        </p:txBody>
      </p:sp>
    </p:spTree>
    <p:extLst>
      <p:ext uri="{BB962C8B-B14F-4D97-AF65-F5344CB8AC3E}">
        <p14:creationId xmlns:p14="http://schemas.microsoft.com/office/powerpoint/2010/main" val="1997794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10</a:t>
            </a:fld>
            <a:endParaRPr lang="en-CA">
              <a:solidFill>
                <a:prstClr val="black"/>
              </a:solidFill>
            </a:endParaRPr>
          </a:p>
        </p:txBody>
      </p:sp>
    </p:spTree>
    <p:extLst>
      <p:ext uri="{BB962C8B-B14F-4D97-AF65-F5344CB8AC3E}">
        <p14:creationId xmlns:p14="http://schemas.microsoft.com/office/powerpoint/2010/main" val="2916320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b="1"/>
              <a:t>A POCKET</a:t>
            </a:r>
            <a:r>
              <a:rPr lang="en-CA" b="1" baseline="0"/>
              <a:t> MASK </a:t>
            </a:r>
            <a:r>
              <a:rPr lang="en-CA" b="0" baseline="0"/>
              <a:t>– has a one-way valve and filter. Usually is popped open.</a:t>
            </a:r>
          </a:p>
          <a:p>
            <a:pPr marL="171450" indent="-171450">
              <a:buFont typeface="Arial" panose="020B0604020202020204" pitchFamily="34" charset="0"/>
              <a:buChar char="•"/>
            </a:pPr>
            <a:r>
              <a:rPr lang="en-CA" b="0" baseline="0"/>
              <a:t>Place at the bridge of casualty’s nose. Creates a seal against casualty’s face. Air blown in goes through filter. Expelled air goes through one way valve away from first </a:t>
            </a:r>
          </a:p>
          <a:p>
            <a:pPr marL="171450" indent="-171450">
              <a:buFont typeface="Arial" panose="020B0604020202020204" pitchFamily="34" charset="0"/>
              <a:buChar char="•"/>
            </a:pPr>
            <a:r>
              <a:rPr lang="en-CA" b="0" baseline="0"/>
              <a:t>Can be disinfected for re-use  (10 parts water, 1 part bleach). Valve and filter must be replaced</a:t>
            </a:r>
          </a:p>
          <a:p>
            <a:pPr marL="171450" indent="-171450">
              <a:buFont typeface="Arial" panose="020B0604020202020204" pitchFamily="34" charset="0"/>
              <a:buChar char="•"/>
            </a:pPr>
            <a:endParaRPr lang="en-CA" b="1" baseline="0"/>
          </a:p>
          <a:p>
            <a:pPr marL="171450" indent="-171450">
              <a:buFont typeface="Arial" panose="020B0604020202020204" pitchFamily="34" charset="0"/>
              <a:buChar char="•"/>
            </a:pPr>
            <a:r>
              <a:rPr lang="en-CA" b="1" baseline="0"/>
              <a:t>FACE SHIELD- </a:t>
            </a:r>
            <a:r>
              <a:rPr lang="en-CA" b="0" baseline="0"/>
              <a:t>May have filter or filter and one-way-valve and possibly with bite block</a:t>
            </a:r>
          </a:p>
          <a:p>
            <a:pPr marL="171450" indent="-171450">
              <a:buFont typeface="Arial" panose="020B0604020202020204" pitchFamily="34" charset="0"/>
              <a:buChar char="•"/>
            </a:pPr>
            <a:r>
              <a:rPr lang="en-CA" b="0" baseline="0"/>
              <a:t>Place over mouth to deliver air. Remember to pinch casualty’s nose.</a:t>
            </a:r>
            <a:r>
              <a:rPr lang="en-CA" b="1" baseline="0"/>
              <a:t> </a:t>
            </a:r>
          </a:p>
          <a:p>
            <a:pPr marL="171450" indent="-171450">
              <a:buFont typeface="Arial" panose="020B0604020202020204" pitchFamily="34" charset="0"/>
              <a:buChar char="•"/>
            </a:pPr>
            <a:r>
              <a:rPr lang="en-CA" b="0" baseline="0"/>
              <a:t>Must seal their mouth over casualty’s mouth to deliver air</a:t>
            </a:r>
          </a:p>
          <a:p>
            <a:pPr marL="171450" indent="-171450">
              <a:buFont typeface="Arial" panose="020B0604020202020204" pitchFamily="34" charset="0"/>
              <a:buChar char="•"/>
            </a:pPr>
            <a:r>
              <a:rPr lang="en-CA" b="0" baseline="0"/>
              <a:t>Must release the seal to allow air to be released</a:t>
            </a:r>
          </a:p>
          <a:p>
            <a:pPr marL="171450" indent="-171450">
              <a:buFont typeface="Arial" panose="020B0604020202020204" pitchFamily="34" charset="0"/>
              <a:buChar char="•"/>
            </a:pPr>
            <a:r>
              <a:rPr lang="en-CA" b="0" baseline="0"/>
              <a:t>Disposable. One use only.</a:t>
            </a:r>
          </a:p>
          <a:p>
            <a:endParaRPr lang="en-CA"/>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11</a:t>
            </a:fld>
            <a:endParaRPr lang="en-CA">
              <a:solidFill>
                <a:prstClr val="black"/>
              </a:solidFill>
            </a:endParaRPr>
          </a:p>
        </p:txBody>
      </p:sp>
    </p:spTree>
    <p:extLst>
      <p:ext uri="{BB962C8B-B14F-4D97-AF65-F5344CB8AC3E}">
        <p14:creationId xmlns:p14="http://schemas.microsoft.com/office/powerpoint/2010/main" val="693302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12</a:t>
            </a:fld>
            <a:endParaRPr lang="en-CA">
              <a:solidFill>
                <a:prstClr val="black"/>
              </a:solidFill>
            </a:endParaRPr>
          </a:p>
        </p:txBody>
      </p:sp>
    </p:spTree>
    <p:extLst>
      <p:ext uri="{BB962C8B-B14F-4D97-AF65-F5344CB8AC3E}">
        <p14:creationId xmlns:p14="http://schemas.microsoft.com/office/powerpoint/2010/main" val="401980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CIS: Normal sensation</a:t>
            </a:r>
            <a:r>
              <a:rPr lang="en-CA" baseline="0"/>
              <a:t> after the emergency caused by unused adrenaline</a:t>
            </a:r>
          </a:p>
          <a:p>
            <a:r>
              <a:rPr lang="en-CA" baseline="0"/>
              <a:t>Talk to someone, </a:t>
            </a:r>
            <a:r>
              <a:rPr lang="en-CA" baseline="0" err="1"/>
              <a:t>ie</a:t>
            </a:r>
            <a:r>
              <a:rPr lang="en-CA" baseline="0"/>
              <a:t>: peer, co-worker, counselor, family member</a:t>
            </a:r>
          </a:p>
          <a:p>
            <a:endParaRPr lang="en-CA" baseline="0"/>
          </a:p>
          <a:p>
            <a:r>
              <a:rPr lang="en-CA" baseline="0"/>
              <a:t>PTS:  If feeling not decreasing after 72 hours, seek professional</a:t>
            </a:r>
            <a:endParaRPr lang="en-CA"/>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13</a:t>
            </a:fld>
            <a:endParaRPr lang="en-CA"/>
          </a:p>
        </p:txBody>
      </p:sp>
    </p:spTree>
    <p:extLst>
      <p:ext uri="{BB962C8B-B14F-4D97-AF65-F5344CB8AC3E}">
        <p14:creationId xmlns:p14="http://schemas.microsoft.com/office/powerpoint/2010/main" val="3649175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baseline="0"/>
              <a:t>LOOK</a:t>
            </a:r>
            <a:r>
              <a:rPr lang="en-CA" baseline="0"/>
              <a:t> for hazards: Fire, wire, glass, gas, traffic, crowds, animals. </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a:t>Try to determine the MOI by looking and asking</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a:t>Take charge of the scene. Call out for assistance from bystanders</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a:t>Are there clues?  </a:t>
            </a:r>
            <a:r>
              <a:rPr lang="en-CA" baseline="0" err="1"/>
              <a:t>Ie</a:t>
            </a:r>
            <a:r>
              <a:rPr lang="en-CA" baseline="0"/>
              <a:t> overturned ladder</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a:t>Ask how many people injured for proper triage.</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a:t>If hazard cannot be safely removed, get to safe location and let 911 know</a:t>
            </a:r>
          </a:p>
          <a:p>
            <a:pPr marL="0" marR="0" indent="0" algn="l" defTabSz="914400" rtl="0" eaLnBrk="1" fontAlgn="auto" latinLnBrk="0" hangingPunct="1">
              <a:lnSpc>
                <a:spcPct val="100000"/>
              </a:lnSpc>
              <a:spcBef>
                <a:spcPts val="0"/>
              </a:spcBef>
              <a:spcAft>
                <a:spcPts val="0"/>
              </a:spcAft>
              <a:buClrTx/>
              <a:buSzTx/>
              <a:buFontTx/>
              <a:buNone/>
              <a:tabLst/>
              <a:defRPr/>
            </a:pPr>
            <a:r>
              <a:rPr lang="en-CA" b="1" baseline="0"/>
              <a:t>***Have students discuss potential hazards at their workplace.  Different ones at home? Other sites? Highway, ballpark?</a:t>
            </a:r>
            <a:endParaRPr lang="en-CA"/>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18</a:t>
            </a:fld>
            <a:endParaRPr lang="en-CA"/>
          </a:p>
        </p:txBody>
      </p:sp>
    </p:spTree>
    <p:extLst>
      <p:ext uri="{BB962C8B-B14F-4D97-AF65-F5344CB8AC3E}">
        <p14:creationId xmlns:p14="http://schemas.microsoft.com/office/powerpoint/2010/main" val="3417343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0" baseline="0"/>
              <a:t>Introduce yourself as a first aider to obtain consent and to ask what is wrong</a:t>
            </a:r>
          </a:p>
          <a:p>
            <a:pPr marL="0" marR="0" indent="0" algn="l" defTabSz="914400" rtl="0" eaLnBrk="1" fontAlgn="auto" latinLnBrk="0" hangingPunct="1">
              <a:lnSpc>
                <a:spcPct val="100000"/>
              </a:lnSpc>
              <a:spcBef>
                <a:spcPts val="0"/>
              </a:spcBef>
              <a:spcAft>
                <a:spcPts val="0"/>
              </a:spcAft>
              <a:buClrTx/>
              <a:buSzTx/>
              <a:buFontTx/>
              <a:buNone/>
              <a:tabLst/>
              <a:defRPr/>
            </a:pPr>
            <a:endParaRPr lang="en-CA" b="1" baseline="0"/>
          </a:p>
          <a:p>
            <a:pPr marL="0" marR="0" indent="0" algn="l" defTabSz="914400" rtl="0" eaLnBrk="1" fontAlgn="auto" latinLnBrk="0" hangingPunct="1">
              <a:lnSpc>
                <a:spcPct val="100000"/>
              </a:lnSpc>
              <a:spcBef>
                <a:spcPts val="0"/>
              </a:spcBef>
              <a:spcAft>
                <a:spcPts val="0"/>
              </a:spcAft>
              <a:buClrTx/>
              <a:buSzTx/>
              <a:buFontTx/>
              <a:buNone/>
              <a:tabLst/>
              <a:defRPr/>
            </a:pPr>
            <a:r>
              <a:rPr lang="en-CA" b="0" baseline="0"/>
              <a:t>Casualty not responding? Tap on both shoulders calling into both ears for 5 – 10 seconds</a:t>
            </a:r>
          </a:p>
          <a:p>
            <a:pPr marL="0" marR="0" indent="0" algn="l" defTabSz="914400" rtl="0" eaLnBrk="1" fontAlgn="auto" latinLnBrk="0" hangingPunct="1">
              <a:lnSpc>
                <a:spcPct val="100000"/>
              </a:lnSpc>
              <a:spcBef>
                <a:spcPts val="0"/>
              </a:spcBef>
              <a:spcAft>
                <a:spcPts val="0"/>
              </a:spcAft>
              <a:buClrTx/>
              <a:buSzTx/>
              <a:buFontTx/>
              <a:buNone/>
              <a:tabLst/>
              <a:defRPr/>
            </a:pPr>
            <a:endParaRPr lang="en-CA" b="0" baseline="0"/>
          </a:p>
          <a:p>
            <a:pPr marL="0" marR="0" indent="0" algn="l" defTabSz="914400" rtl="0" eaLnBrk="1" fontAlgn="auto" latinLnBrk="0" hangingPunct="1">
              <a:lnSpc>
                <a:spcPct val="100000"/>
              </a:lnSpc>
              <a:spcBef>
                <a:spcPts val="0"/>
              </a:spcBef>
              <a:spcAft>
                <a:spcPts val="0"/>
              </a:spcAft>
              <a:buClrTx/>
              <a:buSzTx/>
              <a:buFontTx/>
              <a:buNone/>
              <a:tabLst/>
              <a:defRPr/>
            </a:pPr>
            <a:r>
              <a:rPr lang="en-CA" b="0" baseline="0"/>
              <a:t>Suspect head or spinal due to MOI? </a:t>
            </a:r>
            <a:r>
              <a:rPr lang="en-CA" b="1" baseline="0"/>
              <a:t> </a:t>
            </a:r>
            <a:r>
              <a:rPr lang="en-CA" b="0" baseline="0"/>
              <a:t>Tell casualty “Don’t Move”. Get bystander to provide spinal motion restriction by holding head in place. Direct.</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a:p>
          <a:p>
            <a:pPr marL="0" marR="0" indent="0" algn="l" defTabSz="914400" rtl="0" eaLnBrk="1" fontAlgn="auto" latinLnBrk="0" hangingPunct="1">
              <a:lnSpc>
                <a:spcPct val="100000"/>
              </a:lnSpc>
              <a:spcBef>
                <a:spcPts val="0"/>
              </a:spcBef>
              <a:spcAft>
                <a:spcPts val="0"/>
              </a:spcAft>
              <a:buClrTx/>
              <a:buSzTx/>
              <a:buFontTx/>
              <a:buNone/>
              <a:tabLst/>
              <a:defRPr/>
            </a:pPr>
            <a:r>
              <a:rPr lang="en-CA" b="0" baseline="0"/>
              <a:t>Take charge, delegate and treat casualty. Have someone call 911 and have someone bring AED , if available, to the site. All to return when done</a:t>
            </a:r>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19</a:t>
            </a:fld>
            <a:endParaRPr lang="en-CA"/>
          </a:p>
        </p:txBody>
      </p:sp>
    </p:spTree>
    <p:extLst>
      <p:ext uri="{BB962C8B-B14F-4D97-AF65-F5344CB8AC3E}">
        <p14:creationId xmlns:p14="http://schemas.microsoft.com/office/powerpoint/2010/main" val="4074846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a:t>DISCUSS</a:t>
            </a:r>
            <a:r>
              <a:rPr lang="en-CA"/>
              <a:t>:</a:t>
            </a:r>
            <a:r>
              <a:rPr lang="en-CA" baseline="0"/>
              <a:t> What things can bystanders help you with?</a:t>
            </a:r>
          </a:p>
          <a:p>
            <a:r>
              <a:rPr lang="en-CA" b="1"/>
              <a:t>DISCUSS: </a:t>
            </a:r>
            <a:r>
              <a:rPr lang="en-CA" b="0"/>
              <a:t>Benefits</a:t>
            </a:r>
            <a:r>
              <a:rPr lang="en-CA" b="0" baseline="0"/>
              <a:t> and pitfalls of landline vs. cell phone, VOIP</a:t>
            </a:r>
          </a:p>
          <a:p>
            <a:r>
              <a:rPr lang="en-CA" b="1" baseline="0"/>
              <a:t>DISCUSS:  </a:t>
            </a:r>
            <a:r>
              <a:rPr lang="en-CA" baseline="0"/>
              <a:t>911 Questions</a:t>
            </a:r>
          </a:p>
          <a:p>
            <a:r>
              <a:rPr lang="en-CA" baseline="0"/>
              <a:t>Exact location, best entrance, phone # calling from, what happened, how many injured, is casualty responsive, breathing or do they have severe bleeding?</a:t>
            </a:r>
          </a:p>
          <a:p>
            <a:r>
              <a:rPr lang="en-CA" baseline="0"/>
              <a:t>Do not hang up until instructed. Follow dispatch instructions.</a:t>
            </a:r>
          </a:p>
          <a:p>
            <a:r>
              <a:rPr lang="en-CA" baseline="0"/>
              <a:t>Language lines available.</a:t>
            </a:r>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20</a:t>
            </a:fld>
            <a:endParaRPr lang="en-CA"/>
          </a:p>
        </p:txBody>
      </p:sp>
    </p:spTree>
    <p:extLst>
      <p:ext uri="{BB962C8B-B14F-4D97-AF65-F5344CB8AC3E}">
        <p14:creationId xmlns:p14="http://schemas.microsoft.com/office/powerpoint/2010/main" val="1081754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Look, Talk, Call and AED</a:t>
            </a:r>
          </a:p>
          <a:p>
            <a:endParaRPr lang="en-CA"/>
          </a:p>
          <a:p>
            <a:r>
              <a:rPr lang="en-CA"/>
              <a:t>Look for hazards, # of injured, MOI</a:t>
            </a:r>
          </a:p>
          <a:p>
            <a:endParaRPr lang="en-CA"/>
          </a:p>
          <a:p>
            <a:r>
              <a:rPr lang="en-CA"/>
              <a:t>Talk-</a:t>
            </a:r>
            <a:r>
              <a:rPr lang="en-CA" baseline="0"/>
              <a:t> Introduce, get consent, ask what happened.  No verbal response?  Tap and shout for 5 – 10 seconds</a:t>
            </a:r>
          </a:p>
          <a:p>
            <a:endParaRPr lang="en-CA" baseline="0"/>
          </a:p>
          <a:p>
            <a:r>
              <a:rPr lang="en-CA" baseline="0"/>
              <a:t>Call - Students should instruct bystander to call 911 and get AED or have another person get AED</a:t>
            </a:r>
          </a:p>
          <a:p>
            <a:endParaRPr lang="en-CA"/>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21</a:t>
            </a:fld>
            <a:endParaRPr lang="en-CA">
              <a:solidFill>
                <a:prstClr val="black"/>
              </a:solidFill>
            </a:endParaRPr>
          </a:p>
        </p:txBody>
      </p:sp>
    </p:spTree>
    <p:extLst>
      <p:ext uri="{BB962C8B-B14F-4D97-AF65-F5344CB8AC3E}">
        <p14:creationId xmlns:p14="http://schemas.microsoft.com/office/powerpoint/2010/main" val="3383115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Unresponsive casualty lying on back.</a:t>
            </a:r>
          </a:p>
          <a:p>
            <a:r>
              <a:rPr lang="en-CA"/>
              <a:t>Tongue muscles relax and can block airway.</a:t>
            </a:r>
          </a:p>
          <a:p>
            <a:r>
              <a:rPr lang="en-CA"/>
              <a:t>Head-tilt-chin-lift</a:t>
            </a:r>
            <a:r>
              <a:rPr lang="en-CA" baseline="0"/>
              <a:t> required to pull the tongue muscle back and to open the airway</a:t>
            </a:r>
          </a:p>
          <a:p>
            <a:endParaRPr lang="en-CA" baseline="0"/>
          </a:p>
          <a:p>
            <a:r>
              <a:rPr lang="en-CA" baseline="0"/>
              <a:t>Demo on next</a:t>
            </a:r>
            <a:endParaRPr lang="en-CA"/>
          </a:p>
          <a:p>
            <a:endParaRPr lang="en-CA"/>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22</a:t>
            </a:fld>
            <a:endParaRPr lang="en-CA">
              <a:solidFill>
                <a:prstClr val="black"/>
              </a:solidFill>
            </a:endParaRPr>
          </a:p>
        </p:txBody>
      </p:sp>
    </p:spTree>
    <p:extLst>
      <p:ext uri="{BB962C8B-B14F-4D97-AF65-F5344CB8AC3E}">
        <p14:creationId xmlns:p14="http://schemas.microsoft.com/office/powerpoint/2010/main" val="1104417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AIRWAY </a:t>
            </a:r>
            <a:r>
              <a:rPr lang="en-CA"/>
              <a:t>–Place one hand on the casualty’s forehead and push down. With two fingers of the other hand,</a:t>
            </a:r>
            <a:r>
              <a:rPr lang="en-CA" baseline="0"/>
              <a:t> lift up under the casualty’s chin. Maintain this while casualty is unresponsive</a:t>
            </a:r>
          </a:p>
          <a:p>
            <a:endParaRPr lang="en-CA" b="1" baseline="0"/>
          </a:p>
          <a:p>
            <a:r>
              <a:rPr lang="en-CA" b="1" baseline="0"/>
              <a:t>BREATHING-</a:t>
            </a:r>
            <a:r>
              <a:rPr lang="en-CA" baseline="0"/>
              <a:t> Normal breathing described as at least one breath in and out every 5 – 10 seconds.</a:t>
            </a:r>
          </a:p>
          <a:p>
            <a:endParaRPr lang="en-CA" baseline="0"/>
          </a:p>
          <a:p>
            <a:r>
              <a:rPr lang="en-CA" baseline="0"/>
              <a:t>How to assess breathing- bring your cheek close to the casualty’s face looking towards the casualty’s chest. </a:t>
            </a:r>
          </a:p>
          <a:p>
            <a:endParaRPr lang="en-CA" baseline="0"/>
          </a:p>
          <a:p>
            <a:r>
              <a:rPr lang="en-CA" b="1" baseline="0"/>
              <a:t>DISCUSS AGONAL BREATHING </a:t>
            </a:r>
            <a:r>
              <a:rPr lang="en-CA" baseline="0"/>
              <a:t>– Appearance of breathing or gasping but no air movement VIDEO</a:t>
            </a:r>
            <a:endParaRPr lang="en-CA"/>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23</a:t>
            </a:fld>
            <a:endParaRPr lang="en-CA">
              <a:solidFill>
                <a:prstClr val="black"/>
              </a:solidFill>
            </a:endParaRPr>
          </a:p>
        </p:txBody>
      </p:sp>
    </p:spTree>
    <p:extLst>
      <p:ext uri="{BB962C8B-B14F-4D97-AF65-F5344CB8AC3E}">
        <p14:creationId xmlns:p14="http://schemas.microsoft.com/office/powerpoint/2010/main" val="1732255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2</a:t>
            </a:fld>
            <a:endParaRPr lang="en-CA"/>
          </a:p>
        </p:txBody>
      </p:sp>
    </p:spTree>
    <p:extLst>
      <p:ext uri="{BB962C8B-B14F-4D97-AF65-F5344CB8AC3E}">
        <p14:creationId xmlns:p14="http://schemas.microsoft.com/office/powerpoint/2010/main" val="75256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If unresponsive and not breathing, begin CPR with 30 compressions followed by 2 breaths, continue until AED arrives</a:t>
            </a:r>
          </a:p>
          <a:p>
            <a:endParaRPr lang="en-CA" baseline="0"/>
          </a:p>
          <a:p>
            <a:r>
              <a:rPr lang="en-CA" baseline="0"/>
              <a:t>If breathing normally, perform rapid body check looking for any severe bleeds, abnormalities, wet spots, medic alert</a:t>
            </a:r>
          </a:p>
          <a:p>
            <a:r>
              <a:rPr lang="en-CA" baseline="0"/>
              <a:t>Look for DOTS- Deformities, Open Wounds, Tenderness or Swelling</a:t>
            </a:r>
          </a:p>
          <a:p>
            <a:r>
              <a:rPr lang="en-CA" baseline="0"/>
              <a:t>Used gloved hands, gently squeeze the casualty’s body from head to toe. </a:t>
            </a:r>
          </a:p>
          <a:p>
            <a:r>
              <a:rPr lang="en-CA" baseline="0"/>
              <a:t>If severe bleeding found, attempt to control before moving on</a:t>
            </a:r>
          </a:p>
          <a:p>
            <a:endParaRPr lang="en-CA" baseline="0"/>
          </a:p>
          <a:p>
            <a:r>
              <a:rPr lang="en-CA" b="1" baseline="0"/>
              <a:t>DEFIBRILLATION</a:t>
            </a:r>
            <a:r>
              <a:rPr lang="en-CA" baseline="0"/>
              <a:t>: only used for casualties in cardiac arrest</a:t>
            </a:r>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25</a:t>
            </a:fld>
            <a:endParaRPr lang="en-CA"/>
          </a:p>
        </p:txBody>
      </p:sp>
    </p:spTree>
    <p:extLst>
      <p:ext uri="{BB962C8B-B14F-4D97-AF65-F5344CB8AC3E}">
        <p14:creationId xmlns:p14="http://schemas.microsoft.com/office/powerpoint/2010/main" val="176778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Students Pair up   - </a:t>
            </a:r>
          </a:p>
          <a:p>
            <a:r>
              <a:rPr lang="en-CA"/>
              <a:t>ABCD</a:t>
            </a:r>
          </a:p>
          <a:p>
            <a:r>
              <a:rPr lang="en-CA"/>
              <a:t>Kneeling beside a casualty, perform head-tilt-chin-lift</a:t>
            </a:r>
          </a:p>
          <a:p>
            <a:r>
              <a:rPr lang="en-CA"/>
              <a:t>Check</a:t>
            </a:r>
            <a:r>
              <a:rPr lang="en-CA" baseline="0"/>
              <a:t> for normal breathing for 5-10 seconds</a:t>
            </a:r>
          </a:p>
          <a:p>
            <a:r>
              <a:rPr lang="en-CA" baseline="0"/>
              <a:t>Advise student that casualty is breathing normally</a:t>
            </a:r>
          </a:p>
          <a:p>
            <a:r>
              <a:rPr lang="en-CA" baseline="0"/>
              <a:t>Students should be wearing gloves and perform a rapid body check looking for severe bleeds, fractures, medical bracelets.</a:t>
            </a:r>
          </a:p>
          <a:p>
            <a:r>
              <a:rPr lang="en-CA" baseline="0"/>
              <a:t>If bleeding found, controls bleeding before moving on.</a:t>
            </a:r>
            <a:endParaRPr lang="en-CA"/>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26</a:t>
            </a:fld>
            <a:endParaRPr lang="en-CA">
              <a:solidFill>
                <a:prstClr val="black"/>
              </a:solidFill>
            </a:endParaRPr>
          </a:p>
        </p:txBody>
      </p:sp>
    </p:spTree>
    <p:extLst>
      <p:ext uri="{BB962C8B-B14F-4D97-AF65-F5344CB8AC3E}">
        <p14:creationId xmlns:p14="http://schemas.microsoft.com/office/powerpoint/2010/main" val="2000991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 shock position that is used for casualties that are breathing</a:t>
            </a:r>
            <a:r>
              <a:rPr lang="en-CA" baseline="0"/>
              <a:t> and have no suspected head or spinal injuries. Beneficial for casualty who is or may be vomiting.</a:t>
            </a:r>
            <a:endParaRPr lang="en-CA"/>
          </a:p>
          <a:p>
            <a:pPr marL="228600" indent="-228600">
              <a:buAutoNum type="arabicPeriod"/>
            </a:pPr>
            <a:r>
              <a:rPr lang="en-CA"/>
              <a:t>Kneel</a:t>
            </a:r>
            <a:r>
              <a:rPr lang="en-CA" baseline="0"/>
              <a:t> </a:t>
            </a:r>
            <a:r>
              <a:rPr lang="en-CA"/>
              <a:t>beside casualty’s waist area</a:t>
            </a:r>
          </a:p>
          <a:p>
            <a:pPr marL="228600" indent="-228600">
              <a:buAutoNum type="arabicPeriod"/>
            </a:pPr>
            <a:endParaRPr lang="en-CA"/>
          </a:p>
          <a:p>
            <a:r>
              <a:rPr lang="en-CA"/>
              <a:t>2. Take casualty’s closest arm and move it gently above their head</a:t>
            </a:r>
          </a:p>
          <a:p>
            <a:endParaRPr lang="en-CA" b="1"/>
          </a:p>
          <a:p>
            <a:r>
              <a:rPr lang="en-CA"/>
              <a:t>3. Take casualty’s opposite arm and bring it across their</a:t>
            </a:r>
            <a:r>
              <a:rPr lang="en-CA" baseline="0"/>
              <a:t> chest, placing the hand on their shoulder.  Hold in place for unresponsive casualty.</a:t>
            </a:r>
            <a:endParaRPr lang="en-CA"/>
          </a:p>
          <a:p>
            <a:endParaRPr lang="en-CA"/>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27</a:t>
            </a:fld>
            <a:endParaRPr lang="en-CA">
              <a:solidFill>
                <a:prstClr val="black"/>
              </a:solidFill>
            </a:endParaRPr>
          </a:p>
        </p:txBody>
      </p:sp>
    </p:spTree>
    <p:extLst>
      <p:ext uri="{BB962C8B-B14F-4D97-AF65-F5344CB8AC3E}">
        <p14:creationId xmlns:p14="http://schemas.microsoft.com/office/powerpoint/2010/main" val="275106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Step 2:</a:t>
            </a:r>
          </a:p>
          <a:p>
            <a:pPr marL="228600" indent="-228600">
              <a:buAutoNum type="arabicPeriod"/>
            </a:pPr>
            <a:r>
              <a:rPr lang="en-CA"/>
              <a:t>Use free hand to take</a:t>
            </a:r>
            <a:r>
              <a:rPr lang="en-CA" baseline="0"/>
              <a:t> the casualty’s opposite knee and pull on the knee to drag the casualty’s heel towards their buttocks. Hold knee in place</a:t>
            </a:r>
          </a:p>
          <a:p>
            <a:pPr marL="228600" indent="-228600">
              <a:buAutoNum type="arabicPeriod"/>
            </a:pPr>
            <a:endParaRPr lang="en-CA" baseline="0"/>
          </a:p>
          <a:p>
            <a:pPr marL="228600" indent="-228600">
              <a:buAutoNum type="arabicPeriod"/>
            </a:pPr>
            <a:r>
              <a:rPr lang="en-CA" b="0" baseline="0"/>
              <a:t>Now push the knee down towards the ground and guide the upper body over while holding the casualty’s arm. Do not pull on the arm.</a:t>
            </a:r>
          </a:p>
          <a:p>
            <a:pPr marL="228600" indent="-228600">
              <a:buAutoNum type="arabicPeriod"/>
            </a:pPr>
            <a:endParaRPr lang="en-CA" baseline="0"/>
          </a:p>
          <a:p>
            <a:pPr marL="228600" indent="-228600">
              <a:buAutoNum type="arabicPeriod"/>
            </a:pPr>
            <a:r>
              <a:rPr lang="en-CA" baseline="0"/>
              <a:t>Continue until the casualty’s knee is touching the ground in front of the first aider, with the casualty on their side.</a:t>
            </a:r>
            <a:endParaRPr lang="en-CA"/>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28</a:t>
            </a:fld>
            <a:endParaRPr lang="en-CA"/>
          </a:p>
        </p:txBody>
      </p:sp>
    </p:spTree>
    <p:extLst>
      <p:ext uri="{BB962C8B-B14F-4D97-AF65-F5344CB8AC3E}">
        <p14:creationId xmlns:p14="http://schemas.microsoft.com/office/powerpoint/2010/main" val="2186074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Step 3:</a:t>
            </a:r>
          </a:p>
          <a:p>
            <a:r>
              <a:rPr lang="en-CA"/>
              <a:t>Ensure the casualty’s elbow</a:t>
            </a:r>
            <a:r>
              <a:rPr lang="en-CA" baseline="0"/>
              <a:t> is drawn up so the casualty’s face is tilted toward the ground.</a:t>
            </a:r>
            <a:endParaRPr lang="en-CA"/>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29</a:t>
            </a:fld>
            <a:endParaRPr lang="en-CA"/>
          </a:p>
        </p:txBody>
      </p:sp>
    </p:spTree>
    <p:extLst>
      <p:ext uri="{BB962C8B-B14F-4D97-AF65-F5344CB8AC3E}">
        <p14:creationId xmlns:p14="http://schemas.microsoft.com/office/powerpoint/2010/main" val="619925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Secondary Survey</a:t>
            </a:r>
          </a:p>
          <a:p>
            <a:r>
              <a:rPr lang="en-CA"/>
              <a:t>Briefly discuss the head to toe exam.</a:t>
            </a:r>
            <a:r>
              <a:rPr lang="en-CA" baseline="0"/>
              <a:t> Will be covered in more detail on Day 2</a:t>
            </a:r>
          </a:p>
          <a:p>
            <a:r>
              <a:rPr lang="en-CA"/>
              <a:t>Monitor</a:t>
            </a:r>
            <a:r>
              <a:rPr lang="en-CA" baseline="0"/>
              <a:t> scene, ABC’s</a:t>
            </a:r>
          </a:p>
          <a:p>
            <a:r>
              <a:rPr lang="en-CA" baseline="0"/>
              <a:t>Resting or in shock position. Keep warm. Nothing to eat or drink.</a:t>
            </a:r>
          </a:p>
          <a:p>
            <a:r>
              <a:rPr lang="en-CA" baseline="0"/>
              <a:t>Talk to casualty and get more info if there is time</a:t>
            </a:r>
          </a:p>
          <a:p>
            <a:r>
              <a:rPr lang="en-CA" baseline="0"/>
              <a:t>Record info to give to EMS </a:t>
            </a:r>
          </a:p>
          <a:p>
            <a:r>
              <a:rPr lang="en-CA" baseline="0"/>
              <a:t>Talk to unresponsive casualty.</a:t>
            </a:r>
            <a:endParaRPr lang="en-CA"/>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30</a:t>
            </a:fld>
            <a:endParaRPr lang="en-CA"/>
          </a:p>
        </p:txBody>
      </p:sp>
    </p:spTree>
    <p:extLst>
      <p:ext uri="{BB962C8B-B14F-4D97-AF65-F5344CB8AC3E}">
        <p14:creationId xmlns:p14="http://schemas.microsoft.com/office/powerpoint/2010/main" val="1486520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Place casualty in recovery position.</a:t>
            </a:r>
          </a:p>
          <a:p>
            <a:r>
              <a:rPr lang="en-CA"/>
              <a:t>Cover with blanket and monitor ABC’s</a:t>
            </a:r>
          </a:p>
          <a:p>
            <a:r>
              <a:rPr lang="en-CA"/>
              <a:t>If unresponsive, place one hand on back and the other in front of their face feeling for breathing.</a:t>
            </a:r>
          </a:p>
          <a:p>
            <a:r>
              <a:rPr lang="en-CA"/>
              <a:t>Reassure casualty.</a:t>
            </a:r>
          </a:p>
          <a:p>
            <a:r>
              <a:rPr lang="en-CA"/>
              <a:t>Reassess ABC’s monitor, record and report.</a:t>
            </a:r>
          </a:p>
          <a:p>
            <a:endParaRPr lang="en-CA"/>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31</a:t>
            </a:fld>
            <a:endParaRPr lang="en-CA">
              <a:solidFill>
                <a:prstClr val="black"/>
              </a:solidFill>
            </a:endParaRPr>
          </a:p>
        </p:txBody>
      </p:sp>
    </p:spTree>
    <p:extLst>
      <p:ext uri="{BB962C8B-B14F-4D97-AF65-F5344CB8AC3E}">
        <p14:creationId xmlns:p14="http://schemas.microsoft.com/office/powerpoint/2010/main" val="296761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STATS Canada 2008- Cardiovascular Deaths</a:t>
            </a:r>
          </a:p>
          <a:p>
            <a:r>
              <a:rPr lang="en-CA"/>
              <a:t>54%  Ischemic</a:t>
            </a:r>
            <a:r>
              <a:rPr lang="en-CA" baseline="0"/>
              <a:t> Heart Disease, 20%  Stroke. 23%  Heart Attack</a:t>
            </a:r>
          </a:p>
          <a:p>
            <a:endParaRPr lang="en-CA" baseline="0"/>
          </a:p>
          <a:p>
            <a:r>
              <a:rPr lang="en-CA" b="1" baseline="0"/>
              <a:t>DISCUSS RISK FACTORS FOR CARDIOVASCULAR DISEASE:  </a:t>
            </a:r>
            <a:r>
              <a:rPr lang="en-CA" baseline="0"/>
              <a:t>Obesity, smoking, heredity, stress, genetics, </a:t>
            </a:r>
          </a:p>
          <a:p>
            <a:endParaRPr lang="en-CA" baseline="0"/>
          </a:p>
          <a:p>
            <a:r>
              <a:rPr lang="en-CA" b="1" baseline="0"/>
              <a:t>DISCUSS PREVENTION</a:t>
            </a:r>
            <a:r>
              <a:rPr lang="en-CA" baseline="0"/>
              <a:t>: Exercise, not smoking, good diet, stress free life</a:t>
            </a:r>
            <a:endParaRPr lang="en-CA"/>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33</a:t>
            </a:fld>
            <a:endParaRPr lang="en-CA"/>
          </a:p>
        </p:txBody>
      </p:sp>
    </p:spTree>
    <p:extLst>
      <p:ext uri="{BB962C8B-B14F-4D97-AF65-F5344CB8AC3E}">
        <p14:creationId xmlns:p14="http://schemas.microsoft.com/office/powerpoint/2010/main" val="2875145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1. Immediate recognition and activation</a:t>
            </a:r>
            <a:r>
              <a:rPr lang="en-CA" baseline="0"/>
              <a:t> of 911</a:t>
            </a:r>
            <a:r>
              <a:rPr lang="en-CA"/>
              <a:t>MMEDIATE RECOGNITION AND ACTIVATION OF 911</a:t>
            </a:r>
          </a:p>
          <a:p>
            <a:r>
              <a:rPr lang="en-CA"/>
              <a:t>2. Early CPR should be started ASAP on unresponsive</a:t>
            </a:r>
            <a:r>
              <a:rPr lang="en-CA" baseline="0"/>
              <a:t> casualty not breathing with no visible signs of circulation in order to provide oxygen to the vital organs until trained professionals arrive.</a:t>
            </a:r>
            <a:endParaRPr lang="en-CA"/>
          </a:p>
          <a:p>
            <a:r>
              <a:rPr lang="en-CA"/>
              <a:t>3. Rapid Defibrillation shocks the heart that is beating ineffectively</a:t>
            </a:r>
            <a:r>
              <a:rPr lang="en-CA" baseline="0"/>
              <a:t> and allows the heart to reset to a normal rhythm</a:t>
            </a:r>
          </a:p>
          <a:p>
            <a:r>
              <a:rPr lang="en-CA" baseline="0"/>
              <a:t>4. Effective Advanced Life Support by trained healthcare providers on scene, enroute or at hospital</a:t>
            </a:r>
          </a:p>
          <a:p>
            <a:r>
              <a:rPr lang="en-CA" b="1" baseline="0"/>
              <a:t>FIRST AID TREATMENT INCLUDES:</a:t>
            </a:r>
          </a:p>
          <a:p>
            <a:r>
              <a:rPr lang="en-CA" baseline="0"/>
              <a:t>LOOK, TALK, CALL, ABCD. Get medical help immediately. Casualty in resting position. Treat for shock. Provide CPR and AED if needed</a:t>
            </a:r>
            <a:endParaRPr lang="en-CA"/>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34</a:t>
            </a:fld>
            <a:endParaRPr lang="en-CA"/>
          </a:p>
        </p:txBody>
      </p:sp>
    </p:spTree>
    <p:extLst>
      <p:ext uri="{BB962C8B-B14F-4D97-AF65-F5344CB8AC3E}">
        <p14:creationId xmlns:p14="http://schemas.microsoft.com/office/powerpoint/2010/main" val="3733595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35</a:t>
            </a:fld>
            <a:endParaRPr lang="en-CA"/>
          </a:p>
        </p:txBody>
      </p:sp>
    </p:spTree>
    <p:extLst>
      <p:ext uri="{BB962C8B-B14F-4D97-AF65-F5344CB8AC3E}">
        <p14:creationId xmlns:p14="http://schemas.microsoft.com/office/powerpoint/2010/main" val="220858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INFORMATION AND TERMS</a:t>
            </a:r>
            <a:r>
              <a:rPr lang="en-CA"/>
              <a:t>:  45 MINUTES.</a:t>
            </a:r>
          </a:p>
          <a:p>
            <a:endParaRPr lang="en-CA"/>
          </a:p>
          <a:p>
            <a:r>
              <a:rPr lang="en-CA" b="1"/>
              <a:t>FIRST AID</a:t>
            </a:r>
            <a:r>
              <a:rPr lang="en-CA"/>
              <a:t>: Medical</a:t>
            </a:r>
            <a:r>
              <a:rPr lang="en-CA" baseline="0"/>
              <a:t> Aid may not always be needed</a:t>
            </a:r>
          </a:p>
          <a:p>
            <a:endParaRPr lang="en-CA"/>
          </a:p>
          <a:p>
            <a:r>
              <a:rPr lang="en-CA" b="1"/>
              <a:t>FIRST AIDER</a:t>
            </a:r>
            <a:r>
              <a:rPr lang="en-CA"/>
              <a:t>: Not always required to possess a first aid certificate but training helps build knowledge and </a:t>
            </a:r>
          </a:p>
          <a:p>
            <a:endParaRPr lang="en-CA"/>
          </a:p>
          <a:p>
            <a:r>
              <a:rPr lang="en-CA" b="1" baseline="0"/>
              <a:t>CASUALTY-</a:t>
            </a:r>
            <a:r>
              <a:rPr lang="en-CA" baseline="0"/>
              <a:t> An injured or ill person needing first aid</a:t>
            </a:r>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3</a:t>
            </a:fld>
            <a:endParaRPr lang="en-CA"/>
          </a:p>
        </p:txBody>
      </p:sp>
    </p:spTree>
    <p:extLst>
      <p:ext uri="{BB962C8B-B14F-4D97-AF65-F5344CB8AC3E}">
        <p14:creationId xmlns:p14="http://schemas.microsoft.com/office/powerpoint/2010/main" val="2544129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Chest</a:t>
            </a:r>
            <a:r>
              <a:rPr lang="en-CA" baseline="0"/>
              <a:t> pain often described as: </a:t>
            </a:r>
          </a:p>
          <a:p>
            <a:r>
              <a:rPr lang="en-CA" baseline="0"/>
              <a:t>Tightness, heaviness, constricting, may refer to one or both arms. </a:t>
            </a:r>
          </a:p>
          <a:p>
            <a:r>
              <a:rPr lang="en-CA" baseline="0"/>
              <a:t>Females typically complain but can be male pain into neck, jaw between shoulder blades</a:t>
            </a:r>
          </a:p>
          <a:p>
            <a:r>
              <a:rPr lang="en-CA" baseline="0"/>
              <a:t>Remember </a:t>
            </a:r>
            <a:r>
              <a:rPr lang="en-CA" b="1" u="sng" baseline="0"/>
              <a:t>not everyone gets pain </a:t>
            </a:r>
            <a:r>
              <a:rPr lang="en-CA" baseline="0"/>
              <a:t>but will have signs of shock</a:t>
            </a:r>
            <a:endParaRPr lang="en-CA"/>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36</a:t>
            </a:fld>
            <a:endParaRPr lang="en-CA"/>
          </a:p>
        </p:txBody>
      </p:sp>
    </p:spTree>
    <p:extLst>
      <p:ext uri="{BB962C8B-B14F-4D97-AF65-F5344CB8AC3E}">
        <p14:creationId xmlns:p14="http://schemas.microsoft.com/office/powerpoint/2010/main" val="3201350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Ischemic</a:t>
            </a:r>
            <a:r>
              <a:rPr lang="en-CA" b="1" baseline="0"/>
              <a:t> Stroke</a:t>
            </a:r>
            <a:r>
              <a:rPr lang="en-CA" baseline="0"/>
              <a:t>: Caused by a clot or other blockage within an artery leading to the brain (embolic and thrombotic)</a:t>
            </a:r>
          </a:p>
          <a:p>
            <a:endParaRPr lang="en-CA" baseline="0"/>
          </a:p>
          <a:p>
            <a:r>
              <a:rPr lang="en-CA" baseline="0"/>
              <a:t>Embolic – clot formed elsewhere and travels to brain arteries</a:t>
            </a:r>
          </a:p>
          <a:p>
            <a:r>
              <a:rPr lang="en-CA" baseline="0"/>
              <a:t>Thrombotic- diseased or damaged brain artery become blocked by formation of blood clot – 80% of all strokes</a:t>
            </a:r>
          </a:p>
          <a:p>
            <a:endParaRPr lang="en-CA" b="1" baseline="0"/>
          </a:p>
          <a:p>
            <a:r>
              <a:rPr lang="en-CA" b="1" baseline="0"/>
              <a:t>Hemorrhagic Stroke:</a:t>
            </a:r>
            <a:r>
              <a:rPr lang="en-CA" baseline="0"/>
              <a:t>: Occurs when a diseased blood vessel within the brain bursts, allowing blood to leak inside the brain</a:t>
            </a:r>
            <a:endParaRPr lang="en-CA"/>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37</a:t>
            </a:fld>
            <a:endParaRPr lang="en-CA"/>
          </a:p>
        </p:txBody>
      </p:sp>
    </p:spTree>
    <p:extLst>
      <p:ext uri="{BB962C8B-B14F-4D97-AF65-F5344CB8AC3E}">
        <p14:creationId xmlns:p14="http://schemas.microsoft.com/office/powerpoint/2010/main" val="3459080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CA" b="1"/>
              <a:t>F </a:t>
            </a:r>
            <a:r>
              <a:rPr lang="en-CA"/>
              <a:t>-</a:t>
            </a:r>
            <a:r>
              <a:rPr lang="en-CA" baseline="0"/>
              <a:t>  </a:t>
            </a:r>
            <a:r>
              <a:rPr lang="en-CA"/>
              <a:t>Have casualty try to smile (one side of mouth does not move when casualty smiles)</a:t>
            </a:r>
          </a:p>
          <a:p>
            <a:pPr marL="228600" indent="-228600">
              <a:buAutoNum type="arabicPeriod"/>
            </a:pPr>
            <a:r>
              <a:rPr lang="en-CA" b="1"/>
              <a:t>A </a:t>
            </a:r>
            <a:r>
              <a:rPr lang="en-CA"/>
              <a:t>- Have casualty extend both arms out in front</a:t>
            </a:r>
            <a:r>
              <a:rPr lang="en-CA" baseline="0"/>
              <a:t> of them and close their eyes. One arm will drift down or sideways.  May notice weakness, numbness or paralysis of arms/legs on one side of body</a:t>
            </a:r>
          </a:p>
          <a:p>
            <a:pPr marL="228600" indent="-228600">
              <a:buAutoNum type="arabicPeriod"/>
            </a:pPr>
            <a:r>
              <a:rPr lang="en-CA" b="1" baseline="0"/>
              <a:t>S </a:t>
            </a:r>
            <a:r>
              <a:rPr lang="en-CA" baseline="0"/>
              <a:t>-  Speech problems – slurred speech, proper words that make no sense or unable to speak at all</a:t>
            </a:r>
          </a:p>
          <a:p>
            <a:pPr marL="228600" indent="-228600">
              <a:buAutoNum type="arabicPeriod"/>
            </a:pPr>
            <a:r>
              <a:rPr lang="en-CA" b="1" baseline="0"/>
              <a:t>T </a:t>
            </a:r>
            <a:r>
              <a:rPr lang="en-CA" baseline="0"/>
              <a:t>-  Time of Onset - Signs and symptoms occur suddenly and rapidly. May also have headache, vision problems, memory problems, confusion.  </a:t>
            </a:r>
          </a:p>
          <a:p>
            <a:pPr marL="0" indent="0">
              <a:buNone/>
            </a:pPr>
            <a:r>
              <a:rPr lang="en-CA" baseline="0"/>
              <a:t>          Time to Hospital - must be diagnosed and treatment begun with 3 hours of onset to give medication which can almost completely reverse stroke damage. Paramedics can take casualty directly to Regional Stroke Hospitals . Casualty must fit certain parameters and be diagnosed and treated within 3 hours of first sign or symptom</a:t>
            </a:r>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39</a:t>
            </a:fld>
            <a:endParaRPr lang="en-CA"/>
          </a:p>
        </p:txBody>
      </p:sp>
    </p:spTree>
    <p:extLst>
      <p:ext uri="{BB962C8B-B14F-4D97-AF65-F5344CB8AC3E}">
        <p14:creationId xmlns:p14="http://schemas.microsoft.com/office/powerpoint/2010/main" val="3652947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8B2204E-81FD-4170-8E81-45E5A7581812}" type="slidenum">
              <a:rPr lang="en-CA" smtClean="0"/>
              <a:t>40</a:t>
            </a:fld>
            <a:endParaRPr lang="en-CA"/>
          </a:p>
        </p:txBody>
      </p:sp>
    </p:spTree>
    <p:extLst>
      <p:ext uri="{BB962C8B-B14F-4D97-AF65-F5344CB8AC3E}">
        <p14:creationId xmlns:p14="http://schemas.microsoft.com/office/powerpoint/2010/main" val="7830799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Right Person – No sharing of prescription meds. Must be their medication</a:t>
            </a:r>
            <a:endParaRPr lang="en-CA" baseline="0"/>
          </a:p>
          <a:p>
            <a:r>
              <a:rPr lang="en-CA" baseline="0"/>
              <a:t>Right Medication - for this illness </a:t>
            </a:r>
          </a:p>
          <a:p>
            <a:r>
              <a:rPr lang="en-CA" baseline="0"/>
              <a:t>Right Route - by injection, inhalation or swallowing</a:t>
            </a:r>
          </a:p>
          <a:p>
            <a:r>
              <a:rPr lang="en-CA" baseline="0"/>
              <a:t>Right Dose - Is it the right dosage for the casualty. How many times can they take their meds.  </a:t>
            </a:r>
          </a:p>
          <a:p>
            <a:r>
              <a:rPr lang="en-CA" baseline="0"/>
              <a:t>Right time – between doses</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a:t>Assist with any of their own meds: </a:t>
            </a:r>
            <a:r>
              <a:rPr lang="en-CA" baseline="0" err="1"/>
              <a:t>ie</a:t>
            </a:r>
            <a:r>
              <a:rPr lang="en-CA" baseline="0"/>
              <a:t> ASA  2 x 81 mg chewable or one 325 mg ASA crushed. Anti clotting medication</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a:t>Nitro dilates coronary arties for 5 mins lowering pressure and work of the heart</a:t>
            </a:r>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41</a:t>
            </a:fld>
            <a:endParaRPr lang="en-CA"/>
          </a:p>
        </p:txBody>
      </p:sp>
    </p:spTree>
    <p:extLst>
      <p:ext uri="{BB962C8B-B14F-4D97-AF65-F5344CB8AC3E}">
        <p14:creationId xmlns:p14="http://schemas.microsoft.com/office/powerpoint/2010/main" val="28960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CPR has</a:t>
            </a:r>
            <a:r>
              <a:rPr lang="en-CA" baseline="0"/>
              <a:t> been used in pre-hospital setting since early 1970’s. Still little increase in survival rate over last 40 years or so</a:t>
            </a:r>
          </a:p>
          <a:p>
            <a:r>
              <a:rPr lang="en-CA" baseline="0"/>
              <a:t>Less than 5-10% of adults who get CPR alone will ever walk out of hospital.</a:t>
            </a:r>
          </a:p>
          <a:p>
            <a:r>
              <a:rPr lang="en-CA" baseline="0"/>
              <a:t>CPR important because it delivers oxygen to the brain.</a:t>
            </a:r>
          </a:p>
          <a:p>
            <a:r>
              <a:rPr lang="en-CA" baseline="0"/>
              <a:t>Without oxygen in 4-6 minutes brain damage starts to occur. In 6-8 mins brain damage, 10 mins plus, brain damage usually permanent</a:t>
            </a:r>
          </a:p>
          <a:p>
            <a:endParaRPr lang="en-CA" baseline="0"/>
          </a:p>
          <a:p>
            <a:r>
              <a:rPr lang="en-CA" baseline="0"/>
              <a:t>CPR is started immediately so brain and heart will stay oxygenated until AED or paramedics arrive with more advanced TX. </a:t>
            </a:r>
          </a:p>
          <a:p>
            <a:r>
              <a:rPr lang="en-CA" baseline="0"/>
              <a:t>Urban EMS usually take 8-10 mins to arrive on scene. Community CPR is the only way to increase chance of survival/</a:t>
            </a:r>
          </a:p>
          <a:p>
            <a:r>
              <a:rPr lang="en-CA" baseline="0"/>
              <a:t>Learn CPR!!!</a:t>
            </a:r>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43</a:t>
            </a:fld>
            <a:endParaRPr lang="en-CA"/>
          </a:p>
        </p:txBody>
      </p:sp>
    </p:spTree>
    <p:extLst>
      <p:ext uri="{BB962C8B-B14F-4D97-AF65-F5344CB8AC3E}">
        <p14:creationId xmlns:p14="http://schemas.microsoft.com/office/powerpoint/2010/main" val="4207356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treatment for Cardiac</a:t>
            </a:r>
            <a:r>
              <a:rPr lang="en-CA" baseline="0"/>
              <a:t> Arrest:</a:t>
            </a:r>
          </a:p>
          <a:p>
            <a:r>
              <a:rPr lang="en-CA" baseline="0"/>
              <a:t>LOOK, TALK, CALL, ABCD</a:t>
            </a:r>
          </a:p>
          <a:p>
            <a:r>
              <a:rPr lang="en-CA" baseline="0"/>
              <a:t>Start CPR 30:2 (100-120 compressions per min)</a:t>
            </a:r>
          </a:p>
          <a:p>
            <a:r>
              <a:rPr lang="en-CA" baseline="0"/>
              <a:t>Attach AED as soon as it arrives and continue until EMS takes over</a:t>
            </a:r>
          </a:p>
          <a:p>
            <a:endParaRPr lang="en-CA" baseline="0"/>
          </a:p>
          <a:p>
            <a:r>
              <a:rPr lang="en-CA" baseline="0"/>
              <a:t>Lone Rescuer: In the adult, we call 911 immediately and then begin CPR, even if you have to leave the casualty to do this. If you do, place the casualty in the recovery position until you return.</a:t>
            </a:r>
            <a:endParaRPr lang="en-CA"/>
          </a:p>
          <a:p>
            <a:endParaRPr lang="en-CA"/>
          </a:p>
        </p:txBody>
      </p:sp>
      <p:sp>
        <p:nvSpPr>
          <p:cNvPr id="4" name="Slide Number Placeholder 3"/>
          <p:cNvSpPr>
            <a:spLocks noGrp="1"/>
          </p:cNvSpPr>
          <p:nvPr>
            <p:ph type="sldNum" sz="quarter" idx="10"/>
          </p:nvPr>
        </p:nvSpPr>
        <p:spPr/>
        <p:txBody>
          <a:bodyPr/>
          <a:lstStyle/>
          <a:p>
            <a:fld id="{08B2204E-81FD-4170-8E81-45E5A7581812}" type="slidenum">
              <a:rPr lang="en-CA" smtClean="0"/>
              <a:t>45</a:t>
            </a:fld>
            <a:endParaRPr lang="en-CA"/>
          </a:p>
        </p:txBody>
      </p:sp>
    </p:spTree>
    <p:extLst>
      <p:ext uri="{BB962C8B-B14F-4D97-AF65-F5344CB8AC3E}">
        <p14:creationId xmlns:p14="http://schemas.microsoft.com/office/powerpoint/2010/main" val="2521726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a:t>Look Talk, Call, ABCD. Start CPR if casualty is unresponsive and not breathing normally</a:t>
            </a:r>
          </a:p>
          <a:p>
            <a:r>
              <a:rPr lang="en-CA" baseline="0"/>
              <a:t>Kneel beside casualty’s torso, placing heel of hand in centre of casualty’s chest between the nipples.</a:t>
            </a:r>
          </a:p>
          <a:p>
            <a:r>
              <a:rPr lang="en-CA" baseline="0"/>
              <a:t>Place the other hand on top of the first hand ensuring only the heel of hand is on the chest.</a:t>
            </a:r>
          </a:p>
          <a:p>
            <a:r>
              <a:rPr lang="en-CA" baseline="0"/>
              <a:t>Lock elbows in the straight position and ensure shoulders are over top of their hands.</a:t>
            </a:r>
          </a:p>
          <a:p>
            <a:r>
              <a:rPr lang="en-CA" baseline="0"/>
              <a:t>Push down at least 2 inches and do 30 compressions (30 should only take 18 seconds)</a:t>
            </a:r>
          </a:p>
          <a:p>
            <a:pPr marL="171450" indent="-171450">
              <a:buFont typeface="Arial" panose="020B0604020202020204" pitchFamily="34" charset="0"/>
              <a:buChar char="•"/>
            </a:pPr>
            <a:r>
              <a:rPr lang="en-CA" baseline="0"/>
              <a:t>Allow chest to rise between compressions. If first breath doesn’t go in, reposition and try again. If second doesn’t go in start compressions. </a:t>
            </a:r>
          </a:p>
          <a:p>
            <a:pPr marL="171450" indent="-171450">
              <a:buFont typeface="Arial" panose="020B0604020202020204" pitchFamily="34" charset="0"/>
              <a:buChar char="•"/>
            </a:pPr>
            <a:r>
              <a:rPr lang="en-CA" baseline="0"/>
              <a:t>Perform 30 compressions pushing hard and fast.</a:t>
            </a:r>
          </a:p>
          <a:p>
            <a:pPr marL="171450" indent="-171450">
              <a:buFont typeface="Arial" panose="020B0604020202020204" pitchFamily="34" charset="0"/>
              <a:buChar char="•"/>
            </a:pPr>
            <a:r>
              <a:rPr lang="en-CA" baseline="0"/>
              <a:t>After 30 compressions, give 2 rescue breaths with a barrier device. Blow enough air to see casualty’s chest rise and then stop.</a:t>
            </a:r>
          </a:p>
          <a:p>
            <a:pPr marL="171450" indent="-171450">
              <a:buFont typeface="Arial" panose="020B0604020202020204" pitchFamily="34" charset="0"/>
              <a:buChar char="•"/>
            </a:pPr>
            <a:r>
              <a:rPr lang="en-CA" baseline="0"/>
              <a:t>Should only take 1 second. When air has escaped, deliver 2</a:t>
            </a:r>
            <a:r>
              <a:rPr lang="en-CA" baseline="30000"/>
              <a:t>nd</a:t>
            </a:r>
            <a:r>
              <a:rPr lang="en-CA" baseline="0"/>
              <a:t> breath.</a:t>
            </a:r>
          </a:p>
          <a:p>
            <a:pPr marL="171450" indent="-171450">
              <a:buFont typeface="Arial" panose="020B0604020202020204" pitchFamily="34" charset="0"/>
              <a:buChar char="•"/>
            </a:pPr>
            <a:r>
              <a:rPr lang="en-CA" baseline="0"/>
              <a:t>Reminder: overinflating the lungs can cause air to enter stomach and increases chance of vomiting</a:t>
            </a:r>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46</a:t>
            </a:fld>
            <a:endParaRPr lang="en-CA"/>
          </a:p>
        </p:txBody>
      </p:sp>
    </p:spTree>
    <p:extLst>
      <p:ext uri="{BB962C8B-B14F-4D97-AF65-F5344CB8AC3E}">
        <p14:creationId xmlns:p14="http://schemas.microsoft.com/office/powerpoint/2010/main" val="18947868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REMEMBER:</a:t>
            </a:r>
          </a:p>
          <a:p>
            <a:r>
              <a:rPr lang="en-CA" b="1"/>
              <a:t>Pushing hard and fast </a:t>
            </a:r>
            <a:r>
              <a:rPr lang="en-CA" b="0"/>
              <a:t>a</a:t>
            </a:r>
            <a:r>
              <a:rPr lang="en-CA"/>
              <a:t>t</a:t>
            </a:r>
            <a:r>
              <a:rPr lang="en-CA" baseline="0"/>
              <a:t> a rate of at least 100 compressions/min and allowing the chest to completely rise between compressions and minimizing interruptions of compressions gives casualty best chance of survival.</a:t>
            </a:r>
          </a:p>
          <a:p>
            <a:r>
              <a:rPr lang="en-CA" b="1" baseline="0"/>
              <a:t>CPR is very tiring</a:t>
            </a:r>
            <a:r>
              <a:rPr lang="en-CA" baseline="0"/>
              <a:t>, so it is recommended that a second rescuer assist with CPR and switch positions every 2 minutes of 5 cycles of CPR</a:t>
            </a:r>
          </a:p>
          <a:p>
            <a:r>
              <a:rPr lang="en-CA" baseline="0"/>
              <a:t>Assistant does not need to be trained in CPR, rather just willing to help and listen to your directions</a:t>
            </a:r>
          </a:p>
          <a:p>
            <a:endParaRPr lang="en-CA"/>
          </a:p>
        </p:txBody>
      </p:sp>
      <p:sp>
        <p:nvSpPr>
          <p:cNvPr id="4" name="Slide Number Placeholder 3"/>
          <p:cNvSpPr>
            <a:spLocks noGrp="1"/>
          </p:cNvSpPr>
          <p:nvPr>
            <p:ph type="sldNum" sz="quarter" idx="10"/>
          </p:nvPr>
        </p:nvSpPr>
        <p:spPr/>
        <p:txBody>
          <a:bodyPr/>
          <a:lstStyle/>
          <a:p>
            <a:fld id="{08B2204E-81FD-4170-8E81-45E5A7581812}" type="slidenum">
              <a:rPr lang="en-CA" smtClean="0"/>
              <a:t>47</a:t>
            </a:fld>
            <a:endParaRPr lang="en-CA"/>
          </a:p>
        </p:txBody>
      </p:sp>
    </p:spTree>
    <p:extLst>
      <p:ext uri="{BB962C8B-B14F-4D97-AF65-F5344CB8AC3E}">
        <p14:creationId xmlns:p14="http://schemas.microsoft.com/office/powerpoint/2010/main" val="1233320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Common method used by EMS</a:t>
            </a:r>
            <a:r>
              <a:rPr lang="en-CA" baseline="0"/>
              <a:t> dispatch for most cardiac arrests</a:t>
            </a:r>
            <a:endParaRPr lang="en-CA"/>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48</a:t>
            </a:fld>
            <a:endParaRPr lang="en-CA"/>
          </a:p>
        </p:txBody>
      </p:sp>
    </p:spTree>
    <p:extLst>
      <p:ext uri="{BB962C8B-B14F-4D97-AF65-F5344CB8AC3E}">
        <p14:creationId xmlns:p14="http://schemas.microsoft.com/office/powerpoint/2010/main" val="4077853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Ask the class to define the following words as</a:t>
            </a:r>
            <a:r>
              <a:rPr lang="en-CA" baseline="0"/>
              <a:t> a sign or a symptom:</a:t>
            </a:r>
          </a:p>
          <a:p>
            <a:endParaRPr lang="en-CA" baseline="0"/>
          </a:p>
          <a:p>
            <a:r>
              <a:rPr lang="en-CA" baseline="0"/>
              <a:t>Sweaty, dizzy, nausea, vomiting</a:t>
            </a:r>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4</a:t>
            </a:fld>
            <a:endParaRPr lang="en-CA"/>
          </a:p>
        </p:txBody>
      </p:sp>
    </p:spTree>
    <p:extLst>
      <p:ext uri="{BB962C8B-B14F-4D97-AF65-F5344CB8AC3E}">
        <p14:creationId xmlns:p14="http://schemas.microsoft.com/office/powerpoint/2010/main" val="8597335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OTHER NOTES</a:t>
            </a:r>
          </a:p>
          <a:p>
            <a:r>
              <a:rPr lang="en-CA"/>
              <a:t>1. Not unusual to cause rib dislocation or fractures during normal CPR. May feel like crunching</a:t>
            </a:r>
            <a:r>
              <a:rPr lang="en-CA" baseline="0"/>
              <a:t> or like someone cracking knuckles. Ensure correct placement and continue. Better to have fractured ribs than to be dead with ribs intact.</a:t>
            </a:r>
          </a:p>
          <a:p>
            <a:r>
              <a:rPr lang="en-CA" baseline="0"/>
              <a:t>2. Casualty may vomit without warning. Turn them to their side to let vomit drain, then place on back again and continue CPR.</a:t>
            </a:r>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49</a:t>
            </a:fld>
            <a:endParaRPr lang="en-CA"/>
          </a:p>
        </p:txBody>
      </p:sp>
    </p:spTree>
    <p:extLst>
      <p:ext uri="{BB962C8B-B14F-4D97-AF65-F5344CB8AC3E}">
        <p14:creationId xmlns:p14="http://schemas.microsoft.com/office/powerpoint/2010/main" val="695185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This takes</a:t>
            </a:r>
            <a:r>
              <a:rPr lang="en-CA" baseline="0"/>
              <a:t> pressure of the baby weight off the inferior vena cava allowing free flow of blood back to heart.</a:t>
            </a:r>
            <a:endParaRPr lang="en-CA"/>
          </a:p>
          <a:p>
            <a:endParaRPr lang="en-CA"/>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50</a:t>
            </a:fld>
            <a:endParaRPr lang="en-CA">
              <a:solidFill>
                <a:prstClr val="black"/>
              </a:solidFill>
            </a:endParaRPr>
          </a:p>
        </p:txBody>
      </p:sp>
    </p:spTree>
    <p:extLst>
      <p:ext uri="{BB962C8B-B14F-4D97-AF65-F5344CB8AC3E}">
        <p14:creationId xmlns:p14="http://schemas.microsoft.com/office/powerpoint/2010/main" val="7669558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SCENARIO 1</a:t>
            </a:r>
            <a:r>
              <a:rPr lang="en-CA"/>
              <a:t>.  Each student must perform this skill</a:t>
            </a:r>
          </a:p>
          <a:p>
            <a:r>
              <a:rPr lang="en-CA"/>
              <a:t>1. LOOK, TALK, CALL, ABCD – Delegate someone to call 911 and someone to get AED. Indicate that casualty is not breathing.</a:t>
            </a:r>
          </a:p>
          <a:p>
            <a:r>
              <a:rPr lang="en-CA"/>
              <a:t>2. Immediately start chest compressions (30:2) pushing down at</a:t>
            </a:r>
            <a:r>
              <a:rPr lang="en-CA" baseline="0"/>
              <a:t> least 2”. Push hard, push fast.</a:t>
            </a:r>
          </a:p>
          <a:p>
            <a:r>
              <a:rPr lang="en-CA" baseline="0"/>
              <a:t>3. Put barrier device in place, then perform head-tilt-chin-lift.</a:t>
            </a:r>
          </a:p>
          <a:p>
            <a:r>
              <a:rPr lang="en-CA" baseline="0"/>
              <a:t>4. Give 2 rescue breaths lasting 1 second each Watch for chest rise. Reposition if first breath does not go in and attempt 2</a:t>
            </a:r>
            <a:r>
              <a:rPr lang="en-CA" baseline="30000"/>
              <a:t>nd</a:t>
            </a:r>
            <a:r>
              <a:rPr lang="en-CA" baseline="0"/>
              <a:t> breath.</a:t>
            </a:r>
          </a:p>
          <a:p>
            <a:r>
              <a:rPr lang="en-CA" baseline="0"/>
              <a:t>5. Continue CPR </a:t>
            </a:r>
          </a:p>
          <a:p>
            <a:endParaRPr lang="en-CA" baseline="0"/>
          </a:p>
          <a:p>
            <a:r>
              <a:rPr lang="en-CA" baseline="0"/>
              <a:t>Each student to perform a minimum of 5 cycles or 2 minutes of CPR</a:t>
            </a:r>
          </a:p>
          <a:p>
            <a:endParaRPr lang="en-CA"/>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51</a:t>
            </a:fld>
            <a:endParaRPr lang="en-CA">
              <a:solidFill>
                <a:prstClr val="black"/>
              </a:solidFill>
            </a:endParaRPr>
          </a:p>
        </p:txBody>
      </p:sp>
    </p:spTree>
    <p:extLst>
      <p:ext uri="{BB962C8B-B14F-4D97-AF65-F5344CB8AC3E}">
        <p14:creationId xmlns:p14="http://schemas.microsoft.com/office/powerpoint/2010/main" val="15603742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53</a:t>
            </a:fld>
            <a:endParaRPr lang="en-CA">
              <a:solidFill>
                <a:prstClr val="black"/>
              </a:solidFill>
            </a:endParaRPr>
          </a:p>
        </p:txBody>
      </p:sp>
    </p:spTree>
    <p:extLst>
      <p:ext uri="{BB962C8B-B14F-4D97-AF65-F5344CB8AC3E}">
        <p14:creationId xmlns:p14="http://schemas.microsoft.com/office/powerpoint/2010/main" val="2414503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a:t>Teamwork, communication to help each other with encouraging words and coaching.</a:t>
            </a:r>
          </a:p>
          <a:p>
            <a:r>
              <a:rPr lang="en-CA" b="1" baseline="0"/>
              <a:t>BREATHS-</a:t>
            </a:r>
            <a:r>
              <a:rPr lang="en-CA" baseline="0"/>
              <a:t> Person providing breaths will be positioned by casualty's head, ideally on opposite side from first aider doing compressions.  Maintain head tilt chin lift and the barrier device on casualty’s face during compressions.</a:t>
            </a:r>
          </a:p>
          <a:p>
            <a:r>
              <a:rPr lang="en-CA" b="1" baseline="0"/>
              <a:t>COMPRESSIONS</a:t>
            </a:r>
            <a:r>
              <a:rPr lang="en-CA" baseline="0"/>
              <a:t>- Ensure that you count out loud, so the other first aider can be prepared to give breaths immediately after the 30</a:t>
            </a:r>
            <a:r>
              <a:rPr lang="en-CA" baseline="30000"/>
              <a:t>th</a:t>
            </a:r>
            <a:r>
              <a:rPr lang="en-CA" baseline="0"/>
              <a:t> compression for minimal interruption of CPR. Do not remove your hand from the casualty's chest during rescue breaths instead let them rest lightly on the chest. Let the other first aider know whether the breath was successful </a:t>
            </a:r>
          </a:p>
          <a:p>
            <a:r>
              <a:rPr lang="en-CA" b="1" baseline="0"/>
              <a:t>SWITCHING POSITIONS</a:t>
            </a:r>
            <a:r>
              <a:rPr lang="en-CA" baseline="0"/>
              <a:t> – WHEN THE 5</a:t>
            </a:r>
            <a:r>
              <a:rPr lang="en-CA" baseline="30000"/>
              <a:t>TH</a:t>
            </a:r>
            <a:r>
              <a:rPr lang="en-CA" baseline="0"/>
              <a:t> CYCLE OF CPR IS IN PROGRESS, COMMUNICATE THAT AFTER THE 30</a:t>
            </a:r>
            <a:r>
              <a:rPr lang="en-CA" baseline="30000"/>
              <a:t>TH</a:t>
            </a:r>
            <a:r>
              <a:rPr lang="en-CA" baseline="0"/>
              <a:t> COMPRESSION, THE SWITCHING OF POSITIONS SHOULD </a:t>
            </a:r>
            <a:r>
              <a:rPr lang="en-CA" baseline="0" err="1"/>
              <a:t>OCCURE</a:t>
            </a:r>
            <a:r>
              <a:rPr lang="en-CA" baseline="0"/>
              <a:t>. EACH FIRST AIDER WILL STAY ON THE SIDE THEY ARE ON, BUT SWITCH ROLES.</a:t>
            </a:r>
            <a:endParaRPr lang="en-CA"/>
          </a:p>
          <a:p>
            <a:r>
              <a:rPr lang="en-CA" b="1" baseline="0"/>
              <a:t>SWITCHING POSITIONS </a:t>
            </a:r>
            <a:r>
              <a:rPr lang="en-CA" baseline="0"/>
              <a:t>– WHEN THE 5</a:t>
            </a:r>
            <a:r>
              <a:rPr lang="en-CA" baseline="30000"/>
              <a:t>TH</a:t>
            </a:r>
            <a:r>
              <a:rPr lang="en-CA" baseline="0"/>
              <a:t> CYCLE OF CPR IS IN PROGRESS, COMMUNICATE THAT AFTER THE 30</a:t>
            </a:r>
            <a:r>
              <a:rPr lang="en-CA" baseline="30000"/>
              <a:t>TH</a:t>
            </a:r>
            <a:r>
              <a:rPr lang="en-CA" baseline="0"/>
              <a:t> COMPRESSION, THE SWITCHING OF POSITIONS SHOULD </a:t>
            </a:r>
            <a:r>
              <a:rPr lang="en-CA" baseline="0" err="1"/>
              <a:t>OCCURE</a:t>
            </a:r>
            <a:r>
              <a:rPr lang="en-CA" baseline="0"/>
              <a:t>. EACH FIRST AIDER WILL STAY ON THE SIDE THEY ARE ON, BUT SWITCH ROLES.</a:t>
            </a:r>
            <a:endParaRPr lang="en-CA"/>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56</a:t>
            </a:fld>
            <a:endParaRPr lang="en-CA"/>
          </a:p>
        </p:txBody>
      </p:sp>
    </p:spTree>
    <p:extLst>
      <p:ext uri="{BB962C8B-B14F-4D97-AF65-F5344CB8AC3E}">
        <p14:creationId xmlns:p14="http://schemas.microsoft.com/office/powerpoint/2010/main" val="34336644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ASK STUDENTS IF THEY HAVE SEEN AEDs IN THEIR COMMUNITY</a:t>
            </a:r>
          </a:p>
          <a:p>
            <a:r>
              <a:rPr lang="en-CA"/>
              <a:t>Can be found in most public and government locations</a:t>
            </a:r>
            <a:r>
              <a:rPr lang="en-CA" baseline="0"/>
              <a:t> and some private locations.</a:t>
            </a:r>
          </a:p>
          <a:p>
            <a:r>
              <a:rPr lang="en-CA" baseline="0"/>
              <a:t>Look for door sticker of a heart with a lightning bolt (many colours)</a:t>
            </a:r>
          </a:p>
          <a:p>
            <a:r>
              <a:rPr lang="en-CA" baseline="0"/>
              <a:t>Arenas, high schools, colleges, pools, rec centres, go trains and stations, airports, libraries, fitness centres, golf courses, Onsite AEDs based on owner’s good will. Not mandatory as of 2015</a:t>
            </a:r>
            <a:endParaRPr lang="en-CA"/>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59</a:t>
            </a:fld>
            <a:endParaRPr lang="en-CA"/>
          </a:p>
        </p:txBody>
      </p:sp>
    </p:spTree>
    <p:extLst>
      <p:ext uri="{BB962C8B-B14F-4D97-AF65-F5344CB8AC3E}">
        <p14:creationId xmlns:p14="http://schemas.microsoft.com/office/powerpoint/2010/main" val="21086308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CA" b="1"/>
              <a:t>RESPIRATORY SYSTEM- </a:t>
            </a:r>
            <a:r>
              <a:rPr lang="en-CA"/>
              <a:t>Delivers oxygen</a:t>
            </a:r>
            <a:r>
              <a:rPr lang="en-CA" baseline="0"/>
              <a:t> into lungs. Circulatory system delivers oxygen rich blood to the body. Air enters through nose and mouth to trachea, bronchi, bronchioles, alveoli where gas exchange happens</a:t>
            </a:r>
          </a:p>
          <a:p>
            <a:pPr marL="228600" indent="-228600">
              <a:buAutoNum type="arabicPeriod"/>
            </a:pPr>
            <a:r>
              <a:rPr lang="en-CA" b="1" baseline="0"/>
              <a:t>CARDIOVASCULAR SYSTEM- </a:t>
            </a:r>
            <a:r>
              <a:rPr lang="en-CA" baseline="0"/>
              <a:t>Heart is muscle with 4 chambers. Top two are atria, bottom two are ventricles. Pumping action of heart is created by heart’s own electrical system. Normally atria fill with blood and when full, allow that blood to flow into ventricles. From there blood is pushed out to body and lungs.</a:t>
            </a:r>
          </a:p>
          <a:p>
            <a:pPr marL="0" indent="0">
              <a:buNone/>
            </a:pPr>
            <a:r>
              <a:rPr lang="en-CA" b="1" baseline="0"/>
              <a:t>IF ELECTRICAL SYSTEM DOESN’T GET ENOUGH OXYGEN…..</a:t>
            </a:r>
          </a:p>
          <a:p>
            <a:pPr marL="228600" indent="-228600">
              <a:buAutoNum type="arabicPeriod"/>
            </a:pPr>
            <a:r>
              <a:rPr lang="en-CA" b="0" baseline="0"/>
              <a:t>Can cause the ventricles to fibrillate or quiver. This causes inadequate filling of the ventricles and diminished to no blood flow to the body. The only thing that can help is a defibrillator.    VF is the most common initial dysrhythmia for the first 3-10 minutes. Every minute that nothing is done, the casualty loses 7 – 10% chance of survival.</a:t>
            </a:r>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60</a:t>
            </a:fld>
            <a:endParaRPr lang="en-CA"/>
          </a:p>
        </p:txBody>
      </p:sp>
    </p:spTree>
    <p:extLst>
      <p:ext uri="{BB962C8B-B14F-4D97-AF65-F5344CB8AC3E}">
        <p14:creationId xmlns:p14="http://schemas.microsoft.com/office/powerpoint/2010/main" val="1023399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a:t>INTERESTING INFO:</a:t>
            </a:r>
          </a:p>
          <a:p>
            <a:r>
              <a:rPr lang="en-CA" b="0" baseline="0"/>
              <a:t>AED’S only recognize two ECGs. Ventricular Fibrillation and Ventricular Tachycardia :::: Shock Advised</a:t>
            </a:r>
          </a:p>
          <a:p>
            <a:r>
              <a:rPr lang="en-CA" b="0" baseline="0"/>
              <a:t>Only 0.5% of adults are resuscitated with CPR only</a:t>
            </a:r>
          </a:p>
          <a:p>
            <a:r>
              <a:rPr lang="en-CA" b="0" baseline="0"/>
              <a:t>When an AED is activated within the first 3-5 minutes and delivers a shock, survivability may increase to 50%.  If AED does not recognize the rhythm as one of those two, it will say </a:t>
            </a:r>
            <a:r>
              <a:rPr lang="en-CA" b="1" baseline="0"/>
              <a:t>“No Shock Advised”,</a:t>
            </a:r>
            <a:r>
              <a:rPr lang="en-CA" b="0" baseline="0"/>
              <a:t> Continue CPR.</a:t>
            </a:r>
            <a:endParaRPr lang="en-CA"/>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61</a:t>
            </a:fld>
            <a:endParaRPr lang="en-CA"/>
          </a:p>
        </p:txBody>
      </p:sp>
    </p:spTree>
    <p:extLst>
      <p:ext uri="{BB962C8B-B14F-4D97-AF65-F5344CB8AC3E}">
        <p14:creationId xmlns:p14="http://schemas.microsoft.com/office/powerpoint/2010/main" val="1726763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baseline="0"/>
              <a:t>.</a:t>
            </a:r>
            <a:endParaRPr lang="en-CA"/>
          </a:p>
          <a:p>
            <a:r>
              <a:rPr lang="en-CA"/>
              <a:t>Remove clothing from casualty’s chest. Place pads on bare chest.</a:t>
            </a:r>
            <a:endParaRPr lang="en-CA" baseline="0"/>
          </a:p>
          <a:p>
            <a:r>
              <a:rPr lang="en-CA" baseline="0"/>
              <a:t>When an AED says “Do not touch casualty”  Stay away and ensure all bystanders are clear for safety reasons. Repeat loudly “CLEAR”</a:t>
            </a:r>
          </a:p>
          <a:p>
            <a:r>
              <a:rPr lang="en-CA" baseline="0"/>
              <a:t>Shock Advised, Stay Clear ! First Aider says “I’m clear, everyone stand clear!”</a:t>
            </a:r>
          </a:p>
          <a:p>
            <a:r>
              <a:rPr lang="en-CA" baseline="0"/>
              <a:t>Push flashing shock button and then follow prompts. Leave AED on and continue CPR for 5 cycles or 2 minutes. AED will re-analyze and advise first aider to push flashing shock button if required or will say “No Shock Advised”</a:t>
            </a:r>
          </a:p>
          <a:p>
            <a:r>
              <a:rPr lang="en-CA" baseline="0"/>
              <a:t>It re-analyzes every 2 minutes</a:t>
            </a:r>
          </a:p>
          <a:p>
            <a:r>
              <a:rPr lang="en-CA" baseline="0"/>
              <a:t>If casualty becomes responsive or starts to breath, leave AED and pads on. Place casualty in recovery position, reassure, keep warm, monitor.</a:t>
            </a:r>
            <a:endParaRPr lang="en-CA"/>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62</a:t>
            </a:fld>
            <a:endParaRPr lang="en-CA"/>
          </a:p>
        </p:txBody>
      </p:sp>
    </p:spTree>
    <p:extLst>
      <p:ext uri="{BB962C8B-B14F-4D97-AF65-F5344CB8AC3E}">
        <p14:creationId xmlns:p14="http://schemas.microsoft.com/office/powerpoint/2010/main" val="19670344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a:t>SPECIAL CIRCUMSTANCES:</a:t>
            </a:r>
          </a:p>
          <a:p>
            <a:r>
              <a:rPr lang="en-CA" b="1" baseline="0"/>
              <a:t>DROWNING </a:t>
            </a:r>
            <a:r>
              <a:rPr lang="en-CA" b="0" baseline="0"/>
              <a:t>- Use AED but make sure casualty is not in pool or puddle of water  </a:t>
            </a:r>
            <a:r>
              <a:rPr lang="en-CA" b="1" baseline="0"/>
              <a:t>ELECTROCUTION</a:t>
            </a:r>
            <a:r>
              <a:rPr lang="en-CA" b="0" baseline="0"/>
              <a:t> – Use AED! Watch for hazards</a:t>
            </a:r>
          </a:p>
          <a:p>
            <a:r>
              <a:rPr lang="en-CA" b="1" baseline="0"/>
              <a:t>TRAUMA </a:t>
            </a:r>
            <a:r>
              <a:rPr lang="en-CA" b="0" baseline="0"/>
              <a:t>– OK to use AED </a:t>
            </a:r>
            <a:r>
              <a:rPr lang="en-CA" b="1" baseline="0"/>
              <a:t>PREGNANT </a:t>
            </a:r>
            <a:r>
              <a:rPr lang="en-CA" b="0" baseline="0"/>
              <a:t>- Yes, Save the mother, save the child. Place 1” wedge under right side hip</a:t>
            </a:r>
          </a:p>
          <a:p>
            <a:r>
              <a:rPr lang="en-CA" b="1" baseline="0"/>
              <a:t>CHOKING</a:t>
            </a:r>
            <a:r>
              <a:rPr lang="en-CA" b="0" baseline="0"/>
              <a:t> – Yes, use AED. May actually help dislodge obstruction. </a:t>
            </a:r>
            <a:r>
              <a:rPr lang="en-CA" b="1" baseline="0"/>
              <a:t>EXCESSIVE CHEST HAIR- </a:t>
            </a:r>
            <a:r>
              <a:rPr lang="en-CA" b="0" baseline="0"/>
              <a:t>shave the area</a:t>
            </a:r>
          </a:p>
          <a:p>
            <a:r>
              <a:rPr lang="en-CA" b="1" baseline="0"/>
              <a:t>MEDICATION PATCHES </a:t>
            </a:r>
            <a:r>
              <a:rPr lang="en-CA" b="0" baseline="0"/>
              <a:t>– remove medication patches in the way with gloved hands</a:t>
            </a:r>
          </a:p>
          <a:p>
            <a:r>
              <a:rPr lang="en-CA" b="1" baseline="0"/>
              <a:t>IMPLANTED PACEMAKERS OR DEFIBRILLATORS - </a:t>
            </a:r>
            <a:r>
              <a:rPr lang="en-CA" b="0" baseline="0"/>
              <a:t>Place about 1 inch or 2.5 cm away from implanted device</a:t>
            </a:r>
          </a:p>
          <a:p>
            <a:r>
              <a:rPr lang="en-CA" b="1" baseline="0"/>
              <a:t>PIERCINGS</a:t>
            </a:r>
            <a:r>
              <a:rPr lang="en-CA" b="0" baseline="0"/>
              <a:t> – If within 1 inch of pads, remove if possible.</a:t>
            </a:r>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63</a:t>
            </a:fld>
            <a:endParaRPr lang="en-CA"/>
          </a:p>
        </p:txBody>
      </p:sp>
    </p:spTree>
    <p:extLst>
      <p:ext uri="{BB962C8B-B14F-4D97-AF65-F5344CB8AC3E}">
        <p14:creationId xmlns:p14="http://schemas.microsoft.com/office/powerpoint/2010/main" val="3062986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a:t>DISCUSS HISTORY: </a:t>
            </a:r>
            <a:r>
              <a:rPr lang="en-CA" sz="1200" b="0"/>
              <a:t>Is</a:t>
            </a:r>
            <a:r>
              <a:rPr lang="en-CA" sz="1200" b="0" baseline="0"/>
              <a:t> this an illness or injury? Did the casualty get dizzy on the ladder and then fall? What were they doing prior to feeling the chest pain?</a:t>
            </a:r>
            <a:r>
              <a:rPr lang="en-CA" sz="1200" b="1"/>
              <a:t> </a:t>
            </a:r>
          </a:p>
          <a:p>
            <a:endParaRPr lang="en-CA" sz="1200" b="1"/>
          </a:p>
          <a:p>
            <a:r>
              <a:rPr lang="en-CA" sz="1200" b="1"/>
              <a:t>MOI</a:t>
            </a:r>
            <a:r>
              <a:rPr lang="en-CA" sz="1200"/>
              <a:t>: IE: If they fell, how far</a:t>
            </a:r>
            <a:r>
              <a:rPr lang="en-CA" sz="1200" baseline="0"/>
              <a:t> did they fall? What part of their body did they injure? By what means?  MOI can help determine the potential of any injuries</a:t>
            </a:r>
            <a:r>
              <a:rPr lang="en-CA" sz="1200"/>
              <a:t> </a:t>
            </a:r>
          </a:p>
          <a:p>
            <a:endParaRPr lang="en-CA" sz="1200" b="1"/>
          </a:p>
          <a:p>
            <a:r>
              <a:rPr lang="en-CA" sz="1200" b="1"/>
              <a:t>DISCUSS</a:t>
            </a:r>
            <a:r>
              <a:rPr lang="en-CA" sz="1200" b="1" baseline="0"/>
              <a:t> </a:t>
            </a:r>
            <a:r>
              <a:rPr lang="en-CA" sz="1200" baseline="0"/>
              <a:t>How to determine the MOI. Look at scene and determine if any force involved. If ladder overturned, how is casualty’s body lying on ground? If there was force, take head and spinal </a:t>
            </a:r>
          </a:p>
          <a:p>
            <a:endParaRPr lang="en-CA" sz="1200" b="1" baseline="0"/>
          </a:p>
          <a:p>
            <a:r>
              <a:rPr lang="en-CA" sz="1200" b="1" baseline="0"/>
              <a:t>ABANDONMENT:</a:t>
            </a:r>
            <a:r>
              <a:rPr lang="en-CA" sz="1200" baseline="0"/>
              <a:t> Once care is started, stay with the casualty until medical aid arrives.</a:t>
            </a:r>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5</a:t>
            </a:fld>
            <a:endParaRPr lang="en-CA"/>
          </a:p>
        </p:txBody>
      </p:sp>
    </p:spTree>
    <p:extLst>
      <p:ext uri="{BB962C8B-B14F-4D97-AF65-F5344CB8AC3E}">
        <p14:creationId xmlns:p14="http://schemas.microsoft.com/office/powerpoint/2010/main" val="1947349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CHILD AND INFANT PADS</a:t>
            </a:r>
            <a:r>
              <a:rPr lang="en-CA" b="1" baseline="0"/>
              <a:t> AND PLACEMENT:</a:t>
            </a:r>
          </a:p>
          <a:p>
            <a:r>
              <a:rPr lang="en-CA" baseline="0"/>
              <a:t>Most AED manufacturers have child or pediatric electrodes but many AED sites only have adult pads.</a:t>
            </a:r>
          </a:p>
          <a:p>
            <a:r>
              <a:rPr lang="en-CA" baseline="0"/>
              <a:t>Of course it is better to have the appropriate pads but in the absence of child pads, you are to use the adult pads.</a:t>
            </a:r>
          </a:p>
          <a:p>
            <a:r>
              <a:rPr lang="en-CA" baseline="0"/>
              <a:t>Place the (adult upper) one in the front in the centre of the chest and place the lower left one in the centre of the back between the shoulder blades.</a:t>
            </a:r>
          </a:p>
          <a:p>
            <a:r>
              <a:rPr lang="en-CA" baseline="0"/>
              <a:t>With each AED, there is a pouch with supplies.  </a:t>
            </a:r>
            <a:r>
              <a:rPr lang="en-CA" baseline="0" err="1"/>
              <a:t>ie</a:t>
            </a:r>
            <a:r>
              <a:rPr lang="en-CA" baseline="0"/>
              <a:t> Gloves, pocket mask or barrier device, razor, scissors, paper towel.</a:t>
            </a:r>
          </a:p>
          <a:p>
            <a:endParaRPr lang="en-CA"/>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64</a:t>
            </a:fld>
            <a:endParaRPr lang="en-CA">
              <a:solidFill>
                <a:prstClr val="black"/>
              </a:solidFill>
            </a:endParaRPr>
          </a:p>
        </p:txBody>
      </p:sp>
    </p:spTree>
    <p:extLst>
      <p:ext uri="{BB962C8B-B14F-4D97-AF65-F5344CB8AC3E}">
        <p14:creationId xmlns:p14="http://schemas.microsoft.com/office/powerpoint/2010/main" val="20952749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Student performs LOOK, TALK,</a:t>
            </a:r>
            <a:r>
              <a:rPr lang="en-CA" baseline="0"/>
              <a:t> CALL, </a:t>
            </a:r>
            <a:r>
              <a:rPr lang="en-CA" baseline="0" err="1"/>
              <a:t>ABCD’S</a:t>
            </a:r>
            <a:r>
              <a:rPr lang="en-CA" baseline="0"/>
              <a:t> and performs CPR until AED arrives.</a:t>
            </a:r>
          </a:p>
          <a:p>
            <a:r>
              <a:rPr lang="en-CA" baseline="0"/>
              <a:t>When AED arrives, another first aider takes over CPR, while the student performing the skill moves on to use the AED.</a:t>
            </a:r>
          </a:p>
          <a:p>
            <a:r>
              <a:rPr lang="en-CA" baseline="0"/>
              <a:t>Place AED at head of casualty beside first aider.</a:t>
            </a:r>
          </a:p>
          <a:p>
            <a:r>
              <a:rPr lang="en-CA" baseline="0"/>
              <a:t>Turn it on.  Remove clothes and ensure chest is dry.</a:t>
            </a:r>
          </a:p>
          <a:p>
            <a:r>
              <a:rPr lang="en-CA" baseline="0"/>
              <a:t>Do not touch casualty while analyzing. Administer shock ensuring all is clear.</a:t>
            </a:r>
          </a:p>
          <a:p>
            <a:r>
              <a:rPr lang="en-CA" baseline="0"/>
              <a:t>Continue CPR for 2 minutes until next analyze.</a:t>
            </a:r>
          </a:p>
          <a:p>
            <a:r>
              <a:rPr lang="en-CA" baseline="0"/>
              <a:t>No Shock Advised – Continue CPR until EMS arrives</a:t>
            </a:r>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65</a:t>
            </a:fld>
            <a:endParaRPr lang="en-CA"/>
          </a:p>
        </p:txBody>
      </p:sp>
    </p:spTree>
    <p:extLst>
      <p:ext uri="{BB962C8B-B14F-4D97-AF65-F5344CB8AC3E}">
        <p14:creationId xmlns:p14="http://schemas.microsoft.com/office/powerpoint/2010/main" val="18596629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66</a:t>
            </a:fld>
            <a:endParaRPr lang="en-CA"/>
          </a:p>
        </p:txBody>
      </p:sp>
    </p:spTree>
    <p:extLst>
      <p:ext uri="{BB962C8B-B14F-4D97-AF65-F5344CB8AC3E}">
        <p14:creationId xmlns:p14="http://schemas.microsoft.com/office/powerpoint/2010/main" val="20161995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Most common cause depends on age of casualty.</a:t>
            </a:r>
            <a:r>
              <a:rPr lang="en-CA" baseline="0"/>
              <a:t> Usually food or toys.</a:t>
            </a:r>
          </a:p>
          <a:p>
            <a:endParaRPr lang="en-CA" baseline="0"/>
          </a:p>
          <a:p>
            <a:r>
              <a:rPr lang="en-CA" baseline="0"/>
              <a:t>Don’t talk or laugh while eating.</a:t>
            </a:r>
          </a:p>
          <a:p>
            <a:r>
              <a:rPr lang="en-CA" baseline="0"/>
              <a:t>Avoid excess alcohol</a:t>
            </a:r>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67</a:t>
            </a:fld>
            <a:endParaRPr lang="en-CA"/>
          </a:p>
        </p:txBody>
      </p:sp>
    </p:spTree>
    <p:extLst>
      <p:ext uri="{BB962C8B-B14F-4D97-AF65-F5344CB8AC3E}">
        <p14:creationId xmlns:p14="http://schemas.microsoft.com/office/powerpoint/2010/main" val="29400135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MILD CHOKING</a:t>
            </a:r>
            <a:r>
              <a:rPr lang="en-CA"/>
              <a:t>:  LOOK, TALK, CALL,</a:t>
            </a:r>
            <a:r>
              <a:rPr lang="en-CA" baseline="0"/>
              <a:t> ABCD.  Tell casualty  you will stay with them. Remain calm. Encourage them to keep coughing and reassure them they are doing the right thing to clear the airway. Continue until airway clears or it becomes severe choking.</a:t>
            </a:r>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68</a:t>
            </a:fld>
            <a:endParaRPr lang="en-CA"/>
          </a:p>
        </p:txBody>
      </p:sp>
    </p:spTree>
    <p:extLst>
      <p:ext uri="{BB962C8B-B14F-4D97-AF65-F5344CB8AC3E}">
        <p14:creationId xmlns:p14="http://schemas.microsoft.com/office/powerpoint/2010/main" val="24564736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a:t>SEVERE CHOKING: </a:t>
            </a:r>
            <a:r>
              <a:rPr lang="en-CA" baseline="0"/>
              <a:t>LOOK, TALK, CALL, ABCD.  Send someone to call 911 and another to get AED. Perform up to 5 back blows and 5 abdominal thrusts.</a:t>
            </a:r>
          </a:p>
          <a:p>
            <a:r>
              <a:rPr lang="en-CA" b="1" baseline="0"/>
              <a:t>FOR BACK BLOWS</a:t>
            </a:r>
            <a:r>
              <a:rPr lang="en-CA" baseline="0"/>
              <a:t>, Stand at the side of the casualty placing the arm closest to the casualty’s front across their chest and get them to bend at the waist to a 90 degree angle. With the heel of your free hand, strike the casualty between the shoulder blades until the object comes out. Up to 5 back blows </a:t>
            </a:r>
          </a:p>
          <a:p>
            <a:r>
              <a:rPr lang="en-CA" b="1" baseline="0"/>
              <a:t>IF THERE IS STILL A SEVERE BLOCKAGE</a:t>
            </a:r>
            <a:r>
              <a:rPr lang="en-CA" baseline="0"/>
              <a:t>, Stand casualty up and then stand behind them and locate the casualty’s navel. Place one hand in a closed fist, thumb side to the abdomen just above the navel.  Place your free hand over your fisted hand and pull slightly inward to pass the ribs and then straight up. This uses the casualty’s abdominal cavity to put pressure on their diaphragm, to in turn, apply pressure on casualty’s lungs in hopes of dislodging  the object. Simulated cough.  Continue this until object expelled up to max of 5 times.</a:t>
            </a:r>
          </a:p>
          <a:p>
            <a:r>
              <a:rPr lang="en-CA" b="1" baseline="0"/>
              <a:t>FOR SAFETY</a:t>
            </a:r>
            <a:r>
              <a:rPr lang="en-CA" baseline="0"/>
              <a:t>, Ensure first aider’s head not directly behind casualty’s during </a:t>
            </a:r>
            <a:r>
              <a:rPr lang="en-CA" baseline="0" err="1"/>
              <a:t>abdo</a:t>
            </a:r>
            <a:r>
              <a:rPr lang="en-CA" baseline="0"/>
              <a:t> thrusts or head may collide. Maintain staggered stance to keep balance.</a:t>
            </a:r>
            <a:endParaRPr lang="en-CA"/>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69</a:t>
            </a:fld>
            <a:endParaRPr lang="en-CA"/>
          </a:p>
        </p:txBody>
      </p:sp>
    </p:spTree>
    <p:extLst>
      <p:ext uri="{BB962C8B-B14F-4D97-AF65-F5344CB8AC3E}">
        <p14:creationId xmlns:p14="http://schemas.microsoft.com/office/powerpoint/2010/main" val="38714504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Do Not </a:t>
            </a:r>
            <a:r>
              <a:rPr lang="en-CA"/>
              <a:t>do Blind finger sweep can lead to airway</a:t>
            </a:r>
            <a:r>
              <a:rPr lang="en-CA" baseline="0"/>
              <a:t> damage</a:t>
            </a:r>
          </a:p>
          <a:p>
            <a:r>
              <a:rPr lang="en-CA" baseline="0"/>
              <a:t>Only if you can see an object then sweep it out</a:t>
            </a:r>
          </a:p>
          <a:p>
            <a:r>
              <a:rPr lang="en-CA" baseline="0"/>
              <a:t>If first breath does not go in, reposition airway and attempt 2</a:t>
            </a:r>
            <a:r>
              <a:rPr lang="en-CA" baseline="30000"/>
              <a:t>nd</a:t>
            </a:r>
            <a:r>
              <a:rPr lang="en-CA" baseline="0"/>
              <a:t> breath. If that does not go in, start compressions again.</a:t>
            </a:r>
          </a:p>
          <a:p>
            <a:r>
              <a:rPr lang="en-CA" baseline="0"/>
              <a:t>If casualty in advanced pregnancy, remember the one inch wedge under right hip to move the baby’s weight off the </a:t>
            </a:r>
            <a:r>
              <a:rPr lang="en-CA" baseline="0" err="1"/>
              <a:t>IVC</a:t>
            </a:r>
            <a:endParaRPr lang="en-CA"/>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70</a:t>
            </a:fld>
            <a:endParaRPr lang="en-CA"/>
          </a:p>
        </p:txBody>
      </p:sp>
    </p:spTree>
    <p:extLst>
      <p:ext uri="{BB962C8B-B14F-4D97-AF65-F5344CB8AC3E}">
        <p14:creationId xmlns:p14="http://schemas.microsoft.com/office/powerpoint/2010/main" val="4860427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Instructor</a:t>
            </a:r>
            <a:r>
              <a:rPr lang="en-CA" baseline="0"/>
              <a:t> Demonstrates and then have students pair up.</a:t>
            </a:r>
          </a:p>
          <a:p>
            <a:endParaRPr lang="en-CA"/>
          </a:p>
          <a:p>
            <a:r>
              <a:rPr lang="en-CA"/>
              <a:t>Student</a:t>
            </a:r>
            <a:r>
              <a:rPr lang="en-CA" baseline="0"/>
              <a:t> </a:t>
            </a:r>
            <a:r>
              <a:rPr lang="en-CA"/>
              <a:t>#1 – Casualty mildly choking, coughing effectively </a:t>
            </a:r>
            <a:r>
              <a:rPr lang="en-CA" baseline="0"/>
              <a:t>Student #2- Performs</a:t>
            </a:r>
          </a:p>
          <a:p>
            <a:r>
              <a:rPr lang="en-CA" baseline="0"/>
              <a:t>LOOK, TALK, CALL, ABCDS</a:t>
            </a:r>
          </a:p>
          <a:p>
            <a:r>
              <a:rPr lang="en-CA" baseline="0"/>
              <a:t>Encourage casualty to keep coughing and reassures them. Stays with them. Ideally, keep a hand on casualty’s shoulder for reassurance.</a:t>
            </a:r>
          </a:p>
          <a:p>
            <a:r>
              <a:rPr lang="en-CA" baseline="0"/>
              <a:t>Switch roles.</a:t>
            </a:r>
          </a:p>
          <a:p>
            <a:endParaRPr lang="en-CA" baseline="0"/>
          </a:p>
          <a:p>
            <a:r>
              <a:rPr lang="en-CA" b="1" baseline="0"/>
              <a:t>SIMULATED CASUALTY SEVERE CHOKING:  </a:t>
            </a:r>
            <a:r>
              <a:rPr lang="en-CA" b="1"/>
              <a:t>Student performs</a:t>
            </a:r>
            <a:r>
              <a:rPr lang="en-CA"/>
              <a:t>:  (2 SETS)</a:t>
            </a:r>
          </a:p>
          <a:p>
            <a:r>
              <a:rPr lang="en-CA"/>
              <a:t>LOOK,</a:t>
            </a:r>
            <a:r>
              <a:rPr lang="en-CA" baseline="0"/>
              <a:t> TALK, CALL, ABCD. and proceeds with 5 simulated back blows and 5 simulated abdominal thrusts. 2 sets</a:t>
            </a:r>
          </a:p>
          <a:p>
            <a:r>
              <a:rPr lang="en-CA" baseline="0"/>
              <a:t>HAVE STUDENTS SWITCH ROLES</a:t>
            </a:r>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71</a:t>
            </a:fld>
            <a:endParaRPr lang="en-CA"/>
          </a:p>
        </p:txBody>
      </p:sp>
    </p:spTree>
    <p:extLst>
      <p:ext uri="{BB962C8B-B14F-4D97-AF65-F5344CB8AC3E}">
        <p14:creationId xmlns:p14="http://schemas.microsoft.com/office/powerpoint/2010/main" val="27757388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73</a:t>
            </a:fld>
            <a:endParaRPr lang="en-CA">
              <a:solidFill>
                <a:prstClr val="black"/>
              </a:solidFill>
            </a:endParaRPr>
          </a:p>
        </p:txBody>
      </p:sp>
    </p:spTree>
    <p:extLst>
      <p:ext uri="{BB962C8B-B14F-4D97-AF65-F5344CB8AC3E}">
        <p14:creationId xmlns:p14="http://schemas.microsoft.com/office/powerpoint/2010/main" val="18435338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74</a:t>
            </a:fld>
            <a:endParaRPr lang="en-CA">
              <a:solidFill>
                <a:prstClr val="black"/>
              </a:solidFill>
            </a:endParaRPr>
          </a:p>
        </p:txBody>
      </p:sp>
    </p:spTree>
    <p:extLst>
      <p:ext uri="{BB962C8B-B14F-4D97-AF65-F5344CB8AC3E}">
        <p14:creationId xmlns:p14="http://schemas.microsoft.com/office/powerpoint/2010/main" val="3033794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a:t>Not liable for damages that result from the person’s negligence in acting or failing to act while providing the service</a:t>
            </a:r>
          </a:p>
          <a:p>
            <a:pPr marL="171450" indent="-171450">
              <a:buFont typeface="Arial" panose="020B0604020202020204" pitchFamily="34" charset="0"/>
              <a:buChar char="•"/>
            </a:pPr>
            <a:r>
              <a:rPr lang="en-CA"/>
              <a:t>Practice within the scope of your training</a:t>
            </a:r>
          </a:p>
          <a:p>
            <a:pPr marL="171450" indent="-171450">
              <a:buFont typeface="Arial" panose="020B0604020202020204" pitchFamily="34" charset="0"/>
              <a:buChar char="•"/>
            </a:pPr>
            <a:r>
              <a:rPr lang="en-CA"/>
              <a:t>Briefly discuss Chase McEachern Act for Defibrillator use by the public  (2007)</a:t>
            </a:r>
          </a:p>
          <a:p>
            <a:pPr marL="0" indent="0">
              <a:buFont typeface="Arial" panose="020B0604020202020204" pitchFamily="34" charset="0"/>
              <a:buNone/>
            </a:pPr>
            <a:endParaRPr lang="en-CA"/>
          </a:p>
          <a:p>
            <a:pPr marL="0" indent="0">
              <a:buFont typeface="Arial" panose="020B0604020202020204" pitchFamily="34" charset="0"/>
              <a:buNone/>
            </a:pPr>
            <a:r>
              <a:rPr lang="en-CA" b="1"/>
              <a:t>VOLUNTEER</a:t>
            </a:r>
            <a:r>
              <a:rPr lang="en-CA"/>
              <a:t>:</a:t>
            </a:r>
            <a:r>
              <a:rPr lang="en-CA" baseline="0"/>
              <a:t> Not paid to provide service</a:t>
            </a:r>
          </a:p>
          <a:p>
            <a:pPr marL="0" indent="0">
              <a:buFont typeface="Arial" panose="020B0604020202020204" pitchFamily="34" charset="0"/>
              <a:buNone/>
            </a:pPr>
            <a:endParaRPr lang="en-CA" baseline="0"/>
          </a:p>
          <a:p>
            <a:pPr marL="0" indent="0">
              <a:buFont typeface="Arial" panose="020B0604020202020204" pitchFamily="34" charset="0"/>
              <a:buNone/>
            </a:pPr>
            <a:r>
              <a:rPr lang="en-CA" b="1" baseline="0"/>
              <a:t>SCOPE OF TRAINING: </a:t>
            </a:r>
            <a:r>
              <a:rPr lang="en-CA" baseline="0"/>
              <a:t>Stay within scope of training</a:t>
            </a:r>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6</a:t>
            </a:fld>
            <a:endParaRPr lang="en-CA"/>
          </a:p>
        </p:txBody>
      </p:sp>
    </p:spTree>
    <p:extLst>
      <p:ext uri="{BB962C8B-B14F-4D97-AF65-F5344CB8AC3E}">
        <p14:creationId xmlns:p14="http://schemas.microsoft.com/office/powerpoint/2010/main" val="39010691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Call 911 from a landline if possible. Use chair and drop your abdomen, just below the navel on top of chair top.</a:t>
            </a:r>
            <a:endParaRPr lang="en-CA" baseline="0"/>
          </a:p>
          <a:p>
            <a:endParaRPr lang="en-CA" baseline="0"/>
          </a:p>
          <a:p>
            <a:r>
              <a:rPr lang="en-CA" b="1" baseline="0"/>
              <a:t>ONGOING CARE FOR CLEARED AIRWAY</a:t>
            </a:r>
            <a:r>
              <a:rPr lang="en-CA" b="0" baseline="0"/>
              <a:t> Place in recovery position, reassure, cover and keep warm. Monitor ABC’s often.</a:t>
            </a:r>
            <a:endParaRPr lang="en-CA" baseline="0"/>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77</a:t>
            </a:fld>
            <a:endParaRPr lang="en-CA"/>
          </a:p>
        </p:txBody>
      </p:sp>
    </p:spTree>
    <p:extLst>
      <p:ext uri="{BB962C8B-B14F-4D97-AF65-F5344CB8AC3E}">
        <p14:creationId xmlns:p14="http://schemas.microsoft.com/office/powerpoint/2010/main" val="23027509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78</a:t>
            </a:fld>
            <a:endParaRPr lang="en-CA"/>
          </a:p>
        </p:txBody>
      </p:sp>
    </p:spTree>
    <p:extLst>
      <p:ext uri="{BB962C8B-B14F-4D97-AF65-F5344CB8AC3E}">
        <p14:creationId xmlns:p14="http://schemas.microsoft.com/office/powerpoint/2010/main" val="20895725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High quality compressions and starting CPR immediately gives the casualty the best chance of survival.</a:t>
            </a:r>
          </a:p>
        </p:txBody>
      </p:sp>
      <p:sp>
        <p:nvSpPr>
          <p:cNvPr id="4" name="Slide Number Placeholder 3"/>
          <p:cNvSpPr>
            <a:spLocks noGrp="1"/>
          </p:cNvSpPr>
          <p:nvPr>
            <p:ph type="sldNum" sz="quarter" idx="10"/>
          </p:nvPr>
        </p:nvSpPr>
        <p:spPr/>
        <p:txBody>
          <a:bodyPr/>
          <a:lstStyle/>
          <a:p>
            <a:fld id="{2C5CE362-1B59-49D3-B3E6-934A20E7EF05}" type="slidenum">
              <a:rPr lang="en-CA" smtClean="0"/>
              <a:t>79</a:t>
            </a:fld>
            <a:endParaRPr lang="en-CA"/>
          </a:p>
        </p:txBody>
      </p:sp>
    </p:spTree>
    <p:extLst>
      <p:ext uri="{BB962C8B-B14F-4D97-AF65-F5344CB8AC3E}">
        <p14:creationId xmlns:p14="http://schemas.microsoft.com/office/powerpoint/2010/main" val="1981381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7</a:t>
            </a:fld>
            <a:endParaRPr lang="en-CA">
              <a:solidFill>
                <a:prstClr val="black"/>
              </a:solidFill>
            </a:endParaRPr>
          </a:p>
        </p:txBody>
      </p:sp>
    </p:spTree>
    <p:extLst>
      <p:ext uri="{BB962C8B-B14F-4D97-AF65-F5344CB8AC3E}">
        <p14:creationId xmlns:p14="http://schemas.microsoft.com/office/powerpoint/2010/main" val="1819271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a:t>DEFINITION:  </a:t>
            </a:r>
            <a:r>
              <a:rPr lang="en-CA" sz="1200" b="0"/>
              <a:t>Disease</a:t>
            </a:r>
            <a:r>
              <a:rPr lang="en-CA" sz="1200" b="0" baseline="0"/>
              <a:t> transmitted from one person or animal to </a:t>
            </a:r>
          </a:p>
          <a:p>
            <a:endParaRPr lang="en-CA" sz="1200" b="0" baseline="0"/>
          </a:p>
          <a:p>
            <a:r>
              <a:rPr lang="en-CA" sz="1200" b="1" baseline="0"/>
              <a:t>AIRBORNE TRANSMISSION</a:t>
            </a:r>
            <a:r>
              <a:rPr lang="en-CA" sz="1200" baseline="0"/>
              <a:t>:  Suspended in the air. Direct contact not needed. (Chickenpox, </a:t>
            </a:r>
          </a:p>
          <a:p>
            <a:endParaRPr lang="en-CA" sz="1200" baseline="0"/>
          </a:p>
          <a:p>
            <a:r>
              <a:rPr lang="en-CA" sz="1200" b="1" baseline="0"/>
              <a:t>DROPLET TRANSMISSION</a:t>
            </a:r>
            <a:r>
              <a:rPr lang="en-CA" sz="1200" baseline="0"/>
              <a:t>: (RESPIRATORY)- Breathing in or contact of droplets expelled from someone during sneezing, coughing, spitting or</a:t>
            </a:r>
          </a:p>
          <a:p>
            <a:r>
              <a:rPr lang="en-CA" sz="1200" baseline="0"/>
              <a:t>(Acute bronchiolitis, pneumonia, influenza, </a:t>
            </a:r>
          </a:p>
          <a:p>
            <a:endParaRPr lang="en-CA" sz="1200" baseline="0"/>
          </a:p>
          <a:p>
            <a:r>
              <a:rPr lang="en-CA" sz="1200" b="1" baseline="0"/>
              <a:t>BLOOD OR BODY FLUID TRANSMISSION: </a:t>
            </a:r>
            <a:r>
              <a:rPr lang="en-CA" sz="1200" b="0" baseline="0"/>
              <a:t>Blood transfusion, needle-stick injury, </a:t>
            </a:r>
            <a:r>
              <a:rPr lang="en-CA" sz="1200" b="0" baseline="0" err="1"/>
              <a:t>tattoing</a:t>
            </a:r>
            <a:r>
              <a:rPr lang="en-CA" sz="1200" b="0" baseline="0"/>
              <a:t>, ear piercing, sexual intercourse, open (HEP B, AIDS. HEP C, Meningitis)</a:t>
            </a:r>
          </a:p>
          <a:p>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8</a:t>
            </a:fld>
            <a:endParaRPr lang="en-CA"/>
          </a:p>
        </p:txBody>
      </p:sp>
    </p:spTree>
    <p:extLst>
      <p:ext uri="{BB962C8B-B14F-4D97-AF65-F5344CB8AC3E}">
        <p14:creationId xmlns:p14="http://schemas.microsoft.com/office/powerpoint/2010/main" val="2659701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REMOVAL OF GLOVES:</a:t>
            </a:r>
            <a:r>
              <a:rPr lang="en-CA" b="1" baseline="0"/>
              <a:t> FOLLOW 6 STEPS IN PHOTOS</a:t>
            </a:r>
          </a:p>
          <a:p>
            <a:r>
              <a:rPr lang="en-CA" baseline="0"/>
              <a:t>Use one gloved hand to grab the palm of the second glove. </a:t>
            </a:r>
          </a:p>
          <a:p>
            <a:r>
              <a:rPr lang="en-CA" baseline="0"/>
              <a:t>Slowly pull the second glove inside out into the palm of the first glove.</a:t>
            </a:r>
          </a:p>
          <a:p>
            <a:r>
              <a:rPr lang="en-CA" baseline="0"/>
              <a:t>Slip a crooked finger of the first hand into the cuff of the gloved hand and slowly pull the glove down until both gloves are contained.</a:t>
            </a:r>
          </a:p>
          <a:p>
            <a:r>
              <a:rPr lang="en-CA" baseline="0"/>
              <a:t>Dispose of in biohazard bag or double bagged garbage</a:t>
            </a:r>
            <a:endParaRPr lang="en-CA"/>
          </a:p>
        </p:txBody>
      </p:sp>
      <p:sp>
        <p:nvSpPr>
          <p:cNvPr id="4" name="Slide Number Placeholder 3"/>
          <p:cNvSpPr>
            <a:spLocks noGrp="1"/>
          </p:cNvSpPr>
          <p:nvPr>
            <p:ph type="sldNum" sz="quarter" idx="10"/>
          </p:nvPr>
        </p:nvSpPr>
        <p:spPr/>
        <p:txBody>
          <a:bodyPr/>
          <a:lstStyle/>
          <a:p>
            <a:fld id="{2C5CE362-1B59-49D3-B3E6-934A20E7EF05}" type="slidenum">
              <a:rPr lang="en-CA" smtClean="0"/>
              <a:t>9</a:t>
            </a:fld>
            <a:endParaRPr lang="en-CA"/>
          </a:p>
        </p:txBody>
      </p:sp>
    </p:spTree>
    <p:extLst>
      <p:ext uri="{BB962C8B-B14F-4D97-AF65-F5344CB8AC3E}">
        <p14:creationId xmlns:p14="http://schemas.microsoft.com/office/powerpoint/2010/main" val="2583886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9D4A443A-E43E-4CB8-942F-3CC08BBBF1FD}" type="datetimeFigureOut">
              <a:rPr lang="en-CA" smtClean="0"/>
              <a:t>2019-05-15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ADF7A3-0DC1-43EC-812D-6BF4CFEBBC35}" type="slidenum">
              <a:rPr lang="en-CA" smtClean="0"/>
              <a:t>‹#›</a:t>
            </a:fld>
            <a:endParaRPr lang="en-CA"/>
          </a:p>
        </p:txBody>
      </p:sp>
    </p:spTree>
    <p:extLst>
      <p:ext uri="{BB962C8B-B14F-4D97-AF65-F5344CB8AC3E}">
        <p14:creationId xmlns:p14="http://schemas.microsoft.com/office/powerpoint/2010/main" val="1868782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9D4A443A-E43E-4CB8-942F-3CC08BBBF1FD}" type="datetimeFigureOut">
              <a:rPr lang="en-CA" smtClean="0"/>
              <a:t>2019-05-15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ADF7A3-0DC1-43EC-812D-6BF4CFEBBC35}" type="slidenum">
              <a:rPr lang="en-CA" smtClean="0"/>
              <a:t>‹#›</a:t>
            </a:fld>
            <a:endParaRPr lang="en-CA"/>
          </a:p>
        </p:txBody>
      </p:sp>
    </p:spTree>
    <p:extLst>
      <p:ext uri="{BB962C8B-B14F-4D97-AF65-F5344CB8AC3E}">
        <p14:creationId xmlns:p14="http://schemas.microsoft.com/office/powerpoint/2010/main" val="2489255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9D4A443A-E43E-4CB8-942F-3CC08BBBF1FD}" type="datetimeFigureOut">
              <a:rPr lang="en-CA" smtClean="0"/>
              <a:t>2019-05-15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ADF7A3-0DC1-43EC-812D-6BF4CFEBBC35}" type="slidenum">
              <a:rPr lang="en-CA" smtClean="0"/>
              <a:t>‹#›</a:t>
            </a:fld>
            <a:endParaRPr lang="en-CA"/>
          </a:p>
        </p:txBody>
      </p:sp>
    </p:spTree>
    <p:extLst>
      <p:ext uri="{BB962C8B-B14F-4D97-AF65-F5344CB8AC3E}">
        <p14:creationId xmlns:p14="http://schemas.microsoft.com/office/powerpoint/2010/main" val="1382478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9D4A443A-E43E-4CB8-942F-3CC08BBBF1FD}" type="datetimeFigureOut">
              <a:rPr lang="en-CA" smtClean="0"/>
              <a:t>2019-05-15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ADF7A3-0DC1-43EC-812D-6BF4CFEBBC35}" type="slidenum">
              <a:rPr lang="en-CA" smtClean="0"/>
              <a:t>‹#›</a:t>
            </a:fld>
            <a:endParaRPr lang="en-CA"/>
          </a:p>
        </p:txBody>
      </p:sp>
    </p:spTree>
    <p:extLst>
      <p:ext uri="{BB962C8B-B14F-4D97-AF65-F5344CB8AC3E}">
        <p14:creationId xmlns:p14="http://schemas.microsoft.com/office/powerpoint/2010/main" val="3551031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4A443A-E43E-4CB8-942F-3CC08BBBF1FD}" type="datetimeFigureOut">
              <a:rPr lang="en-CA" smtClean="0"/>
              <a:t>2019-05-15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ADF7A3-0DC1-43EC-812D-6BF4CFEBBC35}" type="slidenum">
              <a:rPr lang="en-CA" smtClean="0"/>
              <a:t>‹#›</a:t>
            </a:fld>
            <a:endParaRPr lang="en-CA"/>
          </a:p>
        </p:txBody>
      </p:sp>
    </p:spTree>
    <p:extLst>
      <p:ext uri="{BB962C8B-B14F-4D97-AF65-F5344CB8AC3E}">
        <p14:creationId xmlns:p14="http://schemas.microsoft.com/office/powerpoint/2010/main" val="540845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9D4A443A-E43E-4CB8-942F-3CC08BBBF1FD}" type="datetimeFigureOut">
              <a:rPr lang="en-CA" smtClean="0"/>
              <a:t>2019-05-15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AADF7A3-0DC1-43EC-812D-6BF4CFEBBC35}" type="slidenum">
              <a:rPr lang="en-CA" smtClean="0"/>
              <a:t>‹#›</a:t>
            </a:fld>
            <a:endParaRPr lang="en-CA"/>
          </a:p>
        </p:txBody>
      </p:sp>
    </p:spTree>
    <p:extLst>
      <p:ext uri="{BB962C8B-B14F-4D97-AF65-F5344CB8AC3E}">
        <p14:creationId xmlns:p14="http://schemas.microsoft.com/office/powerpoint/2010/main" val="1515601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9D4A443A-E43E-4CB8-942F-3CC08BBBF1FD}" type="datetimeFigureOut">
              <a:rPr lang="en-CA" smtClean="0"/>
              <a:t>2019-05-15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AADF7A3-0DC1-43EC-812D-6BF4CFEBBC35}" type="slidenum">
              <a:rPr lang="en-CA" smtClean="0"/>
              <a:t>‹#›</a:t>
            </a:fld>
            <a:endParaRPr lang="en-CA"/>
          </a:p>
        </p:txBody>
      </p:sp>
    </p:spTree>
    <p:extLst>
      <p:ext uri="{BB962C8B-B14F-4D97-AF65-F5344CB8AC3E}">
        <p14:creationId xmlns:p14="http://schemas.microsoft.com/office/powerpoint/2010/main" val="1685027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9D4A443A-E43E-4CB8-942F-3CC08BBBF1FD}" type="datetimeFigureOut">
              <a:rPr lang="en-CA" smtClean="0"/>
              <a:t>2019-05-15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AADF7A3-0DC1-43EC-812D-6BF4CFEBBC35}" type="slidenum">
              <a:rPr lang="en-CA" smtClean="0"/>
              <a:t>‹#›</a:t>
            </a:fld>
            <a:endParaRPr lang="en-CA"/>
          </a:p>
        </p:txBody>
      </p:sp>
    </p:spTree>
    <p:extLst>
      <p:ext uri="{BB962C8B-B14F-4D97-AF65-F5344CB8AC3E}">
        <p14:creationId xmlns:p14="http://schemas.microsoft.com/office/powerpoint/2010/main" val="1239215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4A443A-E43E-4CB8-942F-3CC08BBBF1FD}" type="datetimeFigureOut">
              <a:rPr lang="en-CA" smtClean="0"/>
              <a:t>2019-05-15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AADF7A3-0DC1-43EC-812D-6BF4CFEBBC35}" type="slidenum">
              <a:rPr lang="en-CA" smtClean="0"/>
              <a:t>‹#›</a:t>
            </a:fld>
            <a:endParaRPr lang="en-CA"/>
          </a:p>
        </p:txBody>
      </p:sp>
    </p:spTree>
    <p:extLst>
      <p:ext uri="{BB962C8B-B14F-4D97-AF65-F5344CB8AC3E}">
        <p14:creationId xmlns:p14="http://schemas.microsoft.com/office/powerpoint/2010/main" val="2094733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4A443A-E43E-4CB8-942F-3CC08BBBF1FD}" type="datetimeFigureOut">
              <a:rPr lang="en-CA" smtClean="0"/>
              <a:t>2019-05-15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AADF7A3-0DC1-43EC-812D-6BF4CFEBBC35}" type="slidenum">
              <a:rPr lang="en-CA" smtClean="0"/>
              <a:t>‹#›</a:t>
            </a:fld>
            <a:endParaRPr lang="en-CA"/>
          </a:p>
        </p:txBody>
      </p:sp>
    </p:spTree>
    <p:extLst>
      <p:ext uri="{BB962C8B-B14F-4D97-AF65-F5344CB8AC3E}">
        <p14:creationId xmlns:p14="http://schemas.microsoft.com/office/powerpoint/2010/main" val="3811419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4A443A-E43E-4CB8-942F-3CC08BBBF1FD}" type="datetimeFigureOut">
              <a:rPr lang="en-CA" smtClean="0"/>
              <a:t>2019-05-15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AADF7A3-0DC1-43EC-812D-6BF4CFEBBC35}" type="slidenum">
              <a:rPr lang="en-CA" smtClean="0"/>
              <a:t>‹#›</a:t>
            </a:fld>
            <a:endParaRPr lang="en-CA"/>
          </a:p>
        </p:txBody>
      </p:sp>
    </p:spTree>
    <p:extLst>
      <p:ext uri="{BB962C8B-B14F-4D97-AF65-F5344CB8AC3E}">
        <p14:creationId xmlns:p14="http://schemas.microsoft.com/office/powerpoint/2010/main" val="4169671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A443A-E43E-4CB8-942F-3CC08BBBF1FD}" type="datetimeFigureOut">
              <a:rPr lang="en-CA" smtClean="0"/>
              <a:t>2019-05-15</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ADF7A3-0DC1-43EC-812D-6BF4CFEBBC35}" type="slidenum">
              <a:rPr lang="en-CA" smtClean="0"/>
              <a:t>‹#›</a:t>
            </a:fld>
            <a:endParaRPr lang="en-CA"/>
          </a:p>
        </p:txBody>
      </p:sp>
    </p:spTree>
    <p:extLst>
      <p:ext uri="{BB962C8B-B14F-4D97-AF65-F5344CB8AC3E}">
        <p14:creationId xmlns:p14="http://schemas.microsoft.com/office/powerpoint/2010/main" val="210351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hyperlink" Target="iframe%20width=%22560%22%20height=%22315%22%20src=%22https:/www.youtube.com/embed/N_LzoVVdlFk%22%20frameborder=%220%22%20allowfullscreen%3e%3c/iframe"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61.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6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jpe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70.jpeg"/><Relationship Id="rId4" Type="http://schemas.microsoft.com/office/2007/relationships/hdphoto" Target="../media/hdphoto5.wdp"/></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microsoft.com/office/2007/relationships/hdphoto" Target="../media/hdphoto7.wdp"/></Relationships>
</file>

<file path=ppt/slides/_rels/slide7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5973" y="2507453"/>
            <a:ext cx="8712968" cy="2868183"/>
          </a:xfrm>
        </p:spPr>
        <p:txBody>
          <a:bodyPr>
            <a:noAutofit/>
          </a:bodyPr>
          <a:lstStyle/>
          <a:p>
            <a:br>
              <a:rPr lang="en-CA" sz="7200" b="1">
                <a:latin typeface="Garamond" panose="02020404030301010803" pitchFamily="18" charset="0"/>
              </a:rPr>
            </a:br>
            <a:r>
              <a:rPr lang="en-CA" sz="8000" b="1">
                <a:latin typeface="Garamond" panose="02020404030301010803" pitchFamily="18" charset="0"/>
              </a:rPr>
              <a:t>AED and CPR</a:t>
            </a:r>
            <a:br>
              <a:rPr lang="en-CA" sz="8000" b="1">
                <a:latin typeface="Garamond" panose="02020404030301010803" pitchFamily="18" charset="0"/>
              </a:rPr>
            </a:br>
            <a:endParaRPr lang="en-CA" sz="7200" b="1">
              <a:latin typeface="Garamond" panose="020204040303010108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000" y="625643"/>
            <a:ext cx="3636000" cy="1286235"/>
          </a:xfrm>
          <a:prstGeom prst="rect">
            <a:avLst/>
          </a:prstGeom>
        </p:spPr>
      </p:pic>
      <p:sp>
        <p:nvSpPr>
          <p:cNvPr id="6" name="Rectangle 5"/>
          <p:cNvSpPr/>
          <p:nvPr/>
        </p:nvSpPr>
        <p:spPr>
          <a:xfrm>
            <a:off x="250371" y="174783"/>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1165596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Student Performance</a:t>
            </a:r>
          </a:p>
        </p:txBody>
      </p:sp>
      <p:sp>
        <p:nvSpPr>
          <p:cNvPr id="9" name="Slide Number Placeholder 8"/>
          <p:cNvSpPr>
            <a:spLocks noGrp="1"/>
          </p:cNvSpPr>
          <p:nvPr>
            <p:ph type="sldNum" sz="quarter" idx="12"/>
          </p:nvPr>
        </p:nvSpPr>
        <p:spPr>
          <a:xfrm>
            <a:off x="8112224" y="6232228"/>
            <a:ext cx="2133600" cy="365125"/>
          </a:xfrm>
        </p:spPr>
        <p:txBody>
          <a:bodyPr/>
          <a:lstStyle/>
          <a:p>
            <a:fld id="{21036CD7-8A89-4C36-8826-635AC63052D9}" type="slidenum">
              <a:rPr lang="en-CA" smtClean="0">
                <a:solidFill>
                  <a:prstClr val="black"/>
                </a:solidFill>
              </a:rPr>
              <a:pPr/>
              <a:t>10</a:t>
            </a:fld>
            <a:endParaRPr lang="en-CA">
              <a:solidFill>
                <a:prstClr val="black"/>
              </a:solidFill>
            </a:endParaRPr>
          </a:p>
        </p:txBody>
      </p:sp>
      <p:sp>
        <p:nvSpPr>
          <p:cNvPr id="11" name="TextBox 10"/>
          <p:cNvSpPr txBox="1"/>
          <p:nvPr/>
        </p:nvSpPr>
        <p:spPr>
          <a:xfrm>
            <a:off x="3071664" y="2555168"/>
            <a:ext cx="5976664" cy="1077218"/>
          </a:xfrm>
          <a:prstGeom prst="rect">
            <a:avLst/>
          </a:prstGeom>
          <a:noFill/>
        </p:spPr>
        <p:txBody>
          <a:bodyPr wrap="square" rtlCol="0">
            <a:spAutoFit/>
          </a:bodyPr>
          <a:lstStyle/>
          <a:p>
            <a:r>
              <a:rPr lang="en-CA" sz="3200" b="1"/>
              <a:t>1.  </a:t>
            </a:r>
            <a:r>
              <a:rPr lang="en-CA" sz="3200" b="1">
                <a:latin typeface="Garamond" panose="02020404030301010803" pitchFamily="18" charset="0"/>
              </a:rPr>
              <a:t>Have students perform glove removal and proper disposal</a:t>
            </a:r>
          </a:p>
        </p:txBody>
      </p:sp>
      <p:sp>
        <p:nvSpPr>
          <p:cNvPr id="15" name="Rounded Rectangle 14"/>
          <p:cNvSpPr/>
          <p:nvPr/>
        </p:nvSpPr>
        <p:spPr>
          <a:xfrm>
            <a:off x="2819636" y="2420888"/>
            <a:ext cx="6480720" cy="157428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731761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Personal Protective Equipment</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56040" y="2168992"/>
            <a:ext cx="2880320" cy="2400300"/>
          </a:xfrm>
          <a:prstGeom prst="rect">
            <a:avLst/>
          </a:prstGeom>
          <a:ln>
            <a:noFill/>
          </a:ln>
          <a:effectLst>
            <a:softEdge rad="112500"/>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9707" r="6420"/>
          <a:stretch/>
        </p:blipFill>
        <p:spPr>
          <a:xfrm>
            <a:off x="2855640" y="2168992"/>
            <a:ext cx="2880320" cy="2376000"/>
          </a:xfrm>
          <a:prstGeom prst="rect">
            <a:avLst/>
          </a:prstGeom>
          <a:ln>
            <a:noFill/>
          </a:ln>
          <a:effectLst>
            <a:softEdge rad="112500"/>
          </a:effectLst>
        </p:spPr>
      </p:pic>
      <p:sp>
        <p:nvSpPr>
          <p:cNvPr id="4" name="TextBox 3"/>
          <p:cNvSpPr txBox="1"/>
          <p:nvPr/>
        </p:nvSpPr>
        <p:spPr>
          <a:xfrm>
            <a:off x="2860229" y="4620846"/>
            <a:ext cx="2875731" cy="461665"/>
          </a:xfrm>
          <a:prstGeom prst="rect">
            <a:avLst/>
          </a:prstGeom>
          <a:noFill/>
        </p:spPr>
        <p:txBody>
          <a:bodyPr wrap="square" rtlCol="0">
            <a:spAutoFit/>
          </a:bodyPr>
          <a:lstStyle/>
          <a:p>
            <a:pPr algn="ctr"/>
            <a:r>
              <a:rPr lang="en-CA" sz="2400">
                <a:solidFill>
                  <a:prstClr val="black"/>
                </a:solidFill>
                <a:latin typeface="Garamond" panose="02020404030301010803" pitchFamily="18" charset="0"/>
              </a:rPr>
              <a:t>Pocket Mask</a:t>
            </a:r>
          </a:p>
        </p:txBody>
      </p:sp>
      <p:sp>
        <p:nvSpPr>
          <p:cNvPr id="5" name="TextBox 4"/>
          <p:cNvSpPr txBox="1"/>
          <p:nvPr/>
        </p:nvSpPr>
        <p:spPr>
          <a:xfrm>
            <a:off x="6456040" y="4620846"/>
            <a:ext cx="2880320" cy="461665"/>
          </a:xfrm>
          <a:prstGeom prst="rect">
            <a:avLst/>
          </a:prstGeom>
          <a:noFill/>
        </p:spPr>
        <p:txBody>
          <a:bodyPr wrap="square" rtlCol="0">
            <a:spAutoFit/>
          </a:bodyPr>
          <a:lstStyle/>
          <a:p>
            <a:pPr algn="ctr"/>
            <a:r>
              <a:rPr lang="en-CA" sz="2400">
                <a:solidFill>
                  <a:prstClr val="black"/>
                </a:solidFill>
                <a:latin typeface="Garamond" panose="02020404030301010803" pitchFamily="18" charset="0"/>
              </a:rPr>
              <a:t>Face Shield</a:t>
            </a:r>
          </a:p>
        </p:txBody>
      </p:sp>
      <p:sp>
        <p:nvSpPr>
          <p:cNvPr id="9" name="Slide Number Placeholder 8"/>
          <p:cNvSpPr>
            <a:spLocks noGrp="1"/>
          </p:cNvSpPr>
          <p:nvPr>
            <p:ph type="sldNum" sz="quarter" idx="12"/>
          </p:nvPr>
        </p:nvSpPr>
        <p:spPr>
          <a:xfrm>
            <a:off x="8112224" y="6232228"/>
            <a:ext cx="2133600" cy="365125"/>
          </a:xfrm>
        </p:spPr>
        <p:txBody>
          <a:bodyPr/>
          <a:lstStyle/>
          <a:p>
            <a:fld id="{21036CD7-8A89-4C36-8826-635AC63052D9}" type="slidenum">
              <a:rPr lang="en-CA" smtClean="0">
                <a:solidFill>
                  <a:prstClr val="black"/>
                </a:solidFill>
                <a:latin typeface="Garamond" panose="02020404030301010803" pitchFamily="18" charset="0"/>
              </a:rPr>
              <a:pPr/>
              <a:t>11</a:t>
            </a:fld>
            <a:endParaRPr lang="en-CA">
              <a:solidFill>
                <a:prstClr val="black"/>
              </a:solidFill>
              <a:latin typeface="Garamond" panose="02020404030301010803" pitchFamily="18" charset="0"/>
            </a:endParaRPr>
          </a:p>
        </p:txBody>
      </p:sp>
      <p:sp>
        <p:nvSpPr>
          <p:cNvPr id="10" name="Rectangle 9"/>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3876031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74470" y="365125"/>
            <a:ext cx="9879330" cy="5201285"/>
          </a:xfrm>
        </p:spPr>
        <p:txBody>
          <a:bodyPr>
            <a:normAutofit/>
          </a:bodyPr>
          <a:lstStyle/>
          <a:p>
            <a:r>
              <a:rPr lang="en-CA" b="1">
                <a:latin typeface="Garamond" panose="02020404030301010803" pitchFamily="18" charset="0"/>
              </a:rPr>
              <a:t>Critical Incident Stress </a:t>
            </a:r>
            <a:br>
              <a:rPr lang="en-CA" b="1">
                <a:latin typeface="Garamond" panose="02020404030301010803" pitchFamily="18" charset="0"/>
              </a:rPr>
            </a:br>
            <a:r>
              <a:rPr lang="en-CA" b="1">
                <a:latin typeface="Garamond" panose="02020404030301010803" pitchFamily="18" charset="0"/>
              </a:rPr>
              <a:t>and</a:t>
            </a:r>
            <a:br>
              <a:rPr lang="en-CA" b="1">
                <a:latin typeface="Garamond" panose="02020404030301010803" pitchFamily="18" charset="0"/>
              </a:rPr>
            </a:br>
            <a:r>
              <a:rPr lang="en-CA" b="1">
                <a:latin typeface="Garamond" panose="02020404030301010803" pitchFamily="18" charset="0"/>
              </a:rPr>
              <a:t>Post Traumatic Stress Disorder</a:t>
            </a:r>
          </a:p>
        </p:txBody>
      </p:sp>
      <p:sp>
        <p:nvSpPr>
          <p:cNvPr id="9" name="Slide Number Placeholder 8"/>
          <p:cNvSpPr>
            <a:spLocks noGrp="1"/>
          </p:cNvSpPr>
          <p:nvPr>
            <p:ph type="sldNum" sz="quarter" idx="12"/>
          </p:nvPr>
        </p:nvSpPr>
        <p:spPr>
          <a:xfrm>
            <a:off x="8112224" y="6232228"/>
            <a:ext cx="2133600" cy="365125"/>
          </a:xfrm>
        </p:spPr>
        <p:txBody>
          <a:bodyPr/>
          <a:lstStyle/>
          <a:p>
            <a:fld id="{21036CD7-8A89-4C36-8826-635AC63052D9}" type="slidenum">
              <a:rPr lang="en-CA" smtClean="0">
                <a:solidFill>
                  <a:prstClr val="black"/>
                </a:solidFill>
                <a:latin typeface="Garamond" panose="02020404030301010803" pitchFamily="18" charset="0"/>
              </a:rPr>
              <a:pPr/>
              <a:t>12</a:t>
            </a:fld>
            <a:endParaRPr lang="en-CA">
              <a:solidFill>
                <a:prstClr val="black"/>
              </a:solidFill>
              <a:latin typeface="Garamond" panose="02020404030301010803" pitchFamily="18" charset="0"/>
            </a:endParaRPr>
          </a:p>
        </p:txBody>
      </p:sp>
      <p:sp>
        <p:nvSpPr>
          <p:cNvPr id="10" name="Rectangle 9"/>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890436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First Aider’s Reaction</a:t>
            </a:r>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91544" y="1628801"/>
            <a:ext cx="3222248" cy="4525963"/>
          </a:xfrm>
          <a:prstGeom prst="rect">
            <a:avLst/>
          </a:prstGeom>
          <a:ln>
            <a:noFill/>
          </a:ln>
          <a:effectLst>
            <a:softEdge rad="112500"/>
          </a:effectLst>
        </p:spPr>
      </p:pic>
      <p:sp>
        <p:nvSpPr>
          <p:cNvPr id="3" name="TextBox 2"/>
          <p:cNvSpPr txBox="1"/>
          <p:nvPr/>
        </p:nvSpPr>
        <p:spPr>
          <a:xfrm>
            <a:off x="5447928" y="1556793"/>
            <a:ext cx="4608512" cy="4708981"/>
          </a:xfrm>
          <a:prstGeom prst="rect">
            <a:avLst/>
          </a:prstGeom>
          <a:noFill/>
        </p:spPr>
        <p:txBody>
          <a:bodyPr wrap="square" rtlCol="0">
            <a:spAutoFit/>
          </a:bodyPr>
          <a:lstStyle/>
          <a:p>
            <a:r>
              <a:rPr lang="en-CA" sz="2000" b="1">
                <a:solidFill>
                  <a:prstClr val="black"/>
                </a:solidFill>
              </a:rPr>
              <a:t>Critical Incident Stress </a:t>
            </a:r>
            <a:r>
              <a:rPr lang="en-CA" sz="2000">
                <a:solidFill>
                  <a:prstClr val="black"/>
                </a:solidFill>
              </a:rPr>
              <a:t>immediately after:</a:t>
            </a:r>
          </a:p>
          <a:p>
            <a:pPr marL="285750" indent="-285750">
              <a:buFont typeface="Arial" panose="020B0604020202020204" pitchFamily="34" charset="0"/>
              <a:buChar char="•"/>
            </a:pPr>
            <a:r>
              <a:rPr lang="en-CA" sz="2000">
                <a:solidFill>
                  <a:prstClr val="black"/>
                </a:solidFill>
              </a:rPr>
              <a:t>Anxiety</a:t>
            </a:r>
          </a:p>
          <a:p>
            <a:pPr marL="285750" indent="-285750">
              <a:buFont typeface="Arial" panose="020B0604020202020204" pitchFamily="34" charset="0"/>
              <a:buChar char="•"/>
            </a:pPr>
            <a:r>
              <a:rPr lang="en-CA" sz="2000">
                <a:solidFill>
                  <a:prstClr val="black"/>
                </a:solidFill>
              </a:rPr>
              <a:t>Upset stomach</a:t>
            </a:r>
          </a:p>
          <a:p>
            <a:pPr marL="285750" indent="-285750">
              <a:buFont typeface="Arial" panose="020B0604020202020204" pitchFamily="34" charset="0"/>
              <a:buChar char="•"/>
            </a:pPr>
            <a:r>
              <a:rPr lang="en-CA" sz="2000">
                <a:solidFill>
                  <a:prstClr val="black"/>
                </a:solidFill>
              </a:rPr>
              <a:t>Difficulty sleeping</a:t>
            </a:r>
          </a:p>
          <a:p>
            <a:pPr marL="285750" indent="-285750">
              <a:buFont typeface="Arial" panose="020B0604020202020204" pitchFamily="34" charset="0"/>
              <a:buChar char="•"/>
            </a:pPr>
            <a:r>
              <a:rPr lang="en-CA" sz="2000">
                <a:solidFill>
                  <a:prstClr val="black"/>
                </a:solidFill>
              </a:rPr>
              <a:t>Drink too much</a:t>
            </a:r>
          </a:p>
          <a:p>
            <a:pPr marL="285750" indent="-285750">
              <a:buFont typeface="Arial" panose="020B0604020202020204" pitchFamily="34" charset="0"/>
              <a:buChar char="•"/>
            </a:pPr>
            <a:r>
              <a:rPr lang="en-CA" sz="2000">
                <a:solidFill>
                  <a:prstClr val="black"/>
                </a:solidFill>
              </a:rPr>
              <a:t>Unable to eat or eat too much</a:t>
            </a:r>
          </a:p>
          <a:p>
            <a:pPr marL="285750" indent="-285750">
              <a:buFont typeface="Arial" panose="020B0604020202020204" pitchFamily="34" charset="0"/>
              <a:buChar char="•"/>
            </a:pPr>
            <a:r>
              <a:rPr lang="en-CA" sz="2000">
                <a:solidFill>
                  <a:prstClr val="black"/>
                </a:solidFill>
              </a:rPr>
              <a:t>Panic attacks</a:t>
            </a:r>
          </a:p>
          <a:p>
            <a:pPr marL="285750" indent="-285750">
              <a:buFont typeface="Arial" panose="020B0604020202020204" pitchFamily="34" charset="0"/>
              <a:buChar char="•"/>
            </a:pPr>
            <a:r>
              <a:rPr lang="en-CA" sz="2000">
                <a:solidFill>
                  <a:prstClr val="black"/>
                </a:solidFill>
              </a:rPr>
              <a:t>Teary</a:t>
            </a:r>
          </a:p>
          <a:p>
            <a:endParaRPr lang="en-CA" sz="2000">
              <a:solidFill>
                <a:prstClr val="black"/>
              </a:solidFill>
            </a:endParaRPr>
          </a:p>
          <a:p>
            <a:r>
              <a:rPr lang="en-CA" sz="2000" b="1">
                <a:solidFill>
                  <a:prstClr val="black"/>
                </a:solidFill>
              </a:rPr>
              <a:t>Post Traumatic Stress </a:t>
            </a:r>
            <a:r>
              <a:rPr lang="en-CA" sz="2000">
                <a:solidFill>
                  <a:prstClr val="black"/>
                </a:solidFill>
              </a:rPr>
              <a:t>after 72 hours:</a:t>
            </a:r>
          </a:p>
          <a:p>
            <a:pPr marL="285750" indent="-285750">
              <a:buFont typeface="Arial" panose="020B0604020202020204" pitchFamily="34" charset="0"/>
              <a:buChar char="•"/>
            </a:pPr>
            <a:r>
              <a:rPr lang="en-CA" sz="2000">
                <a:solidFill>
                  <a:prstClr val="black"/>
                </a:solidFill>
              </a:rPr>
              <a:t>Personality changes</a:t>
            </a:r>
          </a:p>
          <a:p>
            <a:pPr marL="285750" indent="-285750">
              <a:buFont typeface="Arial" panose="020B0604020202020204" pitchFamily="34" charset="0"/>
              <a:buChar char="•"/>
            </a:pPr>
            <a:r>
              <a:rPr lang="en-CA" sz="2000">
                <a:solidFill>
                  <a:prstClr val="black"/>
                </a:solidFill>
              </a:rPr>
              <a:t>Poor hygiene</a:t>
            </a:r>
          </a:p>
          <a:p>
            <a:pPr marL="285750" indent="-285750">
              <a:buFont typeface="Arial" panose="020B0604020202020204" pitchFamily="34" charset="0"/>
              <a:buChar char="•"/>
            </a:pPr>
            <a:r>
              <a:rPr lang="en-CA" sz="2000">
                <a:solidFill>
                  <a:prstClr val="black"/>
                </a:solidFill>
              </a:rPr>
              <a:t>Always late or no show</a:t>
            </a:r>
          </a:p>
          <a:p>
            <a:pPr marL="285750" indent="-285750">
              <a:buFont typeface="Arial" panose="020B0604020202020204" pitchFamily="34" charset="0"/>
              <a:buChar char="•"/>
            </a:pPr>
            <a:r>
              <a:rPr lang="en-CA" sz="2000">
                <a:solidFill>
                  <a:prstClr val="black"/>
                </a:solidFill>
              </a:rPr>
              <a:t>Always tired</a:t>
            </a:r>
          </a:p>
          <a:p>
            <a:pPr marL="285750" indent="-285750">
              <a:buFont typeface="Arial" panose="020B0604020202020204" pitchFamily="34" charset="0"/>
              <a:buChar char="•"/>
            </a:pPr>
            <a:r>
              <a:rPr lang="en-CA" sz="2000">
                <a:solidFill>
                  <a:prstClr val="black"/>
                </a:solidFill>
              </a:rPr>
              <a:t>Excessive alcohol or drug use</a:t>
            </a:r>
          </a:p>
        </p:txBody>
      </p:sp>
      <p:sp>
        <p:nvSpPr>
          <p:cNvPr id="5" name="Slide Number Placeholder 4"/>
          <p:cNvSpPr>
            <a:spLocks noGrp="1"/>
          </p:cNvSpPr>
          <p:nvPr>
            <p:ph type="sldNum" sz="quarter" idx="12"/>
          </p:nvPr>
        </p:nvSpPr>
        <p:spPr/>
        <p:txBody>
          <a:bodyPr/>
          <a:lstStyle/>
          <a:p>
            <a:fld id="{21036CD7-8A89-4C36-8826-635AC63052D9}" type="slidenum">
              <a:rPr lang="en-CA" smtClean="0">
                <a:solidFill>
                  <a:prstClr val="black">
                    <a:tint val="75000"/>
                  </a:prstClr>
                </a:solidFill>
              </a:rPr>
              <a:pPr/>
              <a:t>13</a:t>
            </a:fld>
            <a:endParaRPr lang="en-CA">
              <a:solidFill>
                <a:prstClr val="black">
                  <a:tint val="75000"/>
                </a:prstClr>
              </a:solidFill>
            </a:endParaRPr>
          </a:p>
        </p:txBody>
      </p:sp>
      <p:sp>
        <p:nvSpPr>
          <p:cNvPr id="7" name="Rectangle 6"/>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2588306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274638"/>
            <a:ext cx="8229600" cy="3022070"/>
          </a:xfrm>
        </p:spPr>
        <p:txBody>
          <a:bodyPr>
            <a:normAutofit/>
          </a:bodyPr>
          <a:lstStyle/>
          <a:p>
            <a:r>
              <a:rPr lang="en-CA" sz="7200" b="1">
                <a:latin typeface="Garamond" panose="02020404030301010803" pitchFamily="18" charset="0"/>
              </a:rPr>
              <a:t>Emergency Scene </a:t>
            </a:r>
            <a:br>
              <a:rPr lang="en-CA" sz="7200" b="1">
                <a:latin typeface="Garamond" panose="02020404030301010803" pitchFamily="18" charset="0"/>
              </a:rPr>
            </a:br>
            <a:r>
              <a:rPr lang="en-CA" sz="7200" b="1">
                <a:latin typeface="Garamond" panose="02020404030301010803" pitchFamily="18" charset="0"/>
              </a:rPr>
              <a:t>Management</a:t>
            </a:r>
          </a:p>
        </p:txBody>
      </p:sp>
      <p:sp>
        <p:nvSpPr>
          <p:cNvPr id="5" name="Slide Number Placeholder 4"/>
          <p:cNvSpPr>
            <a:spLocks noGrp="1"/>
          </p:cNvSpPr>
          <p:nvPr>
            <p:ph type="sldNum" sz="quarter" idx="12"/>
          </p:nvPr>
        </p:nvSpPr>
        <p:spPr/>
        <p:txBody>
          <a:bodyPr/>
          <a:lstStyle/>
          <a:p>
            <a:fld id="{21036CD7-8A89-4C36-8826-635AC63052D9}" type="slidenum">
              <a:rPr lang="en-CA" smtClean="0">
                <a:solidFill>
                  <a:prstClr val="black">
                    <a:tint val="75000"/>
                  </a:prstClr>
                </a:solidFill>
              </a:rPr>
              <a:pPr/>
              <a:t>14</a:t>
            </a:fld>
            <a:endParaRPr lang="en-CA">
              <a:solidFill>
                <a:prstClr val="black">
                  <a:tint val="75000"/>
                </a:prst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6806" y="3296708"/>
            <a:ext cx="4278387" cy="2849791"/>
          </a:xfrm>
          <a:prstGeom prst="rect">
            <a:avLst/>
          </a:prstGeom>
          <a:ln>
            <a:noFill/>
          </a:ln>
          <a:effectLst>
            <a:softEdge rad="112500"/>
          </a:effectLst>
        </p:spPr>
      </p:pic>
      <p:sp>
        <p:nvSpPr>
          <p:cNvPr id="9" name="Rectangle 8"/>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149743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Emergency Scene Management</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5546" y="1412777"/>
            <a:ext cx="2628900" cy="1743075"/>
          </a:xfrm>
          <a:prstGeom prst="rect">
            <a:avLst/>
          </a:prstGeom>
          <a:ln>
            <a:noFill/>
          </a:ln>
          <a:effectLst>
            <a:softEdge rad="112500"/>
          </a:effectLst>
        </p:spPr>
      </p:pic>
      <p:sp>
        <p:nvSpPr>
          <p:cNvPr id="3" name="TextBox 2"/>
          <p:cNvSpPr txBox="1"/>
          <p:nvPr/>
        </p:nvSpPr>
        <p:spPr>
          <a:xfrm>
            <a:off x="4007768" y="3212977"/>
            <a:ext cx="4608512" cy="2800767"/>
          </a:xfrm>
          <a:prstGeom prst="rect">
            <a:avLst/>
          </a:prstGeom>
          <a:noFill/>
        </p:spPr>
        <p:txBody>
          <a:bodyPr wrap="square" rtlCol="0">
            <a:spAutoFit/>
          </a:bodyPr>
          <a:lstStyle/>
          <a:p>
            <a:pPr marL="342900" indent="-342900">
              <a:buFontTx/>
              <a:buAutoNum type="arabicPeriod"/>
            </a:pPr>
            <a:r>
              <a:rPr lang="en-CA" sz="4400">
                <a:solidFill>
                  <a:prstClr val="black"/>
                </a:solidFill>
                <a:latin typeface="Garamond" panose="02020404030301010803" pitchFamily="18" charset="0"/>
              </a:rPr>
              <a:t> Scene Survey</a:t>
            </a:r>
          </a:p>
          <a:p>
            <a:pPr marL="342900" indent="-342900">
              <a:buFontTx/>
              <a:buAutoNum type="arabicPeriod"/>
            </a:pPr>
            <a:r>
              <a:rPr lang="en-CA" sz="4400">
                <a:solidFill>
                  <a:prstClr val="black"/>
                </a:solidFill>
                <a:latin typeface="Garamond" panose="02020404030301010803" pitchFamily="18" charset="0"/>
              </a:rPr>
              <a:t> Primary Survey</a:t>
            </a:r>
          </a:p>
          <a:p>
            <a:pPr marL="342900" indent="-342900">
              <a:buFontTx/>
              <a:buAutoNum type="arabicPeriod"/>
            </a:pPr>
            <a:r>
              <a:rPr lang="en-CA" sz="4400">
                <a:solidFill>
                  <a:prstClr val="black"/>
                </a:solidFill>
                <a:latin typeface="Garamond" panose="02020404030301010803" pitchFamily="18" charset="0"/>
              </a:rPr>
              <a:t> Secondary Survey</a:t>
            </a:r>
          </a:p>
          <a:p>
            <a:pPr marL="342900" indent="-342900">
              <a:buFontTx/>
              <a:buAutoNum type="arabicPeriod"/>
            </a:pPr>
            <a:r>
              <a:rPr lang="en-CA" sz="4400">
                <a:solidFill>
                  <a:prstClr val="black"/>
                </a:solidFill>
                <a:latin typeface="Garamond" panose="02020404030301010803" pitchFamily="18" charset="0"/>
              </a:rPr>
              <a:t> Ongoing Care</a:t>
            </a:r>
          </a:p>
        </p:txBody>
      </p:sp>
      <p:sp>
        <p:nvSpPr>
          <p:cNvPr id="5" name="Slide Number Placeholder 4"/>
          <p:cNvSpPr>
            <a:spLocks noGrp="1"/>
          </p:cNvSpPr>
          <p:nvPr>
            <p:ph type="sldNum" sz="quarter" idx="12"/>
          </p:nvPr>
        </p:nvSpPr>
        <p:spPr/>
        <p:txBody>
          <a:bodyPr/>
          <a:lstStyle/>
          <a:p>
            <a:fld id="{21036CD7-8A89-4C36-8826-635AC63052D9}" type="slidenum">
              <a:rPr lang="en-CA" smtClean="0">
                <a:solidFill>
                  <a:prstClr val="black">
                    <a:tint val="75000"/>
                  </a:prstClr>
                </a:solidFill>
              </a:rPr>
              <a:pPr/>
              <a:t>15</a:t>
            </a:fld>
            <a:endParaRPr lang="en-CA">
              <a:solidFill>
                <a:prstClr val="black">
                  <a:tint val="75000"/>
                </a:prstClr>
              </a:solidFill>
            </a:endParaRPr>
          </a:p>
        </p:txBody>
      </p:sp>
      <p:sp>
        <p:nvSpPr>
          <p:cNvPr id="7" name="Rectangle 6"/>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2019642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CA" b="1">
                <a:latin typeface="Garamond" panose="02020404030301010803" pitchFamily="18" charset="0"/>
              </a:rPr>
              <a:t>Emergency Scene Management</a:t>
            </a:r>
          </a:p>
        </p:txBody>
      </p:sp>
      <p:sp>
        <p:nvSpPr>
          <p:cNvPr id="7" name="Content Placeholder 6"/>
          <p:cNvSpPr>
            <a:spLocks noGrp="1"/>
          </p:cNvSpPr>
          <p:nvPr>
            <p:ph idx="1"/>
          </p:nvPr>
        </p:nvSpPr>
        <p:spPr>
          <a:xfrm>
            <a:off x="1981200" y="1700809"/>
            <a:ext cx="8229600" cy="4425355"/>
          </a:xfrm>
        </p:spPr>
        <p:txBody>
          <a:bodyPr>
            <a:normAutofit/>
          </a:bodyPr>
          <a:lstStyle/>
          <a:p>
            <a:pPr marL="0" indent="0" algn="ctr">
              <a:lnSpc>
                <a:spcPct val="150000"/>
              </a:lnSpc>
              <a:buNone/>
            </a:pPr>
            <a:r>
              <a:rPr lang="en-CA" sz="4000">
                <a:latin typeface="Garamond" panose="02020404030301010803" pitchFamily="18" charset="0"/>
              </a:rPr>
              <a:t>In all emergencies use this sequence:</a:t>
            </a:r>
          </a:p>
          <a:p>
            <a:pPr marL="0" indent="0" algn="ctr">
              <a:spcBef>
                <a:spcPts val="0"/>
              </a:spcBef>
              <a:buNone/>
            </a:pPr>
            <a:endParaRPr lang="en-CA" sz="4800" b="1">
              <a:latin typeface="Garamond" panose="02020404030301010803" pitchFamily="18" charset="0"/>
            </a:endParaRPr>
          </a:p>
          <a:p>
            <a:pPr marL="0" indent="0" algn="ctr">
              <a:spcBef>
                <a:spcPts val="0"/>
              </a:spcBef>
              <a:buNone/>
            </a:pPr>
            <a:r>
              <a:rPr lang="en-CA" sz="4800" b="1">
                <a:latin typeface="Garamond" panose="02020404030301010803" pitchFamily="18" charset="0"/>
              </a:rPr>
              <a:t>Look, Talk, Call,</a:t>
            </a:r>
          </a:p>
          <a:p>
            <a:pPr marL="0" indent="0" algn="ctr">
              <a:spcBef>
                <a:spcPts val="0"/>
              </a:spcBef>
              <a:buNone/>
            </a:pPr>
            <a:r>
              <a:rPr lang="en-CA" sz="4800" b="1">
                <a:latin typeface="Garamond" panose="02020404030301010803" pitchFamily="18" charset="0"/>
              </a:rPr>
              <a:t>Airway, Breathing, Circulation</a:t>
            </a:r>
          </a:p>
        </p:txBody>
      </p:sp>
      <p:sp>
        <p:nvSpPr>
          <p:cNvPr id="4" name="Footer Placeholder 3"/>
          <p:cNvSpPr>
            <a:spLocks noGrp="1"/>
          </p:cNvSpPr>
          <p:nvPr>
            <p:ph type="ftr" sz="quarter" idx="11"/>
          </p:nvPr>
        </p:nvSpPr>
        <p:spPr/>
        <p:txBody>
          <a:bodyPr/>
          <a:lstStyle/>
          <a:p>
            <a:r>
              <a:rPr lang="en-CA">
                <a:solidFill>
                  <a:prstClr val="black">
                    <a:tint val="75000"/>
                  </a:prstClr>
                </a:solidFill>
              </a:rPr>
              <a:t>Life's Emergency Training</a:t>
            </a:r>
          </a:p>
        </p:txBody>
      </p:sp>
      <p:sp>
        <p:nvSpPr>
          <p:cNvPr id="5" name="Slide Number Placeholder 4"/>
          <p:cNvSpPr>
            <a:spLocks noGrp="1"/>
          </p:cNvSpPr>
          <p:nvPr>
            <p:ph type="sldNum" sz="quarter" idx="12"/>
          </p:nvPr>
        </p:nvSpPr>
        <p:spPr/>
        <p:txBody>
          <a:bodyPr/>
          <a:lstStyle/>
          <a:p>
            <a:fld id="{21036CD7-8A89-4C36-8826-635AC63052D9}" type="slidenum">
              <a:rPr lang="en-CA" smtClean="0">
                <a:solidFill>
                  <a:prstClr val="black">
                    <a:tint val="75000"/>
                  </a:prstClr>
                </a:solidFill>
              </a:rPr>
              <a:pPr/>
              <a:t>16</a:t>
            </a:fld>
            <a:endParaRPr lang="en-CA">
              <a:solidFill>
                <a:prstClr val="black">
                  <a:tint val="75000"/>
                </a:prstClr>
              </a:solidFill>
            </a:endParaRPr>
          </a:p>
        </p:txBody>
      </p:sp>
      <p:sp>
        <p:nvSpPr>
          <p:cNvPr id="9" name="Rectangle 8"/>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378822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94657" y="163897"/>
            <a:ext cx="10515600" cy="1325563"/>
          </a:xfrm>
        </p:spPr>
        <p:txBody>
          <a:bodyPr/>
          <a:lstStyle/>
          <a:p>
            <a:r>
              <a:rPr lang="en-CA" b="1">
                <a:latin typeface="Garamond" panose="02020404030301010803" pitchFamily="18" charset="0"/>
              </a:rPr>
              <a:t>Emergency Approach</a:t>
            </a:r>
          </a:p>
        </p:txBody>
      </p:sp>
      <p:sp>
        <p:nvSpPr>
          <p:cNvPr id="7" name="Content Placeholder 6"/>
          <p:cNvSpPr>
            <a:spLocks noGrp="1"/>
          </p:cNvSpPr>
          <p:nvPr>
            <p:ph idx="1"/>
          </p:nvPr>
        </p:nvSpPr>
        <p:spPr>
          <a:xfrm>
            <a:off x="1245870" y="1440179"/>
            <a:ext cx="10378440" cy="5190441"/>
          </a:xfrm>
        </p:spPr>
        <p:txBody>
          <a:bodyPr>
            <a:normAutofit fontScale="62500" lnSpcReduction="20000"/>
          </a:bodyPr>
          <a:lstStyle/>
          <a:p>
            <a:pPr marL="0" indent="0">
              <a:lnSpc>
                <a:spcPct val="100000"/>
              </a:lnSpc>
              <a:spcBef>
                <a:spcPts val="0"/>
              </a:spcBef>
              <a:buNone/>
            </a:pPr>
            <a:r>
              <a:rPr lang="en-CA" sz="4500" b="1">
                <a:latin typeface="Garamond" panose="02020404030301010803" pitchFamily="18" charset="0"/>
              </a:rPr>
              <a:t>Look </a:t>
            </a:r>
            <a:r>
              <a:rPr lang="en-CA" sz="4500">
                <a:latin typeface="Garamond" panose="02020404030301010803" pitchFamily="18" charset="0"/>
              </a:rPr>
              <a:t>– hazards, MOI and how many injured</a:t>
            </a:r>
          </a:p>
          <a:p>
            <a:pPr marL="0" indent="0">
              <a:lnSpc>
                <a:spcPct val="100000"/>
              </a:lnSpc>
              <a:spcBef>
                <a:spcPts val="0"/>
              </a:spcBef>
              <a:buNone/>
            </a:pPr>
            <a:endParaRPr lang="en-CA" sz="4500">
              <a:latin typeface="Garamond" panose="02020404030301010803" pitchFamily="18" charset="0"/>
            </a:endParaRPr>
          </a:p>
          <a:p>
            <a:pPr marL="0" indent="0">
              <a:lnSpc>
                <a:spcPct val="100000"/>
              </a:lnSpc>
              <a:spcBef>
                <a:spcPts val="0"/>
              </a:spcBef>
              <a:buNone/>
            </a:pPr>
            <a:r>
              <a:rPr lang="en-CA" sz="4500" b="1">
                <a:latin typeface="Garamond" panose="02020404030301010803" pitchFamily="18" charset="0"/>
              </a:rPr>
              <a:t>Talk </a:t>
            </a:r>
            <a:r>
              <a:rPr lang="en-CA" sz="4500">
                <a:latin typeface="Garamond" panose="02020404030301010803" pitchFamily="18" charset="0"/>
              </a:rPr>
              <a:t>– check for responsiveness and get consent</a:t>
            </a:r>
          </a:p>
          <a:p>
            <a:pPr marL="0" indent="0">
              <a:lnSpc>
                <a:spcPct val="100000"/>
              </a:lnSpc>
              <a:spcBef>
                <a:spcPts val="0"/>
              </a:spcBef>
              <a:buNone/>
            </a:pPr>
            <a:endParaRPr lang="en-CA" sz="4500">
              <a:latin typeface="Garamond" panose="02020404030301010803" pitchFamily="18" charset="0"/>
            </a:endParaRPr>
          </a:p>
          <a:p>
            <a:pPr marL="892175" indent="-892175">
              <a:lnSpc>
                <a:spcPct val="100000"/>
              </a:lnSpc>
              <a:spcBef>
                <a:spcPts val="0"/>
              </a:spcBef>
              <a:buNone/>
            </a:pPr>
            <a:r>
              <a:rPr lang="en-CA" sz="4500" b="1">
                <a:latin typeface="Garamond" panose="02020404030301010803" pitchFamily="18" charset="0"/>
              </a:rPr>
              <a:t>Call </a:t>
            </a:r>
            <a:r>
              <a:rPr lang="en-CA" sz="4500">
                <a:latin typeface="Garamond" panose="02020404030301010803" pitchFamily="18" charset="0"/>
              </a:rPr>
              <a:t>– get someone to call 911 and another person to get an AED </a:t>
            </a:r>
          </a:p>
          <a:p>
            <a:pPr marL="892175" indent="-892175">
              <a:lnSpc>
                <a:spcPct val="100000"/>
              </a:lnSpc>
              <a:spcBef>
                <a:spcPts val="0"/>
              </a:spcBef>
              <a:buNone/>
            </a:pPr>
            <a:r>
              <a:rPr lang="en-CA" sz="4500">
                <a:latin typeface="Garamond" panose="02020404030301010803" pitchFamily="18" charset="0"/>
              </a:rPr>
              <a:t>           (internal response plan)</a:t>
            </a:r>
          </a:p>
          <a:p>
            <a:pPr marL="892175" indent="-892175">
              <a:lnSpc>
                <a:spcPct val="100000"/>
              </a:lnSpc>
              <a:spcBef>
                <a:spcPts val="0"/>
              </a:spcBef>
              <a:buNone/>
            </a:pPr>
            <a:endParaRPr lang="en-CA" sz="4500">
              <a:latin typeface="Garamond" panose="02020404030301010803" pitchFamily="18" charset="0"/>
            </a:endParaRPr>
          </a:p>
          <a:p>
            <a:pPr marL="1349375" indent="-1349375">
              <a:lnSpc>
                <a:spcPct val="100000"/>
              </a:lnSpc>
              <a:spcBef>
                <a:spcPts val="0"/>
              </a:spcBef>
              <a:buNone/>
            </a:pPr>
            <a:r>
              <a:rPr lang="en-CA" sz="4500" b="1">
                <a:latin typeface="Garamond" panose="02020404030301010803" pitchFamily="18" charset="0"/>
              </a:rPr>
              <a:t>Airway </a:t>
            </a:r>
            <a:r>
              <a:rPr lang="en-CA" sz="4500">
                <a:latin typeface="Garamond" panose="02020404030301010803" pitchFamily="18" charset="0"/>
              </a:rPr>
              <a:t>– open airway with head – tilt, chin – lift</a:t>
            </a:r>
          </a:p>
          <a:p>
            <a:pPr marL="1349375" indent="-1349375">
              <a:lnSpc>
                <a:spcPct val="100000"/>
              </a:lnSpc>
              <a:spcBef>
                <a:spcPts val="0"/>
              </a:spcBef>
              <a:buNone/>
            </a:pPr>
            <a:endParaRPr lang="en-CA" sz="4500" b="1">
              <a:latin typeface="Garamond" panose="02020404030301010803" pitchFamily="18" charset="0"/>
            </a:endParaRPr>
          </a:p>
          <a:p>
            <a:pPr marL="0" indent="0">
              <a:lnSpc>
                <a:spcPct val="100000"/>
              </a:lnSpc>
              <a:spcBef>
                <a:spcPts val="0"/>
              </a:spcBef>
              <a:buNone/>
            </a:pPr>
            <a:r>
              <a:rPr lang="en-CA" sz="4500" b="1">
                <a:latin typeface="Garamond" panose="02020404030301010803" pitchFamily="18" charset="0"/>
              </a:rPr>
              <a:t>Breathing </a:t>
            </a:r>
            <a:r>
              <a:rPr lang="en-CA" sz="4500">
                <a:latin typeface="Garamond" panose="02020404030301010803" pitchFamily="18" charset="0"/>
              </a:rPr>
              <a:t>– </a:t>
            </a:r>
            <a:r>
              <a:rPr lang="en-CA" sz="4500" b="1">
                <a:latin typeface="Garamond" panose="02020404030301010803" pitchFamily="18" charset="0"/>
              </a:rPr>
              <a:t> </a:t>
            </a:r>
            <a:r>
              <a:rPr lang="en-CA" sz="4500">
                <a:latin typeface="Garamond" panose="02020404030301010803" pitchFamily="18" charset="0"/>
              </a:rPr>
              <a:t>check for normal breathing for 5-10 seconds</a:t>
            </a:r>
          </a:p>
          <a:p>
            <a:pPr marL="0" indent="0">
              <a:lnSpc>
                <a:spcPct val="100000"/>
              </a:lnSpc>
              <a:spcBef>
                <a:spcPts val="0"/>
              </a:spcBef>
              <a:buNone/>
            </a:pPr>
            <a:endParaRPr lang="en-CA" sz="4500">
              <a:latin typeface="Garamond" panose="02020404030301010803" pitchFamily="18" charset="0"/>
            </a:endParaRPr>
          </a:p>
          <a:p>
            <a:pPr marL="2057400" indent="-2057400">
              <a:lnSpc>
                <a:spcPct val="100000"/>
              </a:lnSpc>
              <a:spcBef>
                <a:spcPts val="0"/>
              </a:spcBef>
              <a:buNone/>
            </a:pPr>
            <a:r>
              <a:rPr lang="en-CA" sz="4500" b="1">
                <a:latin typeface="Garamond" panose="02020404030301010803" pitchFamily="18" charset="0"/>
              </a:rPr>
              <a:t>Circulation </a:t>
            </a:r>
            <a:r>
              <a:rPr lang="en-CA" sz="4500">
                <a:latin typeface="Garamond" panose="02020404030301010803" pitchFamily="18" charset="0"/>
              </a:rPr>
              <a:t>– </a:t>
            </a:r>
            <a:r>
              <a:rPr lang="en-CA" sz="3600">
                <a:latin typeface="Garamond" panose="02020404030301010803" pitchFamily="18" charset="0"/>
              </a:rPr>
              <a:t>ensure no severe bleeds or start CPR if needed</a:t>
            </a:r>
          </a:p>
          <a:p>
            <a:pPr marL="2057400" indent="-2057400">
              <a:lnSpc>
                <a:spcPct val="100000"/>
              </a:lnSpc>
              <a:spcBef>
                <a:spcPts val="0"/>
              </a:spcBef>
              <a:buNone/>
            </a:pPr>
            <a:endParaRPr lang="en-CA" sz="4500">
              <a:latin typeface="Garamond" panose="02020404030301010803" pitchFamily="18" charset="0"/>
            </a:endParaRPr>
          </a:p>
          <a:p>
            <a:pPr marL="2332038" indent="-2332038">
              <a:lnSpc>
                <a:spcPct val="100000"/>
              </a:lnSpc>
              <a:spcBef>
                <a:spcPts val="0"/>
              </a:spcBef>
              <a:buNone/>
            </a:pPr>
            <a:r>
              <a:rPr lang="en-CA" sz="4500" b="1">
                <a:latin typeface="Garamond" panose="02020404030301010803" pitchFamily="18" charset="0"/>
              </a:rPr>
              <a:t>Defibrillation </a:t>
            </a:r>
            <a:r>
              <a:rPr lang="en-CA" sz="4500">
                <a:latin typeface="Garamond" panose="02020404030301010803" pitchFamily="18" charset="0"/>
              </a:rPr>
              <a:t>– if casualty is unresponsive with no breathing</a:t>
            </a:r>
            <a:endParaRPr lang="en-CA"/>
          </a:p>
        </p:txBody>
      </p:sp>
      <p:sp>
        <p:nvSpPr>
          <p:cNvPr id="3" name="Slide Number Placeholder 2"/>
          <p:cNvSpPr>
            <a:spLocks noGrp="1"/>
          </p:cNvSpPr>
          <p:nvPr>
            <p:ph type="sldNum" sz="quarter" idx="12"/>
          </p:nvPr>
        </p:nvSpPr>
        <p:spPr/>
        <p:txBody>
          <a:bodyPr/>
          <a:lstStyle/>
          <a:p>
            <a:fld id="{21036CD7-8A89-4C36-8826-635AC63052D9}" type="slidenum">
              <a:rPr lang="en-CA" smtClean="0">
                <a:solidFill>
                  <a:prstClr val="black">
                    <a:tint val="75000"/>
                  </a:prstClr>
                </a:solidFill>
              </a:rPr>
              <a:pPr/>
              <a:t>17</a:t>
            </a:fld>
            <a:endParaRPr lang="en-CA">
              <a:solidFill>
                <a:prstClr val="black">
                  <a:tint val="75000"/>
                </a:prstClr>
              </a:solidFill>
            </a:endParaRPr>
          </a:p>
        </p:txBody>
      </p:sp>
      <p:sp>
        <p:nvSpPr>
          <p:cNvPr id="9" name="Rectangle 8"/>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2689517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Scene Survey</a:t>
            </a:r>
          </a:p>
        </p:txBody>
      </p:sp>
      <p:sp>
        <p:nvSpPr>
          <p:cNvPr id="7" name="Content Placeholder 6"/>
          <p:cNvSpPr>
            <a:spLocks noGrp="1"/>
          </p:cNvSpPr>
          <p:nvPr>
            <p:ph idx="1"/>
          </p:nvPr>
        </p:nvSpPr>
        <p:spPr/>
        <p:txBody>
          <a:bodyPr/>
          <a:lstStyle/>
          <a:p>
            <a:pPr marL="0" indent="0">
              <a:buNone/>
            </a:pPr>
            <a:r>
              <a:rPr lang="en-CA" sz="3600" b="1">
                <a:solidFill>
                  <a:prstClr val="black"/>
                </a:solidFill>
                <a:latin typeface="Garamond" panose="02020404030301010803" pitchFamily="18" charset="0"/>
              </a:rPr>
              <a:t>Look </a:t>
            </a:r>
            <a:r>
              <a:rPr lang="en-CA" sz="3600">
                <a:solidFill>
                  <a:prstClr val="black"/>
                </a:solidFill>
                <a:latin typeface="Garamond" panose="02020404030301010803" pitchFamily="18" charset="0"/>
              </a:rPr>
              <a:t>– MOI, hazards and how many injured</a:t>
            </a:r>
          </a:p>
          <a:p>
            <a:pPr marL="0" indent="0">
              <a:buNone/>
            </a:pPr>
            <a:endParaRPr lang="en-CA"/>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576" y="3356992"/>
            <a:ext cx="2160000" cy="2160000"/>
          </a:xfrm>
          <a:prstGeom prst="rect">
            <a:avLst/>
          </a:prstGeom>
          <a:ln>
            <a:noFill/>
          </a:ln>
          <a:effectLst>
            <a:softEdge rad="11250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9462" y="3384406"/>
            <a:ext cx="2157716" cy="2160000"/>
          </a:xfrm>
          <a:prstGeom prst="rect">
            <a:avLst/>
          </a:prstGeom>
          <a:ln>
            <a:noFill/>
          </a:ln>
          <a:effectLst>
            <a:softEdge rad="112500"/>
          </a:effec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0295" t="5848"/>
          <a:stretch/>
        </p:blipFill>
        <p:spPr>
          <a:xfrm>
            <a:off x="5519931" y="2798928"/>
            <a:ext cx="1814598" cy="2160000"/>
          </a:xfrm>
          <a:prstGeom prst="rect">
            <a:avLst/>
          </a:prstGeom>
          <a:ln>
            <a:noFill/>
          </a:ln>
          <a:effectLst>
            <a:softEdge rad="112500"/>
          </a:effectLst>
        </p:spPr>
      </p:pic>
      <p:sp>
        <p:nvSpPr>
          <p:cNvPr id="9" name="Slide Number Placeholder 8"/>
          <p:cNvSpPr>
            <a:spLocks noGrp="1"/>
          </p:cNvSpPr>
          <p:nvPr>
            <p:ph type="sldNum" sz="quarter" idx="12"/>
          </p:nvPr>
        </p:nvSpPr>
        <p:spPr/>
        <p:txBody>
          <a:bodyPr/>
          <a:lstStyle/>
          <a:p>
            <a:fld id="{21036CD7-8A89-4C36-8826-635AC63052D9}" type="slidenum">
              <a:rPr lang="en-CA" smtClean="0">
                <a:solidFill>
                  <a:prstClr val="black">
                    <a:tint val="75000"/>
                  </a:prstClr>
                </a:solidFill>
              </a:rPr>
              <a:pPr/>
              <a:t>18</a:t>
            </a:fld>
            <a:endParaRPr lang="en-CA">
              <a:solidFill>
                <a:prstClr val="black">
                  <a:tint val="75000"/>
                </a:prstClr>
              </a:solidFill>
            </a:endParaRPr>
          </a:p>
        </p:txBody>
      </p:sp>
      <p:sp>
        <p:nvSpPr>
          <p:cNvPr id="10" name="Rectangle 9"/>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2857898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Scene Survey</a:t>
            </a:r>
          </a:p>
        </p:txBody>
      </p:sp>
      <p:sp>
        <p:nvSpPr>
          <p:cNvPr id="7" name="Content Placeholder 6"/>
          <p:cNvSpPr>
            <a:spLocks noGrp="1"/>
          </p:cNvSpPr>
          <p:nvPr>
            <p:ph idx="1"/>
          </p:nvPr>
        </p:nvSpPr>
        <p:spPr>
          <a:xfrm>
            <a:off x="1981200" y="1340768"/>
            <a:ext cx="8229600" cy="5256584"/>
          </a:xfrm>
        </p:spPr>
        <p:txBody>
          <a:bodyPr>
            <a:normAutofit/>
          </a:bodyPr>
          <a:lstStyle/>
          <a:p>
            <a:pPr marL="0" indent="0">
              <a:buNone/>
            </a:pPr>
            <a:r>
              <a:rPr lang="en-CA" b="1">
                <a:latin typeface="Garamond" panose="02020404030301010803" pitchFamily="18" charset="0"/>
              </a:rPr>
              <a:t>Talk</a:t>
            </a:r>
            <a:r>
              <a:rPr lang="en-CA">
                <a:latin typeface="Garamond" panose="02020404030301010803" pitchFamily="18" charset="0"/>
              </a:rPr>
              <a:t> to the casualty: if unresponsive tap n’ shout for up to 5-10 seconds</a:t>
            </a:r>
          </a:p>
          <a:p>
            <a:pPr marL="0" indent="0">
              <a:buNone/>
            </a:pPr>
            <a:r>
              <a:rPr lang="en-CA" b="1">
                <a:latin typeface="Garamond" panose="02020404030301010803" pitchFamily="18" charset="0"/>
              </a:rPr>
              <a:t>Call</a:t>
            </a:r>
            <a:r>
              <a:rPr lang="en-CA">
                <a:latin typeface="Garamond" panose="02020404030301010803" pitchFamily="18" charset="0"/>
              </a:rPr>
              <a:t> 911, if possible get someone else to call and get an AED (internal response plan)</a:t>
            </a:r>
          </a:p>
          <a:p>
            <a:endParaRPr lang="en-CA">
              <a:latin typeface="Garamond" panose="02020404030301010803" pitchFamily="18" charset="0"/>
            </a:endParaRPr>
          </a:p>
          <a:p>
            <a:endParaRPr lang="en-CA">
              <a:latin typeface="Garamond" panose="02020404030301010803" pitchFamily="18" charset="0"/>
            </a:endParaRPr>
          </a:p>
          <a:p>
            <a:endParaRPr lang="en-CA">
              <a:latin typeface="Garamond" panose="02020404030301010803" pitchFamily="18" charset="0"/>
            </a:endParaRPr>
          </a:p>
          <a:p>
            <a:pPr marL="0" indent="0">
              <a:buNone/>
            </a:pPr>
            <a:endParaRPr lang="en-CA">
              <a:latin typeface="Garamond" panose="02020404030301010803" pitchFamily="18" charset="0"/>
            </a:endParaRPr>
          </a:p>
          <a:p>
            <a:pPr marL="0" indent="0">
              <a:buNone/>
            </a:pPr>
            <a:r>
              <a:rPr lang="en-CA">
                <a:latin typeface="Garamond" panose="02020404030301010803" pitchFamily="18" charset="0"/>
              </a:rPr>
              <a:t>                </a:t>
            </a:r>
          </a:p>
          <a:p>
            <a:pPr marL="0" indent="0">
              <a:buNone/>
            </a:pPr>
            <a:r>
              <a:rPr lang="en-CA">
                <a:latin typeface="Garamond" panose="02020404030301010803" pitchFamily="18" charset="0"/>
              </a:rPr>
              <a:t>                 Take Charge and Delegate!</a:t>
            </a:r>
          </a:p>
          <a:p>
            <a:endParaRPr lang="en-CA"/>
          </a:p>
        </p:txBody>
      </p:sp>
      <p:sp>
        <p:nvSpPr>
          <p:cNvPr id="4" name="Slide Number Placeholder 3"/>
          <p:cNvSpPr>
            <a:spLocks noGrp="1"/>
          </p:cNvSpPr>
          <p:nvPr>
            <p:ph type="sldNum" sz="quarter" idx="12"/>
          </p:nvPr>
        </p:nvSpPr>
        <p:spPr/>
        <p:txBody>
          <a:bodyPr/>
          <a:lstStyle/>
          <a:p>
            <a:fld id="{21036CD7-8A89-4C36-8826-635AC63052D9}" type="slidenum">
              <a:rPr lang="en-CA" smtClean="0">
                <a:solidFill>
                  <a:prstClr val="black">
                    <a:tint val="75000"/>
                  </a:prstClr>
                </a:solidFill>
              </a:rPr>
              <a:pPr/>
              <a:t>19</a:t>
            </a:fld>
            <a:endParaRPr lang="en-CA">
              <a:solidFill>
                <a:prstClr val="black">
                  <a:tint val="75000"/>
                </a:prstClr>
              </a:solidFill>
            </a:endParaRPr>
          </a:p>
        </p:txBody>
      </p:sp>
      <p:sp>
        <p:nvSpPr>
          <p:cNvPr id="9" name="Rectangle 8"/>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4457" y="3234690"/>
            <a:ext cx="3636000" cy="2424000"/>
          </a:xfrm>
          <a:prstGeom prst="rect">
            <a:avLst/>
          </a:prstGeom>
          <a:ln>
            <a:noFill/>
          </a:ln>
          <a:effectLst>
            <a:softEdge rad="112500"/>
          </a:effectLst>
        </p:spPr>
      </p:pic>
    </p:spTree>
    <p:extLst>
      <p:ext uri="{BB962C8B-B14F-4D97-AF65-F5344CB8AC3E}">
        <p14:creationId xmlns:p14="http://schemas.microsoft.com/office/powerpoint/2010/main" val="1222815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657" y="584488"/>
            <a:ext cx="8229600" cy="922114"/>
          </a:xfrm>
        </p:spPr>
        <p:txBody>
          <a:bodyPr>
            <a:normAutofit/>
          </a:bodyPr>
          <a:lstStyle/>
          <a:p>
            <a:pPr algn="ctr"/>
            <a:r>
              <a:rPr lang="en-CA" b="1"/>
              <a:t>CPR and AED Agenda</a:t>
            </a:r>
          </a:p>
        </p:txBody>
      </p:sp>
      <p:sp>
        <p:nvSpPr>
          <p:cNvPr id="3" name="Content Placeholder 2"/>
          <p:cNvSpPr>
            <a:spLocks noGrp="1"/>
          </p:cNvSpPr>
          <p:nvPr>
            <p:ph idx="1"/>
          </p:nvPr>
        </p:nvSpPr>
        <p:spPr>
          <a:xfrm>
            <a:off x="1937657" y="1927193"/>
            <a:ext cx="8229600" cy="3698716"/>
          </a:xfrm>
        </p:spPr>
        <p:txBody>
          <a:bodyPr>
            <a:normAutofit/>
          </a:bodyPr>
          <a:lstStyle/>
          <a:p>
            <a:pPr>
              <a:spcBef>
                <a:spcPts val="0"/>
              </a:spcBef>
            </a:pPr>
            <a:r>
              <a:rPr lang="en-CA" sz="3200">
                <a:latin typeface="Garamond" panose="02020404030301010803" pitchFamily="18" charset="0"/>
              </a:rPr>
              <a:t>Information and Terms </a:t>
            </a:r>
          </a:p>
          <a:p>
            <a:pPr>
              <a:spcBef>
                <a:spcPts val="0"/>
              </a:spcBef>
            </a:pPr>
            <a:r>
              <a:rPr lang="en-CA" sz="3200">
                <a:latin typeface="Garamond" panose="02020404030301010803" pitchFamily="18" charset="0"/>
              </a:rPr>
              <a:t>Emergency Scene Management</a:t>
            </a:r>
          </a:p>
          <a:p>
            <a:pPr>
              <a:spcBef>
                <a:spcPts val="0"/>
              </a:spcBef>
            </a:pPr>
            <a:r>
              <a:rPr lang="en-CA" sz="3200">
                <a:latin typeface="Garamond" panose="02020404030301010803" pitchFamily="18" charset="0"/>
              </a:rPr>
              <a:t>CPR </a:t>
            </a:r>
          </a:p>
          <a:p>
            <a:pPr>
              <a:spcBef>
                <a:spcPts val="0"/>
              </a:spcBef>
            </a:pPr>
            <a:r>
              <a:rPr lang="en-CA" sz="3200">
                <a:latin typeface="Garamond" panose="02020404030301010803" pitchFamily="18" charset="0"/>
              </a:rPr>
              <a:t>AED </a:t>
            </a:r>
          </a:p>
          <a:p>
            <a:pPr>
              <a:spcBef>
                <a:spcPts val="0"/>
              </a:spcBef>
            </a:pPr>
            <a:r>
              <a:rPr lang="en-CA" sz="3200">
                <a:latin typeface="Garamond" panose="02020404030301010803" pitchFamily="18" charset="0"/>
              </a:rPr>
              <a:t>Choking</a:t>
            </a:r>
          </a:p>
          <a:p>
            <a:pPr>
              <a:spcBef>
                <a:spcPts val="0"/>
              </a:spcBef>
            </a:pPr>
            <a:r>
              <a:rPr lang="en-CA" sz="3200">
                <a:latin typeface="Garamond" panose="02020404030301010803" pitchFamily="18" charset="0"/>
              </a:rPr>
              <a:t>Quiz</a:t>
            </a:r>
          </a:p>
          <a:p>
            <a:pPr>
              <a:spcBef>
                <a:spcPts val="0"/>
              </a:spcBef>
            </a:pPr>
            <a:r>
              <a:rPr lang="en-CA" sz="3200">
                <a:latin typeface="Garamond" panose="02020404030301010803" pitchFamily="18" charset="0"/>
              </a:rPr>
              <a:t>Course evaluations and certificates</a:t>
            </a:r>
          </a:p>
          <a:p>
            <a:pPr>
              <a:spcBef>
                <a:spcPts val="0"/>
              </a:spcBef>
            </a:pPr>
            <a:endParaRPr lang="en-CA"/>
          </a:p>
          <a:p>
            <a:endParaRPr lang="en-CA"/>
          </a:p>
          <a:p>
            <a:endParaRPr lang="en-CA"/>
          </a:p>
        </p:txBody>
      </p:sp>
      <p:sp>
        <p:nvSpPr>
          <p:cNvPr id="6" name="Slide Number Placeholder 5"/>
          <p:cNvSpPr>
            <a:spLocks noGrp="1"/>
          </p:cNvSpPr>
          <p:nvPr>
            <p:ph type="sldNum" sz="quarter" idx="12"/>
          </p:nvPr>
        </p:nvSpPr>
        <p:spPr/>
        <p:txBody>
          <a:bodyPr/>
          <a:lstStyle/>
          <a:p>
            <a:fld id="{21036CD7-8A89-4C36-8826-635AC63052D9}" type="slidenum">
              <a:rPr lang="en-CA" smtClean="0">
                <a:solidFill>
                  <a:prstClr val="black">
                    <a:tint val="75000"/>
                  </a:prstClr>
                </a:solidFill>
              </a:rPr>
              <a:pPr/>
              <a:t>2</a:t>
            </a:fld>
            <a:endParaRPr lang="en-CA">
              <a:solidFill>
                <a:prstClr val="black">
                  <a:tint val="75000"/>
                </a:prstClr>
              </a:solidFill>
            </a:endParaRPr>
          </a:p>
        </p:txBody>
      </p:sp>
      <p:sp>
        <p:nvSpPr>
          <p:cNvPr id="7" name="Rectangle 6"/>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1760481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Scene Survey</a:t>
            </a:r>
          </a:p>
        </p:txBody>
      </p:sp>
      <p:sp>
        <p:nvSpPr>
          <p:cNvPr id="7" name="Content Placeholder 6"/>
          <p:cNvSpPr>
            <a:spLocks noGrp="1"/>
          </p:cNvSpPr>
          <p:nvPr>
            <p:ph idx="1"/>
          </p:nvPr>
        </p:nvSpPr>
        <p:spPr/>
        <p:txBody>
          <a:bodyPr>
            <a:normAutofit/>
          </a:bodyPr>
          <a:lstStyle/>
          <a:p>
            <a:pPr marL="0" indent="0">
              <a:buNone/>
            </a:pPr>
            <a:r>
              <a:rPr lang="en-CA">
                <a:latin typeface="Garamond" panose="02020404030301010803" pitchFamily="18" charset="0"/>
              </a:rPr>
              <a:t>Use bystanders for help with:</a:t>
            </a:r>
          </a:p>
          <a:p>
            <a:endParaRPr lang="en-CA" sz="1400">
              <a:latin typeface="Garamond" panose="02020404030301010803" pitchFamily="18" charset="0"/>
            </a:endParaRPr>
          </a:p>
          <a:p>
            <a:r>
              <a:rPr lang="en-CA">
                <a:latin typeface="Garamond" panose="02020404030301010803" pitchFamily="18" charset="0"/>
              </a:rPr>
              <a:t>911 phone call </a:t>
            </a:r>
            <a:r>
              <a:rPr lang="en-CA" sz="2400">
                <a:latin typeface="Garamond" panose="02020404030301010803" pitchFamily="18" charset="0"/>
              </a:rPr>
              <a:t>(cell vs. landline)</a:t>
            </a:r>
            <a:endParaRPr lang="en-CA">
              <a:latin typeface="Garamond" panose="02020404030301010803" pitchFamily="18" charset="0"/>
            </a:endParaRPr>
          </a:p>
          <a:p>
            <a:r>
              <a:rPr lang="en-CA">
                <a:latin typeface="Garamond" panose="02020404030301010803" pitchFamily="18" charset="0"/>
              </a:rPr>
              <a:t>AED</a:t>
            </a:r>
          </a:p>
          <a:p>
            <a:r>
              <a:rPr lang="en-CA">
                <a:latin typeface="Garamond" panose="02020404030301010803" pitchFamily="18" charset="0"/>
              </a:rPr>
              <a:t>First aid kit and blankets</a:t>
            </a:r>
          </a:p>
          <a:p>
            <a:r>
              <a:rPr lang="en-CA">
                <a:latin typeface="Garamond" panose="02020404030301010803" pitchFamily="18" charset="0"/>
              </a:rPr>
              <a:t>Traffic and people control</a:t>
            </a:r>
          </a:p>
          <a:p>
            <a:r>
              <a:rPr lang="en-CA">
                <a:latin typeface="Garamond" panose="02020404030301010803" pitchFamily="18" charset="0"/>
              </a:rPr>
              <a:t>Watch for fire and EMS</a:t>
            </a:r>
          </a:p>
          <a:p>
            <a:pPr marL="0" indent="0">
              <a:buNone/>
            </a:pPr>
            <a:r>
              <a:rPr lang="en-CA" i="1">
                <a:effectLst>
                  <a:outerShdw blurRad="38100" dist="38100" dir="2700000" algn="tl">
                    <a:srgbClr val="000000">
                      <a:alpha val="43137"/>
                    </a:srgbClr>
                  </a:outerShdw>
                </a:effectLst>
                <a:latin typeface="Garamond" panose="02020404030301010803" pitchFamily="18" charset="0"/>
              </a:rPr>
              <a:t>What else can they help with?</a:t>
            </a:r>
          </a:p>
          <a:p>
            <a:endParaRPr lang="en-CA"/>
          </a:p>
          <a:p>
            <a:pPr marL="0" indent="0">
              <a:buNone/>
            </a:pPr>
            <a:endParaRPr lang="en-CA"/>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6668" r="12698" b="18817"/>
          <a:stretch/>
        </p:blipFill>
        <p:spPr>
          <a:xfrm>
            <a:off x="8012379" y="1814558"/>
            <a:ext cx="1351434" cy="949846"/>
          </a:xfrm>
          <a:prstGeom prst="rect">
            <a:avLst/>
          </a:prstGeom>
          <a:ln>
            <a:noFill/>
          </a:ln>
          <a:effectLst>
            <a:softEdge rad="112500"/>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1495" b="10942"/>
          <a:stretch/>
        </p:blipFill>
        <p:spPr>
          <a:xfrm>
            <a:off x="6960096" y="3590934"/>
            <a:ext cx="1728000" cy="1340280"/>
          </a:xfrm>
          <a:prstGeom prst="rect">
            <a:avLst/>
          </a:prstGeom>
          <a:ln>
            <a:noFill/>
          </a:ln>
          <a:effectLst>
            <a:softEdge rad="112500"/>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9333" r="17556"/>
          <a:stretch/>
        </p:blipFill>
        <p:spPr>
          <a:xfrm>
            <a:off x="8976320" y="4181877"/>
            <a:ext cx="1080000" cy="1711268"/>
          </a:xfrm>
          <a:prstGeom prst="rect">
            <a:avLst/>
          </a:prstGeom>
          <a:ln>
            <a:noFill/>
          </a:ln>
          <a:effectLst>
            <a:softEdge rad="112500"/>
          </a:effectLst>
        </p:spPr>
      </p:pic>
      <p:sp>
        <p:nvSpPr>
          <p:cNvPr id="9" name="Slide Number Placeholder 8"/>
          <p:cNvSpPr>
            <a:spLocks noGrp="1"/>
          </p:cNvSpPr>
          <p:nvPr>
            <p:ph type="sldNum" sz="quarter" idx="12"/>
          </p:nvPr>
        </p:nvSpPr>
        <p:spPr/>
        <p:txBody>
          <a:bodyPr/>
          <a:lstStyle/>
          <a:p>
            <a:fld id="{21036CD7-8A89-4C36-8826-635AC63052D9}" type="slidenum">
              <a:rPr lang="en-CA" smtClean="0">
                <a:solidFill>
                  <a:prstClr val="black">
                    <a:tint val="75000"/>
                  </a:prstClr>
                </a:solidFill>
              </a:rPr>
              <a:pPr/>
              <a:t>20</a:t>
            </a:fld>
            <a:endParaRPr lang="en-CA">
              <a:solidFill>
                <a:prstClr val="black">
                  <a:tint val="75000"/>
                </a:prstClr>
              </a:solidFill>
            </a:endParaRPr>
          </a:p>
        </p:txBody>
      </p:sp>
      <p:sp>
        <p:nvSpPr>
          <p:cNvPr id="10" name="Rectangle 9"/>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406922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Student Performance</a:t>
            </a:r>
          </a:p>
        </p:txBody>
      </p:sp>
      <p:sp>
        <p:nvSpPr>
          <p:cNvPr id="9" name="Slide Number Placeholder 8"/>
          <p:cNvSpPr>
            <a:spLocks noGrp="1"/>
          </p:cNvSpPr>
          <p:nvPr>
            <p:ph type="sldNum" sz="quarter" idx="12"/>
          </p:nvPr>
        </p:nvSpPr>
        <p:spPr>
          <a:xfrm>
            <a:off x="8112224" y="6232228"/>
            <a:ext cx="2133600" cy="365125"/>
          </a:xfrm>
        </p:spPr>
        <p:txBody>
          <a:bodyPr/>
          <a:lstStyle/>
          <a:p>
            <a:fld id="{21036CD7-8A89-4C36-8826-635AC63052D9}" type="slidenum">
              <a:rPr lang="en-CA" smtClean="0">
                <a:solidFill>
                  <a:prstClr val="black"/>
                </a:solidFill>
              </a:rPr>
              <a:pPr/>
              <a:t>21</a:t>
            </a:fld>
            <a:endParaRPr lang="en-CA">
              <a:solidFill>
                <a:prstClr val="black"/>
              </a:solidFill>
            </a:endParaRPr>
          </a:p>
        </p:txBody>
      </p:sp>
      <p:sp>
        <p:nvSpPr>
          <p:cNvPr id="11" name="TextBox 10"/>
          <p:cNvSpPr txBox="1"/>
          <p:nvPr/>
        </p:nvSpPr>
        <p:spPr>
          <a:xfrm>
            <a:off x="3071664" y="2555168"/>
            <a:ext cx="5976664" cy="1077218"/>
          </a:xfrm>
          <a:prstGeom prst="rect">
            <a:avLst/>
          </a:prstGeom>
          <a:noFill/>
        </p:spPr>
        <p:txBody>
          <a:bodyPr wrap="square" rtlCol="0">
            <a:spAutoFit/>
          </a:bodyPr>
          <a:lstStyle/>
          <a:p>
            <a:r>
              <a:rPr lang="en-CA" sz="3200" b="1"/>
              <a:t>1</a:t>
            </a:r>
            <a:r>
              <a:rPr lang="en-CA" sz="3200" b="1">
                <a:latin typeface="Garamond" panose="02020404030301010803" pitchFamily="18" charset="0"/>
              </a:rPr>
              <a:t>.  Have students perform a scene survey. </a:t>
            </a:r>
          </a:p>
        </p:txBody>
      </p:sp>
      <p:sp>
        <p:nvSpPr>
          <p:cNvPr id="2" name="Rounded Rectangle 1"/>
          <p:cNvSpPr/>
          <p:nvPr/>
        </p:nvSpPr>
        <p:spPr>
          <a:xfrm>
            <a:off x="2855640" y="2348880"/>
            <a:ext cx="6516000" cy="144000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1319110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        Emergency Scene Management</a:t>
            </a:r>
          </a:p>
        </p:txBody>
      </p:sp>
      <p:sp>
        <p:nvSpPr>
          <p:cNvPr id="4" name="Rectangle 3"/>
          <p:cNvSpPr/>
          <p:nvPr/>
        </p:nvSpPr>
        <p:spPr>
          <a:xfrm>
            <a:off x="2019400" y="1340769"/>
            <a:ext cx="8280920" cy="4308872"/>
          </a:xfrm>
          <a:prstGeom prst="rect">
            <a:avLst/>
          </a:prstGeom>
        </p:spPr>
        <p:txBody>
          <a:bodyPr wrap="square">
            <a:spAutoFit/>
          </a:bodyPr>
          <a:lstStyle/>
          <a:p>
            <a:r>
              <a:rPr lang="en-CA" sz="4000" b="1">
                <a:latin typeface="Garamond" panose="02020404030301010803" pitchFamily="18" charset="0"/>
              </a:rPr>
              <a:t>Primary Survey</a:t>
            </a:r>
          </a:p>
          <a:p>
            <a:pPr algn="ctr"/>
            <a:endParaRPr lang="en-CA" b="1">
              <a:latin typeface="Garamond" panose="02020404030301010803" pitchFamily="18" charset="0"/>
            </a:endParaRPr>
          </a:p>
          <a:p>
            <a:r>
              <a:rPr lang="en-CA" sz="3600" b="1">
                <a:latin typeface="Garamond" panose="02020404030301010803" pitchFamily="18" charset="0"/>
              </a:rPr>
              <a:t>Airway </a:t>
            </a:r>
            <a:r>
              <a:rPr lang="en-CA" sz="3600">
                <a:latin typeface="Garamond" panose="02020404030301010803" pitchFamily="18" charset="0"/>
              </a:rPr>
              <a:t>– open airway with head tilt, chin lift </a:t>
            </a:r>
          </a:p>
          <a:p>
            <a:r>
              <a:rPr lang="en-CA" sz="3600" b="1">
                <a:latin typeface="Garamond" panose="02020404030301010803" pitchFamily="18" charset="0"/>
              </a:rPr>
              <a:t>Breathing </a:t>
            </a:r>
            <a:r>
              <a:rPr lang="en-CA" sz="3600">
                <a:latin typeface="Garamond" panose="02020404030301010803" pitchFamily="18" charset="0"/>
              </a:rPr>
              <a:t>– </a:t>
            </a:r>
            <a:r>
              <a:rPr lang="en-CA" sz="3600" b="1">
                <a:latin typeface="Garamond" panose="02020404030301010803" pitchFamily="18" charset="0"/>
              </a:rPr>
              <a:t> </a:t>
            </a:r>
            <a:r>
              <a:rPr lang="en-CA" sz="3600">
                <a:latin typeface="Garamond" panose="02020404030301010803" pitchFamily="18" charset="0"/>
              </a:rPr>
              <a:t>check for normal breathing</a:t>
            </a:r>
          </a:p>
          <a:p>
            <a:r>
              <a:rPr lang="en-CA" sz="3600" b="1">
                <a:latin typeface="Garamond" panose="02020404030301010803" pitchFamily="18" charset="0"/>
              </a:rPr>
              <a:t>Circulation </a:t>
            </a:r>
            <a:r>
              <a:rPr lang="en-CA" sz="3600">
                <a:latin typeface="Garamond" panose="02020404030301010803" pitchFamily="18" charset="0"/>
              </a:rPr>
              <a:t>– ensure no severe bleeds or start CPR if needed</a:t>
            </a:r>
          </a:p>
          <a:p>
            <a:r>
              <a:rPr lang="en-CA" sz="3600" b="1">
                <a:latin typeface="Garamond" panose="02020404030301010803" pitchFamily="18" charset="0"/>
              </a:rPr>
              <a:t>Defibrillation </a:t>
            </a:r>
            <a:r>
              <a:rPr lang="en-CA" sz="3600">
                <a:latin typeface="Garamond" panose="02020404030301010803" pitchFamily="18" charset="0"/>
              </a:rPr>
              <a:t>– for casualty’s unresponsive and not breathing</a:t>
            </a:r>
          </a:p>
        </p:txBody>
      </p:sp>
      <p:sp>
        <p:nvSpPr>
          <p:cNvPr id="5" name="Footer Placeholder 4"/>
          <p:cNvSpPr>
            <a:spLocks noGrp="1"/>
          </p:cNvSpPr>
          <p:nvPr>
            <p:ph type="ftr" sz="quarter" idx="11"/>
          </p:nvPr>
        </p:nvSpPr>
        <p:spPr/>
        <p:txBody>
          <a:bodyPr/>
          <a:lstStyle/>
          <a:p>
            <a:r>
              <a:rPr lang="en-CA">
                <a:solidFill>
                  <a:prstClr val="black">
                    <a:tint val="75000"/>
                  </a:prstClr>
                </a:solidFill>
              </a:rPr>
              <a:t>Life's Emergency Training</a:t>
            </a:r>
          </a:p>
        </p:txBody>
      </p:sp>
      <p:sp>
        <p:nvSpPr>
          <p:cNvPr id="7" name="Slide Number Placeholder 6"/>
          <p:cNvSpPr>
            <a:spLocks noGrp="1"/>
          </p:cNvSpPr>
          <p:nvPr>
            <p:ph type="sldNum" sz="quarter" idx="12"/>
          </p:nvPr>
        </p:nvSpPr>
        <p:spPr/>
        <p:txBody>
          <a:bodyPr/>
          <a:lstStyle/>
          <a:p>
            <a:fld id="{21036CD7-8A89-4C36-8826-635AC63052D9}" type="slidenum">
              <a:rPr lang="en-CA" smtClean="0">
                <a:solidFill>
                  <a:prstClr val="black">
                    <a:tint val="75000"/>
                  </a:prstClr>
                </a:solidFill>
              </a:rPr>
              <a:pPr/>
              <a:t>22</a:t>
            </a:fld>
            <a:endParaRPr lang="en-CA">
              <a:solidFill>
                <a:prstClr val="black">
                  <a:tint val="75000"/>
                </a:prstClr>
              </a:solidFill>
            </a:endParaRPr>
          </a:p>
        </p:txBody>
      </p:sp>
      <p:sp>
        <p:nvSpPr>
          <p:cNvPr id="9" name="Rectangle 8"/>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1484469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02196" y="197476"/>
            <a:ext cx="10515600" cy="1325563"/>
          </a:xfrm>
        </p:spPr>
        <p:txBody>
          <a:bodyPr/>
          <a:lstStyle/>
          <a:p>
            <a:r>
              <a:rPr lang="en-CA" b="1">
                <a:latin typeface="Garamond" panose="02020404030301010803" pitchFamily="18" charset="0"/>
              </a:rPr>
              <a:t>Primary Survey	</a:t>
            </a:r>
          </a:p>
        </p:txBody>
      </p:sp>
      <p:sp>
        <p:nvSpPr>
          <p:cNvPr id="7" name="Content Placeholder 6"/>
          <p:cNvSpPr>
            <a:spLocks noGrp="1"/>
          </p:cNvSpPr>
          <p:nvPr>
            <p:ph idx="1"/>
          </p:nvPr>
        </p:nvSpPr>
        <p:spPr>
          <a:xfrm>
            <a:off x="1919536" y="1162212"/>
            <a:ext cx="8280920" cy="5507149"/>
          </a:xfrm>
        </p:spPr>
        <p:txBody>
          <a:bodyPr>
            <a:normAutofit/>
          </a:bodyPr>
          <a:lstStyle/>
          <a:p>
            <a:pPr marL="0" indent="0">
              <a:buNone/>
            </a:pPr>
            <a:r>
              <a:rPr lang="en-CA" sz="3600" b="1">
                <a:latin typeface="Garamond" panose="02020404030301010803" pitchFamily="18" charset="0"/>
              </a:rPr>
              <a:t>A </a:t>
            </a:r>
            <a:r>
              <a:rPr lang="en-CA" sz="3600">
                <a:latin typeface="Garamond" panose="02020404030301010803" pitchFamily="18" charset="0"/>
              </a:rPr>
              <a:t>– open the unresponsive casualty’s airway with a</a:t>
            </a:r>
            <a:r>
              <a:rPr lang="en-CA" sz="4400">
                <a:latin typeface="Garamond" panose="02020404030301010803" pitchFamily="18" charset="0"/>
              </a:rPr>
              <a:t> </a:t>
            </a:r>
            <a:r>
              <a:rPr lang="en-CA" sz="3600">
                <a:latin typeface="Garamond" panose="02020404030301010803" pitchFamily="18" charset="0"/>
              </a:rPr>
              <a:t>head – tilt, chin –  lift             </a:t>
            </a:r>
            <a:endParaRPr lang="en-CA">
              <a:latin typeface="Garamond" panose="02020404030301010803" pitchFamily="18" charset="0"/>
            </a:endParaRPr>
          </a:p>
          <a:p>
            <a:endParaRPr lang="en-CA" sz="3500" b="1">
              <a:latin typeface="Garamond" panose="02020404030301010803" pitchFamily="18" charset="0"/>
            </a:endParaRPr>
          </a:p>
          <a:p>
            <a:endParaRPr lang="en-CA" b="1">
              <a:latin typeface="Garamond" panose="02020404030301010803" pitchFamily="18" charset="0"/>
            </a:endParaRPr>
          </a:p>
          <a:p>
            <a:pPr marL="0" indent="0">
              <a:buNone/>
            </a:pPr>
            <a:endParaRPr lang="en-CA" b="1">
              <a:latin typeface="Garamond" panose="02020404030301010803" pitchFamily="18" charset="0"/>
            </a:endParaRPr>
          </a:p>
          <a:p>
            <a:pPr marL="0" indent="0">
              <a:buNone/>
            </a:pPr>
            <a:r>
              <a:rPr lang="en-CA" sz="3500" b="1">
                <a:latin typeface="Garamond" panose="02020404030301010803" pitchFamily="18" charset="0"/>
              </a:rPr>
              <a:t>B</a:t>
            </a:r>
            <a:r>
              <a:rPr lang="en-CA" sz="3500">
                <a:latin typeface="Garamond" panose="02020404030301010803" pitchFamily="18" charset="0"/>
              </a:rPr>
              <a:t> –  check  for normal </a:t>
            </a:r>
          </a:p>
          <a:p>
            <a:pPr marL="0" indent="0">
              <a:buNone/>
            </a:pPr>
            <a:r>
              <a:rPr lang="en-CA">
                <a:latin typeface="Garamond" panose="02020404030301010803" pitchFamily="18" charset="0"/>
              </a:rPr>
              <a:t>breathing for 5-10 seconds</a:t>
            </a:r>
          </a:p>
          <a:p>
            <a:pPr marL="0" indent="0">
              <a:buNone/>
            </a:pPr>
            <a:r>
              <a:rPr lang="en-CA">
                <a:latin typeface="Garamond" panose="02020404030301010803" pitchFamily="18" charset="0"/>
              </a:rPr>
              <a:t>(not agonal breathing)</a:t>
            </a:r>
          </a:p>
        </p:txBody>
      </p:sp>
      <p:sp>
        <p:nvSpPr>
          <p:cNvPr id="9" name="Footer Placeholder 8"/>
          <p:cNvSpPr>
            <a:spLocks noGrp="1"/>
          </p:cNvSpPr>
          <p:nvPr>
            <p:ph type="ftr" sz="quarter" idx="11"/>
          </p:nvPr>
        </p:nvSpPr>
        <p:spPr/>
        <p:txBody>
          <a:bodyPr/>
          <a:lstStyle/>
          <a:p>
            <a:r>
              <a:rPr lang="en-CA">
                <a:solidFill>
                  <a:prstClr val="black">
                    <a:tint val="75000"/>
                  </a:prstClr>
                </a:solidFill>
              </a:rPr>
              <a:t>Life's Emergency Training</a:t>
            </a:r>
          </a:p>
        </p:txBody>
      </p:sp>
      <p:sp>
        <p:nvSpPr>
          <p:cNvPr id="10" name="Slide Number Placeholder 9"/>
          <p:cNvSpPr>
            <a:spLocks noGrp="1"/>
          </p:cNvSpPr>
          <p:nvPr>
            <p:ph type="sldNum" sz="quarter" idx="12"/>
          </p:nvPr>
        </p:nvSpPr>
        <p:spPr/>
        <p:txBody>
          <a:bodyPr/>
          <a:lstStyle/>
          <a:p>
            <a:fld id="{21036CD7-8A89-4C36-8826-635AC63052D9}" type="slidenum">
              <a:rPr lang="en-CA" smtClean="0">
                <a:solidFill>
                  <a:prstClr val="black">
                    <a:tint val="75000"/>
                  </a:prstClr>
                </a:solidFill>
              </a:rPr>
              <a:pPr/>
              <a:t>23</a:t>
            </a:fld>
            <a:endParaRPr lang="en-CA">
              <a:solidFill>
                <a:prstClr val="black">
                  <a:tint val="75000"/>
                </a:prstClr>
              </a:solidFill>
            </a:endParaRP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308"/>
          <a:stretch/>
        </p:blipFill>
        <p:spPr bwMode="auto">
          <a:xfrm>
            <a:off x="6816080" y="3209429"/>
            <a:ext cx="2863050"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3593" y="2348880"/>
            <a:ext cx="2672209" cy="1721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381806946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6192" y="264230"/>
            <a:ext cx="10515600" cy="1325563"/>
          </a:xfrm>
        </p:spPr>
        <p:txBody>
          <a:bodyPr/>
          <a:lstStyle/>
          <a:p>
            <a:r>
              <a:rPr lang="en-CA" b="1">
                <a:latin typeface="Garamond" panose="02020404030301010803" pitchFamily="18" charset="0"/>
              </a:rPr>
              <a:t>Primary Survey</a:t>
            </a:r>
          </a:p>
        </p:txBody>
      </p:sp>
      <p:sp>
        <p:nvSpPr>
          <p:cNvPr id="7" name="Content Placeholder 6"/>
          <p:cNvSpPr>
            <a:spLocks noGrp="1"/>
          </p:cNvSpPr>
          <p:nvPr>
            <p:ph idx="1"/>
          </p:nvPr>
        </p:nvSpPr>
        <p:spPr>
          <a:xfrm>
            <a:off x="1775520" y="1340768"/>
            <a:ext cx="8496944" cy="5112568"/>
          </a:xfrm>
        </p:spPr>
        <p:txBody>
          <a:bodyPr>
            <a:normAutofit/>
          </a:bodyPr>
          <a:lstStyle/>
          <a:p>
            <a:endParaRPr lang="en-CA"/>
          </a:p>
          <a:p>
            <a:endParaRPr lang="en-CA"/>
          </a:p>
          <a:p>
            <a:pPr marL="0" indent="0">
              <a:buNone/>
            </a:pPr>
            <a:r>
              <a:rPr lang="en-CA"/>
              <a:t>                                                                            </a:t>
            </a:r>
          </a:p>
          <a:p>
            <a:pPr marL="0" indent="0">
              <a:buNone/>
            </a:pPr>
            <a:r>
              <a:rPr lang="en-CA"/>
              <a:t>                                                                     </a:t>
            </a:r>
            <a:endParaRPr lang="en-CA">
              <a:solidFill>
                <a:schemeClr val="bg1">
                  <a:lumMod val="50000"/>
                </a:schemeClr>
              </a:solidFill>
              <a:latin typeface="Garamond" panose="02020404030301010803" pitchFamily="18" charset="0"/>
            </a:endParaRPr>
          </a:p>
        </p:txBody>
      </p:sp>
      <p:sp>
        <p:nvSpPr>
          <p:cNvPr id="5" name="Footer Placeholder 4"/>
          <p:cNvSpPr>
            <a:spLocks noGrp="1"/>
          </p:cNvSpPr>
          <p:nvPr>
            <p:ph type="ftr" sz="quarter" idx="11"/>
          </p:nvPr>
        </p:nvSpPr>
        <p:spPr/>
        <p:txBody>
          <a:bodyPr/>
          <a:lstStyle/>
          <a:p>
            <a:r>
              <a:rPr lang="en-CA">
                <a:solidFill>
                  <a:prstClr val="black">
                    <a:tint val="75000"/>
                  </a:prstClr>
                </a:solidFill>
              </a:rPr>
              <a:t>Life's Emergency Training</a:t>
            </a:r>
          </a:p>
        </p:txBody>
      </p:sp>
      <p:sp>
        <p:nvSpPr>
          <p:cNvPr id="9" name="Slide Number Placeholder 8"/>
          <p:cNvSpPr>
            <a:spLocks noGrp="1"/>
          </p:cNvSpPr>
          <p:nvPr>
            <p:ph type="sldNum" sz="quarter" idx="12"/>
          </p:nvPr>
        </p:nvSpPr>
        <p:spPr/>
        <p:txBody>
          <a:bodyPr/>
          <a:lstStyle/>
          <a:p>
            <a:fld id="{21036CD7-8A89-4C36-8826-635AC63052D9}" type="slidenum">
              <a:rPr lang="en-CA" smtClean="0">
                <a:solidFill>
                  <a:prstClr val="black">
                    <a:tint val="75000"/>
                  </a:prstClr>
                </a:solidFill>
              </a:rPr>
              <a:pPr/>
              <a:t>24</a:t>
            </a:fld>
            <a:endParaRPr lang="en-CA">
              <a:solidFill>
                <a:prstClr val="black">
                  <a:tint val="75000"/>
                </a:prstClr>
              </a:solidFill>
            </a:endParaRPr>
          </a:p>
        </p:txBody>
      </p:sp>
      <p:sp>
        <p:nvSpPr>
          <p:cNvPr id="16" name="TextBox 15"/>
          <p:cNvSpPr txBox="1"/>
          <p:nvPr/>
        </p:nvSpPr>
        <p:spPr>
          <a:xfrm>
            <a:off x="3762028" y="1064930"/>
            <a:ext cx="4843058" cy="707886"/>
          </a:xfrm>
          <a:prstGeom prst="rect">
            <a:avLst/>
          </a:prstGeom>
          <a:noFill/>
        </p:spPr>
        <p:txBody>
          <a:bodyPr wrap="square" rtlCol="0">
            <a:spAutoFit/>
          </a:bodyPr>
          <a:lstStyle/>
          <a:p>
            <a:pPr algn="ctr"/>
            <a:r>
              <a:rPr lang="en-CA" sz="4000"/>
              <a:t>Agonal Breathing</a:t>
            </a:r>
          </a:p>
        </p:txBody>
      </p:sp>
      <p:sp>
        <p:nvSpPr>
          <p:cNvPr id="10" name="Rectangle 9"/>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
        <p:nvSpPr>
          <p:cNvPr id="3" name="TextBox 2"/>
          <p:cNvSpPr txBox="1"/>
          <p:nvPr/>
        </p:nvSpPr>
        <p:spPr>
          <a:xfrm>
            <a:off x="3360584" y="2573516"/>
            <a:ext cx="5917231" cy="369332"/>
          </a:xfrm>
          <a:prstGeom prst="rect">
            <a:avLst/>
          </a:prstGeom>
          <a:noFill/>
        </p:spPr>
        <p:txBody>
          <a:bodyPr wrap="square" rtlCol="0">
            <a:spAutoFit/>
          </a:bodyPr>
          <a:lstStyle/>
          <a:p>
            <a:pPr algn="ctr"/>
            <a:r>
              <a:rPr lang="en-CA">
                <a:hlinkClick r:id="rId2"/>
              </a:rPr>
              <a:t>Agonal Breathing</a:t>
            </a:r>
            <a:endParaRPr lang="en-CA"/>
          </a:p>
        </p:txBody>
      </p:sp>
    </p:spTree>
    <p:extLst>
      <p:ext uri="{BB962C8B-B14F-4D97-AF65-F5344CB8AC3E}">
        <p14:creationId xmlns:p14="http://schemas.microsoft.com/office/powerpoint/2010/main" val="2074320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04" y="243718"/>
            <a:ext cx="10515600" cy="1325563"/>
          </a:xfrm>
        </p:spPr>
        <p:txBody>
          <a:bodyPr/>
          <a:lstStyle/>
          <a:p>
            <a:r>
              <a:rPr lang="en-CA" b="1">
                <a:latin typeface="Garamond" panose="02020404030301010803" pitchFamily="18" charset="0"/>
              </a:rPr>
              <a:t>Primary Survey</a:t>
            </a:r>
          </a:p>
        </p:txBody>
      </p:sp>
      <p:sp>
        <p:nvSpPr>
          <p:cNvPr id="7" name="Content Placeholder 6"/>
          <p:cNvSpPr>
            <a:spLocks noGrp="1"/>
          </p:cNvSpPr>
          <p:nvPr>
            <p:ph idx="1"/>
          </p:nvPr>
        </p:nvSpPr>
        <p:spPr>
          <a:xfrm>
            <a:off x="1991544" y="1340768"/>
            <a:ext cx="8229600" cy="5112568"/>
          </a:xfrm>
        </p:spPr>
        <p:txBody>
          <a:bodyPr>
            <a:normAutofit/>
          </a:bodyPr>
          <a:lstStyle/>
          <a:p>
            <a:pPr marL="0" indent="0">
              <a:buNone/>
            </a:pPr>
            <a:r>
              <a:rPr lang="en-CA" b="1">
                <a:latin typeface="Garamond" panose="02020404030301010803" pitchFamily="18" charset="0"/>
              </a:rPr>
              <a:t>C </a:t>
            </a:r>
            <a:r>
              <a:rPr lang="en-CA">
                <a:latin typeface="Garamond" panose="02020404030301010803" pitchFamily="18" charset="0"/>
              </a:rPr>
              <a:t>– circulation if patient is not breathing or not breathing normally they have no circulation start CPR 30:2 for all age groups</a:t>
            </a:r>
          </a:p>
          <a:p>
            <a:pPr marL="0" indent="0">
              <a:buNone/>
            </a:pPr>
            <a:r>
              <a:rPr lang="en-CA" b="1">
                <a:latin typeface="Garamond" panose="02020404030301010803" pitchFamily="18" charset="0"/>
              </a:rPr>
              <a:t>D</a:t>
            </a:r>
            <a:r>
              <a:rPr lang="en-CA">
                <a:latin typeface="Garamond" panose="02020404030301010803" pitchFamily="18" charset="0"/>
              </a:rPr>
              <a:t> – defibrillator is used on all age groups when they are unresponsive and not breathing</a:t>
            </a:r>
          </a:p>
          <a:p>
            <a:endParaRPr lang="en-CA"/>
          </a:p>
          <a:p>
            <a:endParaRPr lang="en-CA"/>
          </a:p>
          <a:p>
            <a:pPr marL="0" indent="0">
              <a:buNone/>
            </a:pPr>
            <a:r>
              <a:rPr lang="en-CA"/>
              <a:t>                                                                            </a:t>
            </a:r>
          </a:p>
          <a:p>
            <a:pPr marL="0" indent="0">
              <a:buNone/>
            </a:pPr>
            <a:r>
              <a:rPr lang="en-CA"/>
              <a:t>                                                                     </a:t>
            </a:r>
            <a:endParaRPr lang="en-CA">
              <a:solidFill>
                <a:schemeClr val="bg1">
                  <a:lumMod val="50000"/>
                </a:schemeClr>
              </a:solidFill>
              <a:latin typeface="Garamond" panose="02020404030301010803"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1904" y="4077072"/>
            <a:ext cx="1728000" cy="2304000"/>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fld id="{21036CD7-8A89-4C36-8826-635AC63052D9}" type="slidenum">
              <a:rPr lang="en-CA" smtClean="0">
                <a:solidFill>
                  <a:prstClr val="black">
                    <a:tint val="75000"/>
                  </a:prstClr>
                </a:solidFill>
              </a:rPr>
              <a:pPr/>
              <a:t>25</a:t>
            </a:fld>
            <a:endParaRPr lang="en-CA">
              <a:solidFill>
                <a:prstClr val="black">
                  <a:tint val="75000"/>
                </a:prstClr>
              </a:solidFill>
            </a:endParaRPr>
          </a:p>
        </p:txBody>
      </p:sp>
      <p:sp>
        <p:nvSpPr>
          <p:cNvPr id="9" name="Rectangle 8"/>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1321474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Student Performance</a:t>
            </a:r>
          </a:p>
        </p:txBody>
      </p:sp>
      <p:sp>
        <p:nvSpPr>
          <p:cNvPr id="9" name="Slide Number Placeholder 8"/>
          <p:cNvSpPr>
            <a:spLocks noGrp="1"/>
          </p:cNvSpPr>
          <p:nvPr>
            <p:ph type="sldNum" sz="quarter" idx="12"/>
          </p:nvPr>
        </p:nvSpPr>
        <p:spPr>
          <a:xfrm>
            <a:off x="8112224" y="6232228"/>
            <a:ext cx="2133600" cy="365125"/>
          </a:xfrm>
        </p:spPr>
        <p:txBody>
          <a:bodyPr/>
          <a:lstStyle/>
          <a:p>
            <a:fld id="{21036CD7-8A89-4C36-8826-635AC63052D9}" type="slidenum">
              <a:rPr lang="en-CA" smtClean="0">
                <a:solidFill>
                  <a:prstClr val="black"/>
                </a:solidFill>
              </a:rPr>
              <a:pPr/>
              <a:t>26</a:t>
            </a:fld>
            <a:endParaRPr lang="en-CA">
              <a:solidFill>
                <a:prstClr val="black"/>
              </a:solidFill>
            </a:endParaRPr>
          </a:p>
        </p:txBody>
      </p:sp>
      <p:sp>
        <p:nvSpPr>
          <p:cNvPr id="11" name="TextBox 10"/>
          <p:cNvSpPr txBox="1"/>
          <p:nvPr/>
        </p:nvSpPr>
        <p:spPr>
          <a:xfrm>
            <a:off x="3287688" y="2674287"/>
            <a:ext cx="5400600" cy="1077218"/>
          </a:xfrm>
          <a:prstGeom prst="rect">
            <a:avLst/>
          </a:prstGeom>
          <a:noFill/>
        </p:spPr>
        <p:txBody>
          <a:bodyPr wrap="square" rtlCol="0">
            <a:spAutoFit/>
          </a:bodyPr>
          <a:lstStyle/>
          <a:p>
            <a:r>
              <a:rPr lang="en-CA" sz="3200" b="1">
                <a:latin typeface="Garamond" panose="02020404030301010803" pitchFamily="18" charset="0"/>
              </a:rPr>
              <a:t>1.  Have students perform a primary survey. </a:t>
            </a:r>
          </a:p>
        </p:txBody>
      </p:sp>
      <p:sp>
        <p:nvSpPr>
          <p:cNvPr id="2" name="Rounded Rectangle 1"/>
          <p:cNvSpPr/>
          <p:nvPr/>
        </p:nvSpPr>
        <p:spPr>
          <a:xfrm>
            <a:off x="2927648" y="2492896"/>
            <a:ext cx="6120680" cy="144000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3438189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Recovery Position</a:t>
            </a:r>
          </a:p>
        </p:txBody>
      </p:sp>
      <p:pic>
        <p:nvPicPr>
          <p:cNvPr id="1026" name="Picture 2"/>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9003" b="37118"/>
          <a:stretch/>
        </p:blipFill>
        <p:spPr bwMode="auto">
          <a:xfrm>
            <a:off x="2135560" y="2628900"/>
            <a:ext cx="7916934" cy="270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95600" y="1488917"/>
            <a:ext cx="7200800" cy="646331"/>
          </a:xfrm>
          <a:prstGeom prst="rect">
            <a:avLst/>
          </a:prstGeom>
          <a:noFill/>
        </p:spPr>
        <p:txBody>
          <a:bodyPr wrap="square" rtlCol="0">
            <a:spAutoFit/>
          </a:bodyPr>
          <a:lstStyle/>
          <a:p>
            <a:pPr algn="ctr"/>
            <a:r>
              <a:rPr lang="en-CA" sz="3600">
                <a:solidFill>
                  <a:prstClr val="black"/>
                </a:solidFill>
                <a:latin typeface="Garamond" panose="02020404030301010803" pitchFamily="18" charset="0"/>
              </a:rPr>
              <a:t>Step 1</a:t>
            </a:r>
          </a:p>
        </p:txBody>
      </p:sp>
      <p:sp>
        <p:nvSpPr>
          <p:cNvPr id="4" name="Slide Number Placeholder 3"/>
          <p:cNvSpPr>
            <a:spLocks noGrp="1"/>
          </p:cNvSpPr>
          <p:nvPr>
            <p:ph type="sldNum" sz="quarter" idx="12"/>
          </p:nvPr>
        </p:nvSpPr>
        <p:spPr>
          <a:xfrm>
            <a:off x="8112224" y="6232228"/>
            <a:ext cx="2133600" cy="365125"/>
          </a:xfrm>
        </p:spPr>
        <p:txBody>
          <a:bodyPr/>
          <a:lstStyle/>
          <a:p>
            <a:fld id="{21036CD7-8A89-4C36-8826-635AC63052D9}" type="slidenum">
              <a:rPr lang="en-CA" smtClean="0">
                <a:solidFill>
                  <a:prstClr val="black">
                    <a:tint val="75000"/>
                  </a:prstClr>
                </a:solidFill>
              </a:rPr>
              <a:pPr/>
              <a:t>27</a:t>
            </a:fld>
            <a:endParaRPr lang="en-CA">
              <a:solidFill>
                <a:prstClr val="black">
                  <a:tint val="75000"/>
                </a:prstClr>
              </a:solidFill>
            </a:endParaRPr>
          </a:p>
        </p:txBody>
      </p:sp>
      <p:sp>
        <p:nvSpPr>
          <p:cNvPr id="7" name="Rectangle 6"/>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2130548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Recovery Position</a:t>
            </a:r>
          </a:p>
        </p:txBody>
      </p:sp>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20500" b="35666"/>
          <a:stretch/>
        </p:blipFill>
        <p:spPr>
          <a:xfrm>
            <a:off x="1991545" y="2600720"/>
            <a:ext cx="8212929" cy="2700000"/>
          </a:xfrm>
          <a:prstGeom prst="rect">
            <a:avLst/>
          </a:prstGeom>
          <a:ln>
            <a:noFill/>
          </a:ln>
          <a:effectLst>
            <a:softEdge rad="112500"/>
          </a:effectLst>
        </p:spPr>
      </p:pic>
      <p:sp>
        <p:nvSpPr>
          <p:cNvPr id="12" name="TextBox 11"/>
          <p:cNvSpPr txBox="1"/>
          <p:nvPr/>
        </p:nvSpPr>
        <p:spPr>
          <a:xfrm>
            <a:off x="2495600" y="1484785"/>
            <a:ext cx="7178488" cy="646331"/>
          </a:xfrm>
          <a:prstGeom prst="rect">
            <a:avLst/>
          </a:prstGeom>
          <a:noFill/>
        </p:spPr>
        <p:txBody>
          <a:bodyPr wrap="square" rtlCol="0">
            <a:spAutoFit/>
          </a:bodyPr>
          <a:lstStyle/>
          <a:p>
            <a:pPr algn="ctr"/>
            <a:r>
              <a:rPr lang="en-CA" sz="3600">
                <a:solidFill>
                  <a:prstClr val="black"/>
                </a:solidFill>
                <a:latin typeface="Garamond" panose="02020404030301010803" pitchFamily="18" charset="0"/>
              </a:rPr>
              <a:t>Step 2</a:t>
            </a:r>
          </a:p>
        </p:txBody>
      </p:sp>
      <p:sp>
        <p:nvSpPr>
          <p:cNvPr id="3" name="Slide Number Placeholder 2"/>
          <p:cNvSpPr>
            <a:spLocks noGrp="1"/>
          </p:cNvSpPr>
          <p:nvPr>
            <p:ph type="sldNum" sz="quarter" idx="12"/>
          </p:nvPr>
        </p:nvSpPr>
        <p:spPr/>
        <p:txBody>
          <a:bodyPr/>
          <a:lstStyle/>
          <a:p>
            <a:fld id="{21036CD7-8A89-4C36-8826-635AC63052D9}" type="slidenum">
              <a:rPr lang="en-CA" smtClean="0">
                <a:solidFill>
                  <a:prstClr val="black">
                    <a:tint val="75000"/>
                  </a:prstClr>
                </a:solidFill>
              </a:rPr>
              <a:pPr/>
              <a:t>28</a:t>
            </a:fld>
            <a:endParaRPr lang="en-CA">
              <a:solidFill>
                <a:prstClr val="black">
                  <a:tint val="75000"/>
                </a:prstClr>
              </a:solidFill>
            </a:endParaRPr>
          </a:p>
        </p:txBody>
      </p:sp>
      <p:sp>
        <p:nvSpPr>
          <p:cNvPr id="7" name="Rectangle 6"/>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3140347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Recovery Position</a:t>
            </a:r>
          </a:p>
        </p:txBody>
      </p:sp>
      <p:pic>
        <p:nvPicPr>
          <p:cNvPr id="2" name="Content Placeholder 1"/>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22098" b="28867"/>
          <a:stretch/>
        </p:blipFill>
        <p:spPr>
          <a:xfrm>
            <a:off x="2135561" y="2636911"/>
            <a:ext cx="8000879" cy="2700000"/>
          </a:xfrm>
          <a:prstGeom prst="rect">
            <a:avLst/>
          </a:prstGeom>
          <a:ln>
            <a:noFill/>
          </a:ln>
          <a:effectLst>
            <a:softEdge rad="112500"/>
          </a:effectLst>
        </p:spPr>
      </p:pic>
      <p:sp>
        <p:nvSpPr>
          <p:cNvPr id="3" name="TextBox 2"/>
          <p:cNvSpPr txBox="1"/>
          <p:nvPr/>
        </p:nvSpPr>
        <p:spPr>
          <a:xfrm>
            <a:off x="2508153" y="1517468"/>
            <a:ext cx="7255693" cy="646331"/>
          </a:xfrm>
          <a:prstGeom prst="rect">
            <a:avLst/>
          </a:prstGeom>
          <a:noFill/>
        </p:spPr>
        <p:txBody>
          <a:bodyPr wrap="square" rtlCol="0">
            <a:spAutoFit/>
          </a:bodyPr>
          <a:lstStyle/>
          <a:p>
            <a:pPr algn="ctr"/>
            <a:r>
              <a:rPr lang="en-CA" sz="3600">
                <a:solidFill>
                  <a:prstClr val="black"/>
                </a:solidFill>
                <a:latin typeface="Garamond" panose="02020404030301010803" pitchFamily="18" charset="0"/>
              </a:rPr>
              <a:t>Step 3</a:t>
            </a:r>
          </a:p>
        </p:txBody>
      </p:sp>
      <p:sp>
        <p:nvSpPr>
          <p:cNvPr id="7" name="Slide Number Placeholder 6"/>
          <p:cNvSpPr>
            <a:spLocks noGrp="1"/>
          </p:cNvSpPr>
          <p:nvPr>
            <p:ph type="sldNum" sz="quarter" idx="12"/>
          </p:nvPr>
        </p:nvSpPr>
        <p:spPr>
          <a:xfrm>
            <a:off x="8058161" y="6176698"/>
            <a:ext cx="2133600" cy="365125"/>
          </a:xfrm>
        </p:spPr>
        <p:txBody>
          <a:bodyPr/>
          <a:lstStyle/>
          <a:p>
            <a:fld id="{21036CD7-8A89-4C36-8826-635AC63052D9}" type="slidenum">
              <a:rPr lang="en-CA" smtClean="0">
                <a:solidFill>
                  <a:prstClr val="black">
                    <a:tint val="75000"/>
                  </a:prstClr>
                </a:solidFill>
              </a:rPr>
              <a:pPr/>
              <a:t>29</a:t>
            </a:fld>
            <a:endParaRPr lang="en-CA">
              <a:solidFill>
                <a:prstClr val="black">
                  <a:tint val="75000"/>
                </a:prstClr>
              </a:solidFill>
            </a:endParaRPr>
          </a:p>
        </p:txBody>
      </p:sp>
      <p:sp>
        <p:nvSpPr>
          <p:cNvPr id="9" name="Rectangle 8"/>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34203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a:latin typeface="Garamond" panose="02020404030301010803" pitchFamily="18" charset="0"/>
              </a:rPr>
              <a:t>Information</a:t>
            </a:r>
          </a:p>
        </p:txBody>
      </p:sp>
      <p:sp>
        <p:nvSpPr>
          <p:cNvPr id="3" name="Content Placeholder 2"/>
          <p:cNvSpPr>
            <a:spLocks noGrp="1"/>
          </p:cNvSpPr>
          <p:nvPr>
            <p:ph idx="1"/>
          </p:nvPr>
        </p:nvSpPr>
        <p:spPr>
          <a:xfrm>
            <a:off x="1847528" y="1600201"/>
            <a:ext cx="8568952" cy="4525963"/>
          </a:xfrm>
        </p:spPr>
        <p:txBody>
          <a:bodyPr>
            <a:normAutofit fontScale="92500"/>
          </a:bodyPr>
          <a:lstStyle/>
          <a:p>
            <a:pPr marL="0" indent="0">
              <a:lnSpc>
                <a:spcPct val="150000"/>
              </a:lnSpc>
              <a:buNone/>
            </a:pPr>
            <a:r>
              <a:rPr lang="en-CA" sz="3600" b="1">
                <a:latin typeface="Garamond" panose="02020404030301010803" pitchFamily="18" charset="0"/>
              </a:rPr>
              <a:t>First Aid </a:t>
            </a:r>
            <a:r>
              <a:rPr lang="en-CA" sz="3600">
                <a:latin typeface="Garamond" panose="02020404030301010803" pitchFamily="18" charset="0"/>
              </a:rPr>
              <a:t>– Temporary aid prior to medical aid</a:t>
            </a:r>
          </a:p>
          <a:p>
            <a:pPr marL="0" indent="0">
              <a:lnSpc>
                <a:spcPct val="150000"/>
              </a:lnSpc>
              <a:buNone/>
            </a:pPr>
            <a:r>
              <a:rPr lang="en-CA" sz="3600" b="1">
                <a:latin typeface="Garamond" panose="02020404030301010803" pitchFamily="18" charset="0"/>
              </a:rPr>
              <a:t>First Aider </a:t>
            </a:r>
            <a:r>
              <a:rPr lang="en-CA" sz="3600">
                <a:latin typeface="Garamond" panose="02020404030301010803" pitchFamily="18" charset="0"/>
              </a:rPr>
              <a:t>– A person who provides first aid</a:t>
            </a:r>
          </a:p>
          <a:p>
            <a:pPr marL="0" indent="0">
              <a:lnSpc>
                <a:spcPct val="150000"/>
              </a:lnSpc>
              <a:buNone/>
            </a:pPr>
            <a:r>
              <a:rPr lang="en-CA" sz="3600" b="1">
                <a:latin typeface="Garamond" panose="02020404030301010803" pitchFamily="18" charset="0"/>
              </a:rPr>
              <a:t>Medical Aid </a:t>
            </a:r>
            <a:r>
              <a:rPr lang="en-CA" sz="3600">
                <a:latin typeface="Garamond" panose="02020404030301010803" pitchFamily="18" charset="0"/>
              </a:rPr>
              <a:t>– A person medically trained such as a doctor nurse or paramedic</a:t>
            </a:r>
          </a:p>
          <a:p>
            <a:pPr marL="0" indent="0">
              <a:lnSpc>
                <a:spcPct val="150000"/>
              </a:lnSpc>
              <a:buNone/>
            </a:pPr>
            <a:r>
              <a:rPr lang="en-CA" sz="3600" b="1">
                <a:latin typeface="Garamond" panose="02020404030301010803" pitchFamily="18" charset="0"/>
              </a:rPr>
              <a:t>Casualty </a:t>
            </a:r>
            <a:r>
              <a:rPr lang="en-CA" sz="3600">
                <a:latin typeface="Garamond" panose="02020404030301010803" pitchFamily="18" charset="0"/>
              </a:rPr>
              <a:t>– A person wanting first aid treatment</a:t>
            </a:r>
          </a:p>
          <a:p>
            <a:endParaRPr lang="en-CA"/>
          </a:p>
        </p:txBody>
      </p:sp>
      <p:sp>
        <p:nvSpPr>
          <p:cNvPr id="4" name="Rectangle 3"/>
          <p:cNvSpPr/>
          <p:nvPr/>
        </p:nvSpPr>
        <p:spPr>
          <a:xfrm>
            <a:off x="286871" y="233081"/>
            <a:ext cx="11636188" cy="648839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6" name="Slide Number Placeholder 5"/>
          <p:cNvSpPr>
            <a:spLocks noGrp="1"/>
          </p:cNvSpPr>
          <p:nvPr>
            <p:ph type="sldNum" sz="quarter" idx="12"/>
          </p:nvPr>
        </p:nvSpPr>
        <p:spPr/>
        <p:txBody>
          <a:bodyPr/>
          <a:lstStyle/>
          <a:p>
            <a:fld id="{21036CD7-8A89-4C36-8826-635AC63052D9}" type="slidenum">
              <a:rPr lang="en-CA" smtClean="0">
                <a:solidFill>
                  <a:prstClr val="black">
                    <a:tint val="75000"/>
                  </a:prstClr>
                </a:solidFill>
              </a:rPr>
              <a:pPr/>
              <a:t>3</a:t>
            </a:fld>
            <a:endParaRPr lang="en-CA">
              <a:solidFill>
                <a:prstClr val="black">
                  <a:tint val="75000"/>
                </a:prstClr>
              </a:solidFill>
            </a:endParaRPr>
          </a:p>
        </p:txBody>
      </p:sp>
    </p:spTree>
    <p:extLst>
      <p:ext uri="{BB962C8B-B14F-4D97-AF65-F5344CB8AC3E}">
        <p14:creationId xmlns:p14="http://schemas.microsoft.com/office/powerpoint/2010/main" val="4231828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CA" b="1">
                <a:latin typeface="Garamond" panose="02020404030301010803" pitchFamily="18" charset="0"/>
              </a:rPr>
              <a:t>Secondary Survey and Ongoing Care</a:t>
            </a:r>
          </a:p>
        </p:txBody>
      </p:sp>
      <p:sp>
        <p:nvSpPr>
          <p:cNvPr id="7" name="Content Placeholder 6"/>
          <p:cNvSpPr>
            <a:spLocks noGrp="1"/>
          </p:cNvSpPr>
          <p:nvPr>
            <p:ph idx="1"/>
          </p:nvPr>
        </p:nvSpPr>
        <p:spPr/>
        <p:txBody>
          <a:bodyPr/>
          <a:lstStyle/>
          <a:p>
            <a:pPr marL="0" indent="0">
              <a:buNone/>
            </a:pPr>
            <a:r>
              <a:rPr lang="en-CA" b="1">
                <a:latin typeface="Garamond" panose="02020404030301010803" pitchFamily="18" charset="0"/>
              </a:rPr>
              <a:t>Secondary Survey </a:t>
            </a:r>
            <a:r>
              <a:rPr lang="en-CA">
                <a:latin typeface="Garamond" panose="02020404030301010803" pitchFamily="18" charset="0"/>
              </a:rPr>
              <a:t>- If casualty’s ABCs are stable or there is a delay in EMS response proceed with a head to toe exam</a:t>
            </a:r>
          </a:p>
          <a:p>
            <a:pPr marL="0" indent="0">
              <a:buNone/>
            </a:pPr>
            <a:r>
              <a:rPr lang="en-CA" b="1">
                <a:latin typeface="Garamond" panose="02020404030301010803" pitchFamily="18" charset="0"/>
              </a:rPr>
              <a:t>Ongoing Care </a:t>
            </a:r>
            <a:r>
              <a:rPr lang="en-CA">
                <a:latin typeface="Garamond" panose="02020404030301010803" pitchFamily="18" charset="0"/>
              </a:rPr>
              <a:t>   </a:t>
            </a:r>
          </a:p>
          <a:p>
            <a:pPr lvl="1">
              <a:buFont typeface="Arial" panose="020B0604020202020204" pitchFamily="34" charset="0"/>
              <a:buChar char="•"/>
            </a:pPr>
            <a:r>
              <a:rPr lang="en-CA">
                <a:latin typeface="Garamond" panose="02020404030301010803" pitchFamily="18" charset="0"/>
              </a:rPr>
              <a:t>Monitor ABCs </a:t>
            </a:r>
          </a:p>
          <a:p>
            <a:pPr lvl="1">
              <a:buFont typeface="Arial" panose="020B0604020202020204" pitchFamily="34" charset="0"/>
              <a:buChar char="•"/>
            </a:pPr>
            <a:r>
              <a:rPr lang="en-CA">
                <a:latin typeface="Garamond" panose="02020404030301010803" pitchFamily="18" charset="0"/>
              </a:rPr>
              <a:t>place casualty in resting position</a:t>
            </a:r>
          </a:p>
          <a:p>
            <a:pPr lvl="1">
              <a:buFont typeface="Arial" panose="020B0604020202020204" pitchFamily="34" charset="0"/>
              <a:buChar char="•"/>
            </a:pPr>
            <a:r>
              <a:rPr lang="en-CA">
                <a:latin typeface="Garamond" panose="02020404030301010803" pitchFamily="18" charset="0"/>
              </a:rPr>
              <a:t>keep warm</a:t>
            </a:r>
          </a:p>
          <a:p>
            <a:pPr lvl="1">
              <a:buFont typeface="Arial" panose="020B0604020202020204" pitchFamily="34" charset="0"/>
              <a:buChar char="•"/>
            </a:pPr>
            <a:r>
              <a:rPr lang="en-CA">
                <a:latin typeface="Garamond" panose="02020404030301010803" pitchFamily="18" charset="0"/>
              </a:rPr>
              <a:t>nothing to eat or drink</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172" r="23083"/>
          <a:stretch/>
        </p:blipFill>
        <p:spPr>
          <a:xfrm>
            <a:off x="7896201" y="2780928"/>
            <a:ext cx="2201975" cy="3672000"/>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fld id="{21036CD7-8A89-4C36-8826-635AC63052D9}" type="slidenum">
              <a:rPr lang="en-CA" smtClean="0">
                <a:solidFill>
                  <a:prstClr val="black">
                    <a:tint val="75000"/>
                  </a:prstClr>
                </a:solidFill>
              </a:rPr>
              <a:pPr/>
              <a:t>30</a:t>
            </a:fld>
            <a:endParaRPr lang="en-CA">
              <a:solidFill>
                <a:prstClr val="black">
                  <a:tint val="75000"/>
                </a:prstClr>
              </a:solidFill>
            </a:endParaRPr>
          </a:p>
        </p:txBody>
      </p:sp>
      <p:sp>
        <p:nvSpPr>
          <p:cNvPr id="9" name="Rectangle 8"/>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1548069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Student Performance</a:t>
            </a:r>
          </a:p>
        </p:txBody>
      </p:sp>
      <p:sp>
        <p:nvSpPr>
          <p:cNvPr id="9" name="Slide Number Placeholder 8"/>
          <p:cNvSpPr>
            <a:spLocks noGrp="1"/>
          </p:cNvSpPr>
          <p:nvPr>
            <p:ph type="sldNum" sz="quarter" idx="12"/>
          </p:nvPr>
        </p:nvSpPr>
        <p:spPr>
          <a:xfrm>
            <a:off x="8112224" y="6232228"/>
            <a:ext cx="2133600" cy="365125"/>
          </a:xfrm>
        </p:spPr>
        <p:txBody>
          <a:bodyPr/>
          <a:lstStyle/>
          <a:p>
            <a:fld id="{21036CD7-8A89-4C36-8826-635AC63052D9}" type="slidenum">
              <a:rPr lang="en-CA" smtClean="0">
                <a:solidFill>
                  <a:prstClr val="black"/>
                </a:solidFill>
                <a:latin typeface="Garamond" panose="02020404030301010803" pitchFamily="18" charset="0"/>
              </a:rPr>
              <a:pPr/>
              <a:t>31</a:t>
            </a:fld>
            <a:endParaRPr lang="en-CA">
              <a:solidFill>
                <a:prstClr val="black"/>
              </a:solidFill>
              <a:latin typeface="Garamond" panose="02020404030301010803" pitchFamily="18" charset="0"/>
            </a:endParaRPr>
          </a:p>
        </p:txBody>
      </p:sp>
      <p:sp>
        <p:nvSpPr>
          <p:cNvPr id="11" name="TextBox 10"/>
          <p:cNvSpPr txBox="1"/>
          <p:nvPr/>
        </p:nvSpPr>
        <p:spPr>
          <a:xfrm>
            <a:off x="3053388" y="2608066"/>
            <a:ext cx="6192688" cy="1569660"/>
          </a:xfrm>
          <a:prstGeom prst="rect">
            <a:avLst/>
          </a:prstGeom>
          <a:noFill/>
        </p:spPr>
        <p:txBody>
          <a:bodyPr wrap="square" rtlCol="0">
            <a:spAutoFit/>
          </a:bodyPr>
          <a:lstStyle/>
          <a:p>
            <a:r>
              <a:rPr lang="en-CA" sz="3200" b="1">
                <a:latin typeface="Garamond" panose="02020404030301010803" pitchFamily="18" charset="0"/>
              </a:rPr>
              <a:t>1.  Have students place a student into the recovery position and perform on going care.</a:t>
            </a:r>
          </a:p>
        </p:txBody>
      </p:sp>
      <p:sp>
        <p:nvSpPr>
          <p:cNvPr id="2" name="Rounded Rectangle 1"/>
          <p:cNvSpPr/>
          <p:nvPr/>
        </p:nvSpPr>
        <p:spPr>
          <a:xfrm>
            <a:off x="2927648" y="2492896"/>
            <a:ext cx="6480000" cy="180000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Garamond" panose="02020404030301010803" pitchFamily="18" charset="0"/>
            </a:endParaRPr>
          </a:p>
        </p:txBody>
      </p:sp>
      <p:sp>
        <p:nvSpPr>
          <p:cNvPr id="7" name="Rectangle 6"/>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1005870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274638"/>
            <a:ext cx="8229600" cy="2866330"/>
          </a:xfrm>
        </p:spPr>
        <p:txBody>
          <a:bodyPr>
            <a:noAutofit/>
          </a:bodyPr>
          <a:lstStyle/>
          <a:p>
            <a:r>
              <a:rPr lang="en-CA" sz="7200" b="1">
                <a:latin typeface="Garamond" panose="02020404030301010803" pitchFamily="18" charset="0"/>
              </a:rPr>
              <a:t>Cardiovascular Emergencies</a:t>
            </a:r>
          </a:p>
        </p:txBody>
      </p:sp>
      <p:sp>
        <p:nvSpPr>
          <p:cNvPr id="4" name="Slide Number Placeholder 3"/>
          <p:cNvSpPr>
            <a:spLocks noGrp="1"/>
          </p:cNvSpPr>
          <p:nvPr>
            <p:ph type="sldNum" sz="quarter" idx="12"/>
          </p:nvPr>
        </p:nvSpPr>
        <p:spPr>
          <a:xfrm>
            <a:off x="8077200" y="6218926"/>
            <a:ext cx="2133600" cy="365125"/>
          </a:xfrm>
        </p:spPr>
        <p:txBody>
          <a:bodyPr/>
          <a:lstStyle/>
          <a:p>
            <a:fld id="{21036CD7-8A89-4C36-8826-635AC63052D9}" type="slidenum">
              <a:rPr lang="en-CA" smtClean="0">
                <a:solidFill>
                  <a:prstClr val="black">
                    <a:tint val="75000"/>
                  </a:prstClr>
                </a:solidFill>
              </a:rPr>
              <a:pPr/>
              <a:t>32</a:t>
            </a:fld>
            <a:endParaRPr lang="en-CA">
              <a:solidFill>
                <a:prstClr val="black">
                  <a:tint val="75000"/>
                </a:prstClr>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7498" t="4825" b="12110"/>
          <a:stretch/>
        </p:blipFill>
        <p:spPr>
          <a:xfrm>
            <a:off x="4816517" y="2807739"/>
            <a:ext cx="2558966" cy="3744417"/>
          </a:xfrm>
          <a:prstGeom prst="rect">
            <a:avLst/>
          </a:prstGeom>
          <a:ln>
            <a:noFill/>
          </a:ln>
          <a:effectLst>
            <a:softEdge rad="112500"/>
          </a:effectLst>
        </p:spPr>
      </p:pic>
      <p:sp>
        <p:nvSpPr>
          <p:cNvPr id="7" name="Rectangle 6"/>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518124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Cardiovascular Emergencies</a:t>
            </a:r>
          </a:p>
        </p:txBody>
      </p:sp>
      <p:sp>
        <p:nvSpPr>
          <p:cNvPr id="3" name="TextBox 2"/>
          <p:cNvSpPr txBox="1"/>
          <p:nvPr/>
        </p:nvSpPr>
        <p:spPr>
          <a:xfrm>
            <a:off x="1852539" y="1412777"/>
            <a:ext cx="8424936" cy="4770537"/>
          </a:xfrm>
          <a:prstGeom prst="rect">
            <a:avLst/>
          </a:prstGeom>
          <a:noFill/>
        </p:spPr>
        <p:txBody>
          <a:bodyPr wrap="square" rtlCol="0">
            <a:spAutoFit/>
          </a:bodyPr>
          <a:lstStyle/>
          <a:p>
            <a:r>
              <a:rPr lang="en-CA" sz="4000">
                <a:solidFill>
                  <a:prstClr val="black"/>
                </a:solidFill>
                <a:latin typeface="Garamond" panose="02020404030301010803" pitchFamily="18" charset="0"/>
              </a:rPr>
              <a:t>The leading cause of cardiac arrest in Canada is:</a:t>
            </a:r>
          </a:p>
          <a:p>
            <a:pPr marL="1028700" lvl="1" indent="-571500">
              <a:buFont typeface="Arial" panose="020B0604020202020204" pitchFamily="34" charset="0"/>
              <a:buChar char="•"/>
            </a:pPr>
            <a:r>
              <a:rPr lang="en-CA" sz="3600">
                <a:solidFill>
                  <a:prstClr val="black"/>
                </a:solidFill>
                <a:latin typeface="Garamond" panose="02020404030301010803" pitchFamily="18" charset="0"/>
              </a:rPr>
              <a:t>Heart Attack and Angina</a:t>
            </a:r>
          </a:p>
          <a:p>
            <a:pPr marL="1028700" lvl="1" indent="-571500">
              <a:buFont typeface="Arial" panose="020B0604020202020204" pitchFamily="34" charset="0"/>
              <a:buChar char="•"/>
            </a:pPr>
            <a:r>
              <a:rPr lang="en-CA" sz="3600">
                <a:solidFill>
                  <a:prstClr val="black"/>
                </a:solidFill>
                <a:latin typeface="Garamond" panose="02020404030301010803" pitchFamily="18" charset="0"/>
              </a:rPr>
              <a:t>Stroke and TIA</a:t>
            </a:r>
          </a:p>
          <a:p>
            <a:endParaRPr lang="en-CA" sz="2400">
              <a:solidFill>
                <a:prstClr val="black"/>
              </a:solidFill>
              <a:latin typeface="Garamond" panose="02020404030301010803" pitchFamily="18" charset="0"/>
            </a:endParaRPr>
          </a:p>
          <a:p>
            <a:r>
              <a:rPr lang="en-CA" sz="3200">
                <a:solidFill>
                  <a:prstClr val="black"/>
                </a:solidFill>
                <a:latin typeface="Garamond" panose="02020404030301010803" pitchFamily="18" charset="0"/>
              </a:rPr>
              <a:t>These are usually due to cardiovascular disease.  </a:t>
            </a:r>
          </a:p>
          <a:p>
            <a:endParaRPr lang="en-CA" sz="2400">
              <a:solidFill>
                <a:prstClr val="black"/>
              </a:solidFill>
              <a:latin typeface="Garamond" panose="02020404030301010803" pitchFamily="18" charset="0"/>
            </a:endParaRPr>
          </a:p>
          <a:p>
            <a:pPr algn="ctr"/>
            <a:r>
              <a:rPr lang="en-CA" sz="3600">
                <a:solidFill>
                  <a:prstClr val="black"/>
                </a:solidFill>
                <a:latin typeface="Garamond" panose="02020404030301010803" pitchFamily="18" charset="0"/>
              </a:rPr>
              <a:t>Always remember:</a:t>
            </a:r>
          </a:p>
          <a:p>
            <a:pPr algn="ctr"/>
            <a:r>
              <a:rPr lang="en-CA" sz="3600" b="1">
                <a:solidFill>
                  <a:prstClr val="black"/>
                </a:solidFill>
                <a:latin typeface="Garamond" panose="02020404030301010803" pitchFamily="18" charset="0"/>
              </a:rPr>
              <a:t>Look, Talk, Call, ABCDs</a:t>
            </a:r>
          </a:p>
        </p:txBody>
      </p:sp>
      <p:sp>
        <p:nvSpPr>
          <p:cNvPr id="4" name="Slide Number Placeholder 3"/>
          <p:cNvSpPr>
            <a:spLocks noGrp="1"/>
          </p:cNvSpPr>
          <p:nvPr>
            <p:ph type="sldNum" sz="quarter" idx="12"/>
          </p:nvPr>
        </p:nvSpPr>
        <p:spPr>
          <a:xfrm>
            <a:off x="8077200" y="6218926"/>
            <a:ext cx="2133600" cy="365125"/>
          </a:xfrm>
        </p:spPr>
        <p:txBody>
          <a:bodyPr/>
          <a:lstStyle/>
          <a:p>
            <a:fld id="{21036CD7-8A89-4C36-8826-635AC63052D9}" type="slidenum">
              <a:rPr lang="en-CA" smtClean="0">
                <a:solidFill>
                  <a:prstClr val="black">
                    <a:tint val="75000"/>
                  </a:prstClr>
                </a:solidFill>
                <a:latin typeface="Garamond" panose="02020404030301010803" pitchFamily="18" charset="0"/>
              </a:rPr>
              <a:pPr/>
              <a:t>33</a:t>
            </a:fld>
            <a:endParaRPr lang="en-CA">
              <a:solidFill>
                <a:prstClr val="black">
                  <a:tint val="75000"/>
                </a:prstClr>
              </a:solidFill>
              <a:latin typeface="Garamond" panose="02020404030301010803" pitchFamily="18" charset="0"/>
            </a:endParaRPr>
          </a:p>
        </p:txBody>
      </p:sp>
      <p:sp>
        <p:nvSpPr>
          <p:cNvPr id="7" name="Rectangle 6"/>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1006272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Cardiovascular Emergencies</a:t>
            </a:r>
          </a:p>
        </p:txBody>
      </p:sp>
      <p:sp>
        <p:nvSpPr>
          <p:cNvPr id="2" name="TextBox 1"/>
          <p:cNvSpPr txBox="1"/>
          <p:nvPr/>
        </p:nvSpPr>
        <p:spPr>
          <a:xfrm>
            <a:off x="3071664" y="3964261"/>
            <a:ext cx="6192688" cy="2062103"/>
          </a:xfrm>
          <a:prstGeom prst="rect">
            <a:avLst/>
          </a:prstGeom>
          <a:noFill/>
        </p:spPr>
        <p:txBody>
          <a:bodyPr wrap="square" rtlCol="0">
            <a:spAutoFit/>
          </a:bodyPr>
          <a:lstStyle/>
          <a:p>
            <a:pPr marL="342900" indent="-342900">
              <a:buFontTx/>
              <a:buAutoNum type="arabicPeriod"/>
            </a:pPr>
            <a:r>
              <a:rPr lang="en-CA" sz="3200">
                <a:solidFill>
                  <a:prstClr val="black"/>
                </a:solidFill>
                <a:latin typeface="Garamond" panose="02020404030301010803" pitchFamily="18" charset="0"/>
              </a:rPr>
              <a:t>Early access to 911</a:t>
            </a:r>
          </a:p>
          <a:p>
            <a:pPr marL="342900" indent="-342900">
              <a:buFontTx/>
              <a:buAutoNum type="arabicPeriod"/>
            </a:pPr>
            <a:r>
              <a:rPr lang="en-CA" sz="3200">
                <a:solidFill>
                  <a:prstClr val="black"/>
                </a:solidFill>
                <a:latin typeface="Garamond" panose="02020404030301010803" pitchFamily="18" charset="0"/>
              </a:rPr>
              <a:t>Early CPR</a:t>
            </a:r>
          </a:p>
          <a:p>
            <a:pPr marL="342900" indent="-342900">
              <a:buFontTx/>
              <a:buAutoNum type="arabicPeriod"/>
            </a:pPr>
            <a:r>
              <a:rPr lang="en-CA" sz="3200">
                <a:solidFill>
                  <a:prstClr val="black"/>
                </a:solidFill>
                <a:latin typeface="Garamond" panose="02020404030301010803" pitchFamily="18" charset="0"/>
              </a:rPr>
              <a:t>Early AED</a:t>
            </a:r>
          </a:p>
          <a:p>
            <a:pPr marL="342900" indent="-342900">
              <a:buFontTx/>
              <a:buAutoNum type="arabicPeriod"/>
            </a:pPr>
            <a:r>
              <a:rPr lang="en-CA" sz="3200">
                <a:solidFill>
                  <a:prstClr val="black"/>
                </a:solidFill>
                <a:latin typeface="Garamond" panose="02020404030301010803" pitchFamily="18" charset="0"/>
              </a:rPr>
              <a:t>Early Advance Care</a:t>
            </a:r>
          </a:p>
        </p:txBody>
      </p:sp>
      <p:pic>
        <p:nvPicPr>
          <p:cNvPr id="9" name="Content Placeholder 8"/>
          <p:cNvPicPr>
            <a:picLocks noGrp="1" noChangeAspect="1"/>
          </p:cNvPicPr>
          <p:nvPr>
            <p:ph idx="1"/>
          </p:nvPr>
        </p:nvPicPr>
        <p:blipFill rotWithShape="1">
          <a:blip r:embed="rId3">
            <a:extLst>
              <a:ext uri="{28A0092B-C50C-407E-A947-70E740481C1C}">
                <a14:useLocalDpi xmlns:a14="http://schemas.microsoft.com/office/drawing/2010/main" val="0"/>
              </a:ext>
            </a:extLst>
          </a:blip>
          <a:srcRect l="30994" r="21355"/>
          <a:stretch/>
        </p:blipFill>
        <p:spPr bwMode="auto">
          <a:xfrm>
            <a:off x="2930912" y="1556792"/>
            <a:ext cx="6333441" cy="1872000"/>
          </a:xfrm>
          <a:prstGeom prst="rect">
            <a:avLst/>
          </a:prstGeom>
          <a:ln>
            <a:noFill/>
          </a:ln>
          <a:effectLst>
            <a:softEdge rad="112500"/>
          </a:effectLst>
        </p:spPr>
      </p:pic>
      <p:sp>
        <p:nvSpPr>
          <p:cNvPr id="3" name="TextBox 2"/>
          <p:cNvSpPr txBox="1"/>
          <p:nvPr/>
        </p:nvSpPr>
        <p:spPr>
          <a:xfrm>
            <a:off x="8760296" y="3363028"/>
            <a:ext cx="1008112" cy="246221"/>
          </a:xfrm>
          <a:prstGeom prst="rect">
            <a:avLst/>
          </a:prstGeom>
          <a:noFill/>
        </p:spPr>
        <p:txBody>
          <a:bodyPr wrap="square" rtlCol="0">
            <a:spAutoFit/>
          </a:bodyPr>
          <a:lstStyle/>
          <a:p>
            <a:r>
              <a:rPr lang="en-CA" sz="1000">
                <a:solidFill>
                  <a:prstClr val="black"/>
                </a:solidFill>
                <a:latin typeface="Garamond" panose="02020404030301010803" pitchFamily="18" charset="0"/>
              </a:rPr>
              <a:t>®HSFC</a:t>
            </a:r>
          </a:p>
        </p:txBody>
      </p:sp>
      <p:sp>
        <p:nvSpPr>
          <p:cNvPr id="5" name="Slide Number Placeholder 4"/>
          <p:cNvSpPr>
            <a:spLocks noGrp="1"/>
          </p:cNvSpPr>
          <p:nvPr>
            <p:ph type="sldNum" sz="quarter" idx="12"/>
          </p:nvPr>
        </p:nvSpPr>
        <p:spPr>
          <a:xfrm>
            <a:off x="8077200" y="6196707"/>
            <a:ext cx="2133600" cy="365125"/>
          </a:xfrm>
        </p:spPr>
        <p:txBody>
          <a:bodyPr/>
          <a:lstStyle/>
          <a:p>
            <a:fld id="{21036CD7-8A89-4C36-8826-635AC63052D9}" type="slidenum">
              <a:rPr lang="en-CA" smtClean="0">
                <a:solidFill>
                  <a:prstClr val="black">
                    <a:tint val="75000"/>
                  </a:prstClr>
                </a:solidFill>
                <a:latin typeface="Garamond" panose="02020404030301010803" pitchFamily="18" charset="0"/>
              </a:rPr>
              <a:pPr/>
              <a:t>34</a:t>
            </a:fld>
            <a:endParaRPr lang="en-CA">
              <a:solidFill>
                <a:prstClr val="black">
                  <a:tint val="75000"/>
                </a:prstClr>
              </a:solidFill>
              <a:latin typeface="Garamond" panose="02020404030301010803" pitchFamily="18" charset="0"/>
            </a:endParaRPr>
          </a:p>
        </p:txBody>
      </p:sp>
      <p:sp>
        <p:nvSpPr>
          <p:cNvPr id="10" name="Rectangle 9"/>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2103022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922" y="2348880"/>
            <a:ext cx="4656582" cy="3492000"/>
          </a:xfrm>
          <a:prstGeom prst="rect">
            <a:avLst/>
          </a:prstGeom>
          <a:ln>
            <a:noFill/>
          </a:ln>
          <a:effectLst>
            <a:softEdge rad="112500"/>
          </a:effectLst>
        </p:spPr>
      </p:pic>
      <p:sp>
        <p:nvSpPr>
          <p:cNvPr id="6" name="Title 5"/>
          <p:cNvSpPr>
            <a:spLocks noGrp="1"/>
          </p:cNvSpPr>
          <p:nvPr>
            <p:ph type="title"/>
          </p:nvPr>
        </p:nvSpPr>
        <p:spPr>
          <a:xfrm>
            <a:off x="794657" y="120354"/>
            <a:ext cx="10515600" cy="1325563"/>
          </a:xfrm>
        </p:spPr>
        <p:txBody>
          <a:bodyPr/>
          <a:lstStyle/>
          <a:p>
            <a:r>
              <a:rPr lang="en-CA" b="1">
                <a:latin typeface="Garamond" panose="02020404030301010803" pitchFamily="18" charset="0"/>
              </a:rPr>
              <a:t>Cardiovascular Emergencies</a:t>
            </a:r>
          </a:p>
        </p:txBody>
      </p:sp>
      <p:sp>
        <p:nvSpPr>
          <p:cNvPr id="7" name="Content Placeholder 6"/>
          <p:cNvSpPr>
            <a:spLocks noGrp="1"/>
          </p:cNvSpPr>
          <p:nvPr>
            <p:ph idx="1"/>
          </p:nvPr>
        </p:nvSpPr>
        <p:spPr>
          <a:xfrm>
            <a:off x="920792" y="1316198"/>
            <a:ext cx="4510844" cy="5400600"/>
          </a:xfrm>
        </p:spPr>
        <p:txBody>
          <a:bodyPr>
            <a:normAutofit fontScale="92500" lnSpcReduction="20000"/>
          </a:bodyPr>
          <a:lstStyle/>
          <a:p>
            <a:pPr marL="0" indent="0">
              <a:buNone/>
            </a:pPr>
            <a:r>
              <a:rPr lang="en-CA" sz="3500" b="1">
                <a:latin typeface="Garamond" panose="02020404030301010803" pitchFamily="18" charset="0"/>
              </a:rPr>
              <a:t>Heart Attack </a:t>
            </a:r>
            <a:r>
              <a:rPr lang="en-CA" sz="3600">
                <a:latin typeface="Garamond" panose="02020404030301010803" pitchFamily="18" charset="0"/>
              </a:rPr>
              <a:t>“The interrupted blood flow that occurs during a heart attack can damage or destroy a part of the heart muscle.” (</a:t>
            </a:r>
            <a:r>
              <a:rPr lang="en-CA" sz="2100">
                <a:latin typeface="Garamond" panose="02020404030301010803" pitchFamily="18" charset="0"/>
              </a:rPr>
              <a:t>www.mayoclinic.org) </a:t>
            </a:r>
          </a:p>
          <a:p>
            <a:pPr marL="0" indent="0">
              <a:buNone/>
            </a:pPr>
            <a:endParaRPr lang="en-CA" sz="2100">
              <a:latin typeface="Garamond" panose="02020404030301010803" pitchFamily="18" charset="0"/>
            </a:endParaRPr>
          </a:p>
          <a:p>
            <a:pPr marL="0" indent="0">
              <a:buNone/>
            </a:pPr>
            <a:r>
              <a:rPr lang="en-CA" sz="3600" b="1">
                <a:latin typeface="Garamond" panose="02020404030301010803" pitchFamily="18" charset="0"/>
              </a:rPr>
              <a:t>Angina </a:t>
            </a:r>
            <a:r>
              <a:rPr lang="en-CA" sz="3600">
                <a:latin typeface="Garamond" panose="02020404030301010803" pitchFamily="18" charset="0"/>
              </a:rPr>
              <a:t>“… is a type of chest pain caused by reduced blood flow to the heart muscle. Angina is a symptom of coronary artery disease. ”</a:t>
            </a:r>
            <a:r>
              <a:rPr lang="en-CA" sz="4800">
                <a:latin typeface="Garamond" panose="02020404030301010803" pitchFamily="18" charset="0"/>
              </a:rPr>
              <a:t> </a:t>
            </a:r>
            <a:r>
              <a:rPr lang="en-CA" sz="2100">
                <a:latin typeface="Garamond" panose="02020404030301010803" pitchFamily="18" charset="0"/>
              </a:rPr>
              <a:t>(www.mayoclinic.org) </a:t>
            </a:r>
          </a:p>
          <a:p>
            <a:pPr marL="0" indent="0">
              <a:buNone/>
            </a:pPr>
            <a:endParaRPr lang="en-CA" sz="3500" b="1">
              <a:latin typeface="Garamond" panose="02020404030301010803" pitchFamily="18" charset="0"/>
            </a:endParaRPr>
          </a:p>
        </p:txBody>
      </p:sp>
      <p:sp>
        <p:nvSpPr>
          <p:cNvPr id="4" name="Slide Number Placeholder 3"/>
          <p:cNvSpPr>
            <a:spLocks noGrp="1"/>
          </p:cNvSpPr>
          <p:nvPr>
            <p:ph type="sldNum" sz="quarter" idx="12"/>
          </p:nvPr>
        </p:nvSpPr>
        <p:spPr>
          <a:xfrm>
            <a:off x="8077200" y="6232228"/>
            <a:ext cx="2133600" cy="365125"/>
          </a:xfrm>
        </p:spPr>
        <p:txBody>
          <a:bodyPr/>
          <a:lstStyle/>
          <a:p>
            <a:fld id="{21036CD7-8A89-4C36-8826-635AC63052D9}" type="slidenum">
              <a:rPr lang="en-CA" smtClean="0">
                <a:solidFill>
                  <a:prstClr val="black">
                    <a:tint val="75000"/>
                  </a:prstClr>
                </a:solidFill>
                <a:latin typeface="Garamond" panose="02020404030301010803" pitchFamily="18" charset="0"/>
              </a:rPr>
              <a:pPr/>
              <a:t>35</a:t>
            </a:fld>
            <a:endParaRPr lang="en-CA">
              <a:solidFill>
                <a:prstClr val="black">
                  <a:tint val="75000"/>
                </a:prstClr>
              </a:solidFill>
              <a:latin typeface="Garamond" panose="02020404030301010803"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239" y="3419475"/>
            <a:ext cx="9525" cy="1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639" y="3571875"/>
            <a:ext cx="9525" cy="1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1567886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45196" y="148663"/>
            <a:ext cx="8229600" cy="850106"/>
          </a:xfrm>
        </p:spPr>
        <p:txBody>
          <a:bodyPr>
            <a:noAutofit/>
          </a:bodyPr>
          <a:lstStyle/>
          <a:p>
            <a:r>
              <a:rPr lang="en-CA" b="1">
                <a:latin typeface="Garamond" panose="02020404030301010803" pitchFamily="18" charset="0"/>
              </a:rPr>
              <a:t>Cardiovascular Emergencies</a:t>
            </a:r>
          </a:p>
        </p:txBody>
      </p:sp>
      <p:sp>
        <p:nvSpPr>
          <p:cNvPr id="7" name="Content Placeholder 6"/>
          <p:cNvSpPr>
            <a:spLocks noGrp="1"/>
          </p:cNvSpPr>
          <p:nvPr>
            <p:ph idx="1"/>
          </p:nvPr>
        </p:nvSpPr>
        <p:spPr>
          <a:xfrm>
            <a:off x="1874659" y="1534010"/>
            <a:ext cx="730424" cy="4827134"/>
          </a:xfrm>
        </p:spPr>
        <p:txBody>
          <a:bodyPr vert="wordArtVert">
            <a:normAutofit/>
          </a:bodyPr>
          <a:lstStyle/>
          <a:p>
            <a:pPr marL="0" indent="0">
              <a:buNone/>
            </a:pPr>
            <a:r>
              <a:rPr lang="en-CA" b="1">
                <a:latin typeface="Garamond" panose="02020404030301010803" pitchFamily="18" charset="0"/>
              </a:rPr>
              <a:t>PASS IT ON</a:t>
            </a:r>
          </a:p>
        </p:txBody>
      </p:sp>
      <p:sp>
        <p:nvSpPr>
          <p:cNvPr id="2" name="TextBox 1"/>
          <p:cNvSpPr txBox="1"/>
          <p:nvPr/>
        </p:nvSpPr>
        <p:spPr>
          <a:xfrm>
            <a:off x="2508726" y="1628800"/>
            <a:ext cx="2808312" cy="2092881"/>
          </a:xfrm>
          <a:prstGeom prst="rect">
            <a:avLst/>
          </a:prstGeom>
          <a:noFill/>
        </p:spPr>
        <p:txBody>
          <a:bodyPr wrap="square" rtlCol="0">
            <a:spAutoFit/>
          </a:bodyPr>
          <a:lstStyle/>
          <a:p>
            <a:pPr marL="457200" indent="-457200">
              <a:buFont typeface="Wingdings" panose="05000000000000000000" pitchFamily="2" charset="2"/>
              <a:buChar char="Ø"/>
            </a:pPr>
            <a:r>
              <a:rPr lang="en-CA" sz="2800">
                <a:solidFill>
                  <a:prstClr val="black"/>
                </a:solidFill>
                <a:latin typeface="Garamond" panose="02020404030301010803" pitchFamily="18" charset="0"/>
              </a:rPr>
              <a:t>Pale</a:t>
            </a:r>
          </a:p>
          <a:p>
            <a:pPr marL="457200" indent="-457200">
              <a:buFont typeface="Wingdings" panose="05000000000000000000" pitchFamily="2" charset="2"/>
              <a:buChar char="Ø"/>
            </a:pPr>
            <a:r>
              <a:rPr lang="en-CA" sz="2800">
                <a:solidFill>
                  <a:prstClr val="black"/>
                </a:solidFill>
                <a:latin typeface="Garamond" panose="02020404030301010803" pitchFamily="18" charset="0"/>
              </a:rPr>
              <a:t>Anxiety</a:t>
            </a:r>
          </a:p>
          <a:p>
            <a:pPr marL="457200" indent="-457200">
              <a:buFont typeface="Wingdings" panose="05000000000000000000" pitchFamily="2" charset="2"/>
              <a:buChar char="Ø"/>
            </a:pPr>
            <a:r>
              <a:rPr lang="en-CA" sz="2800">
                <a:solidFill>
                  <a:prstClr val="black"/>
                </a:solidFill>
                <a:latin typeface="Garamond" panose="02020404030301010803" pitchFamily="18" charset="0"/>
              </a:rPr>
              <a:t>Sweating</a:t>
            </a:r>
          </a:p>
          <a:p>
            <a:pPr marL="457200" indent="-457200">
              <a:buFont typeface="Wingdings" panose="05000000000000000000" pitchFamily="2" charset="2"/>
              <a:buChar char="Ø"/>
            </a:pPr>
            <a:r>
              <a:rPr lang="en-CA" sz="2800">
                <a:solidFill>
                  <a:prstClr val="black"/>
                </a:solidFill>
                <a:latin typeface="Garamond" panose="02020404030301010803" pitchFamily="18" charset="0"/>
              </a:rPr>
              <a:t>Short of breath</a:t>
            </a:r>
          </a:p>
          <a:p>
            <a:endParaRPr lang="en-CA">
              <a:solidFill>
                <a:prstClr val="black"/>
              </a:solidFill>
              <a:latin typeface="Garamond" panose="02020404030301010803" pitchFamily="18" charset="0"/>
            </a:endParaRPr>
          </a:p>
        </p:txBody>
      </p:sp>
      <p:sp>
        <p:nvSpPr>
          <p:cNvPr id="3" name="TextBox 2"/>
          <p:cNvSpPr txBox="1"/>
          <p:nvPr/>
        </p:nvSpPr>
        <p:spPr>
          <a:xfrm>
            <a:off x="2495600" y="3915054"/>
            <a:ext cx="3564396" cy="954107"/>
          </a:xfrm>
          <a:prstGeom prst="rect">
            <a:avLst/>
          </a:prstGeom>
          <a:noFill/>
        </p:spPr>
        <p:txBody>
          <a:bodyPr wrap="square" rtlCol="0">
            <a:spAutoFit/>
          </a:bodyPr>
          <a:lstStyle/>
          <a:p>
            <a:pPr marL="457200" indent="-457200">
              <a:buFont typeface="Wingdings" panose="05000000000000000000" pitchFamily="2" charset="2"/>
              <a:buChar char="Ø"/>
            </a:pPr>
            <a:r>
              <a:rPr lang="en-CA" sz="2800">
                <a:solidFill>
                  <a:prstClr val="black"/>
                </a:solidFill>
                <a:latin typeface="Garamond" panose="02020404030301010803" pitchFamily="18" charset="0"/>
              </a:rPr>
              <a:t>Indigestion</a:t>
            </a:r>
          </a:p>
          <a:p>
            <a:pPr marL="457200" indent="-457200">
              <a:buFont typeface="Wingdings" panose="05000000000000000000" pitchFamily="2" charset="2"/>
              <a:buChar char="Ø"/>
            </a:pPr>
            <a:r>
              <a:rPr lang="en-CA" sz="2800">
                <a:solidFill>
                  <a:prstClr val="black"/>
                </a:solidFill>
                <a:latin typeface="Garamond" panose="02020404030301010803" pitchFamily="18" charset="0"/>
              </a:rPr>
              <a:t>Tightness in chest</a:t>
            </a:r>
          </a:p>
        </p:txBody>
      </p:sp>
      <p:sp>
        <p:nvSpPr>
          <p:cNvPr id="4" name="TextBox 3"/>
          <p:cNvSpPr txBox="1"/>
          <p:nvPr/>
        </p:nvSpPr>
        <p:spPr>
          <a:xfrm>
            <a:off x="2576017" y="5283206"/>
            <a:ext cx="3600400" cy="954107"/>
          </a:xfrm>
          <a:prstGeom prst="rect">
            <a:avLst/>
          </a:prstGeom>
          <a:noFill/>
        </p:spPr>
        <p:txBody>
          <a:bodyPr wrap="square" rtlCol="0">
            <a:spAutoFit/>
          </a:bodyPr>
          <a:lstStyle/>
          <a:p>
            <a:pPr marL="457200" indent="-457200">
              <a:buFont typeface="Wingdings" panose="05000000000000000000" pitchFamily="2" charset="2"/>
              <a:buChar char="Ø"/>
            </a:pPr>
            <a:r>
              <a:rPr lang="en-CA" sz="2800">
                <a:solidFill>
                  <a:prstClr val="black"/>
                </a:solidFill>
                <a:latin typeface="Garamond" panose="02020404030301010803" pitchFamily="18" charset="0"/>
              </a:rPr>
              <a:t>Over all weakness</a:t>
            </a:r>
          </a:p>
          <a:p>
            <a:pPr marL="457200" indent="-457200">
              <a:buFont typeface="Wingdings" panose="05000000000000000000" pitchFamily="2" charset="2"/>
              <a:buChar char="Ø"/>
            </a:pPr>
            <a:r>
              <a:rPr lang="en-CA" sz="2800">
                <a:solidFill>
                  <a:prstClr val="black"/>
                </a:solidFill>
                <a:latin typeface="Garamond" panose="02020404030301010803" pitchFamily="18" charset="0"/>
              </a:rPr>
              <a:t>Nausea and vomiting</a:t>
            </a:r>
          </a:p>
        </p:txBody>
      </p:sp>
      <p:sp>
        <p:nvSpPr>
          <p:cNvPr id="5" name="TextBox 4"/>
          <p:cNvSpPr txBox="1"/>
          <p:nvPr/>
        </p:nvSpPr>
        <p:spPr>
          <a:xfrm>
            <a:off x="6600056" y="2406368"/>
            <a:ext cx="3456384" cy="2246769"/>
          </a:xfrm>
          <a:prstGeom prst="rect">
            <a:avLst/>
          </a:prstGeom>
          <a:noFill/>
        </p:spPr>
        <p:txBody>
          <a:bodyPr wrap="square" rtlCol="0">
            <a:spAutoFit/>
          </a:bodyPr>
          <a:lstStyle/>
          <a:p>
            <a:r>
              <a:rPr lang="en-CA" sz="2800" b="1">
                <a:solidFill>
                  <a:prstClr val="black"/>
                </a:solidFill>
                <a:latin typeface="Garamond" panose="02020404030301010803" pitchFamily="18" charset="0"/>
              </a:rPr>
              <a:t>Angina: </a:t>
            </a:r>
            <a:r>
              <a:rPr lang="en-CA" sz="2800">
                <a:solidFill>
                  <a:prstClr val="black"/>
                </a:solidFill>
                <a:latin typeface="Garamond" panose="02020404030301010803" pitchFamily="18" charset="0"/>
              </a:rPr>
              <a:t>Only</a:t>
            </a:r>
            <a:r>
              <a:rPr lang="en-CA" sz="2800" b="1">
                <a:solidFill>
                  <a:prstClr val="black"/>
                </a:solidFill>
                <a:latin typeface="Garamond" panose="02020404030301010803" pitchFamily="18" charset="0"/>
              </a:rPr>
              <a:t> </a:t>
            </a:r>
            <a:r>
              <a:rPr lang="en-CA" sz="2800">
                <a:solidFill>
                  <a:prstClr val="black"/>
                </a:solidFill>
                <a:latin typeface="Garamond" panose="02020404030301010803" pitchFamily="18" charset="0"/>
              </a:rPr>
              <a:t>lasts 10 minutes with rest and medication.  If discomfort persist longer call 911</a:t>
            </a:r>
          </a:p>
        </p:txBody>
      </p:sp>
      <p:sp>
        <p:nvSpPr>
          <p:cNvPr id="10" name="Slide Number Placeholder 9"/>
          <p:cNvSpPr>
            <a:spLocks noGrp="1"/>
          </p:cNvSpPr>
          <p:nvPr>
            <p:ph type="sldNum" sz="quarter" idx="12"/>
          </p:nvPr>
        </p:nvSpPr>
        <p:spPr>
          <a:xfrm>
            <a:off x="8041196" y="6268670"/>
            <a:ext cx="2133600" cy="365125"/>
          </a:xfrm>
        </p:spPr>
        <p:txBody>
          <a:bodyPr/>
          <a:lstStyle/>
          <a:p>
            <a:fld id="{21036CD7-8A89-4C36-8826-635AC63052D9}" type="slidenum">
              <a:rPr lang="en-CA" smtClean="0">
                <a:solidFill>
                  <a:prstClr val="black">
                    <a:tint val="75000"/>
                  </a:prstClr>
                </a:solidFill>
                <a:latin typeface="Garamond" panose="02020404030301010803" pitchFamily="18" charset="0"/>
              </a:rPr>
              <a:pPr/>
              <a:t>36</a:t>
            </a:fld>
            <a:endParaRPr lang="en-CA">
              <a:solidFill>
                <a:prstClr val="black">
                  <a:tint val="75000"/>
                </a:prstClr>
              </a:solidFill>
              <a:latin typeface="Garamond" panose="02020404030301010803" pitchFamily="18" charset="0"/>
            </a:endParaRPr>
          </a:p>
        </p:txBody>
      </p:sp>
      <p:sp>
        <p:nvSpPr>
          <p:cNvPr id="9" name="TextBox 8"/>
          <p:cNvSpPr txBox="1"/>
          <p:nvPr/>
        </p:nvSpPr>
        <p:spPr>
          <a:xfrm>
            <a:off x="1847528" y="1044026"/>
            <a:ext cx="3780202" cy="584775"/>
          </a:xfrm>
          <a:prstGeom prst="rect">
            <a:avLst/>
          </a:prstGeom>
          <a:noFill/>
        </p:spPr>
        <p:txBody>
          <a:bodyPr wrap="none" rtlCol="0">
            <a:spAutoFit/>
          </a:bodyPr>
          <a:lstStyle/>
          <a:p>
            <a:r>
              <a:rPr lang="en-CA" sz="3200" b="1">
                <a:solidFill>
                  <a:prstClr val="black"/>
                </a:solidFill>
                <a:latin typeface="Garamond" panose="02020404030301010803" pitchFamily="18" charset="0"/>
              </a:rPr>
              <a:t>Signs and symptoms</a:t>
            </a:r>
          </a:p>
        </p:txBody>
      </p:sp>
      <p:sp>
        <p:nvSpPr>
          <p:cNvPr id="11" name="Rectangle 10"/>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2133412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45670"/>
            <a:ext cx="10515600" cy="1325563"/>
          </a:xfrm>
        </p:spPr>
        <p:txBody>
          <a:bodyPr/>
          <a:lstStyle/>
          <a:p>
            <a:r>
              <a:rPr lang="en-CA" b="1">
                <a:latin typeface="Garamond" panose="02020404030301010803" pitchFamily="18" charset="0"/>
              </a:rPr>
              <a:t>Cardiovascular Emergencies</a:t>
            </a:r>
          </a:p>
        </p:txBody>
      </p:sp>
      <p:sp>
        <p:nvSpPr>
          <p:cNvPr id="7" name="Content Placeholder 6"/>
          <p:cNvSpPr>
            <a:spLocks noGrp="1"/>
          </p:cNvSpPr>
          <p:nvPr>
            <p:ph idx="1"/>
          </p:nvPr>
        </p:nvSpPr>
        <p:spPr>
          <a:xfrm>
            <a:off x="1981200" y="1412776"/>
            <a:ext cx="4789251" cy="4896544"/>
          </a:xfrm>
        </p:spPr>
        <p:txBody>
          <a:bodyPr>
            <a:normAutofit/>
          </a:bodyPr>
          <a:lstStyle/>
          <a:p>
            <a:r>
              <a:rPr lang="en-CA" b="1">
                <a:latin typeface="Garamond" panose="02020404030301010803" pitchFamily="18" charset="0"/>
              </a:rPr>
              <a:t>Ischemic Stroke </a:t>
            </a:r>
            <a:r>
              <a:rPr lang="en-CA">
                <a:latin typeface="Garamond" panose="02020404030301010803" pitchFamily="18" charset="0"/>
              </a:rPr>
              <a:t>“Occurs when the blood supply to part of your brain is interrupted or severely reduced, depriving brain tissue of oxygen and food” </a:t>
            </a:r>
            <a:r>
              <a:rPr lang="en-CA" sz="1900">
                <a:latin typeface="Garamond" panose="02020404030301010803" pitchFamily="18" charset="0"/>
              </a:rPr>
              <a:t>(www.mayoclinic.org) </a:t>
            </a:r>
          </a:p>
          <a:p>
            <a:r>
              <a:rPr lang="en-CA" b="1">
                <a:latin typeface="Garamond" panose="02020404030301010803" pitchFamily="18" charset="0"/>
              </a:rPr>
              <a:t>Hemorrhagic Stroke </a:t>
            </a:r>
            <a:r>
              <a:rPr lang="en-CA">
                <a:latin typeface="Garamond" panose="02020404030301010803" pitchFamily="18" charset="0"/>
              </a:rPr>
              <a:t>“A brain aneurysm can leak or rupture, causing bleeding into the brain.” </a:t>
            </a:r>
            <a:r>
              <a:rPr lang="en-CA" sz="1900">
                <a:latin typeface="Garamond" panose="02020404030301010803" pitchFamily="18" charset="0"/>
              </a:rPr>
              <a:t>(www.mayoclinic.org) </a:t>
            </a:r>
          </a:p>
        </p:txBody>
      </p:sp>
      <p:sp>
        <p:nvSpPr>
          <p:cNvPr id="3" name="Slide Number Placeholder 2"/>
          <p:cNvSpPr>
            <a:spLocks noGrp="1"/>
          </p:cNvSpPr>
          <p:nvPr>
            <p:ph type="sldNum" sz="quarter" idx="12"/>
          </p:nvPr>
        </p:nvSpPr>
        <p:spPr>
          <a:xfrm>
            <a:off x="8077200" y="6309321"/>
            <a:ext cx="2133600" cy="365125"/>
          </a:xfrm>
        </p:spPr>
        <p:txBody>
          <a:bodyPr/>
          <a:lstStyle/>
          <a:p>
            <a:fld id="{21036CD7-8A89-4C36-8826-635AC63052D9}" type="slidenum">
              <a:rPr lang="en-CA" smtClean="0">
                <a:solidFill>
                  <a:prstClr val="black">
                    <a:tint val="75000"/>
                  </a:prstClr>
                </a:solidFill>
                <a:latin typeface="Garamond" panose="02020404030301010803" pitchFamily="18" charset="0"/>
              </a:rPr>
              <a:pPr/>
              <a:t>37</a:t>
            </a:fld>
            <a:endParaRPr lang="en-CA">
              <a:solidFill>
                <a:prstClr val="black">
                  <a:tint val="75000"/>
                </a:prstClr>
              </a:solidFill>
              <a:latin typeface="Garamond" panose="02020404030301010803" pitchFamily="18" charset="0"/>
            </a:endParaRPr>
          </a:p>
        </p:txBody>
      </p:sp>
      <p:sp>
        <p:nvSpPr>
          <p:cNvPr id="9" name="Rectangle 8"/>
          <p:cNvSpPr/>
          <p:nvPr/>
        </p:nvSpPr>
        <p:spPr>
          <a:xfrm>
            <a:off x="219075" y="120354"/>
            <a:ext cx="11635468"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pic>
        <p:nvPicPr>
          <p:cNvPr id="2" name="Picture 1"/>
          <p:cNvPicPr>
            <a:picLocks noChangeAspect="1"/>
          </p:cNvPicPr>
          <p:nvPr/>
        </p:nvPicPr>
        <p:blipFill>
          <a:blip r:embed="rId3"/>
          <a:stretch>
            <a:fillRect/>
          </a:stretch>
        </p:blipFill>
        <p:spPr>
          <a:xfrm>
            <a:off x="7389576" y="1247185"/>
            <a:ext cx="3456732" cy="3292125"/>
          </a:xfrm>
          <a:prstGeom prst="rect">
            <a:avLst/>
          </a:prstGeom>
        </p:spPr>
      </p:pic>
      <p:pic>
        <p:nvPicPr>
          <p:cNvPr id="4" name="Picture 3"/>
          <p:cNvPicPr>
            <a:picLocks noChangeAspect="1"/>
          </p:cNvPicPr>
          <p:nvPr/>
        </p:nvPicPr>
        <p:blipFill>
          <a:blip r:embed="rId4"/>
          <a:stretch>
            <a:fillRect/>
          </a:stretch>
        </p:blipFill>
        <p:spPr>
          <a:xfrm>
            <a:off x="9315994" y="4539310"/>
            <a:ext cx="2005758" cy="1682642"/>
          </a:xfrm>
          <a:prstGeom prst="rect">
            <a:avLst/>
          </a:prstGeom>
        </p:spPr>
      </p:pic>
    </p:spTree>
    <p:extLst>
      <p:ext uri="{BB962C8B-B14F-4D97-AF65-F5344CB8AC3E}">
        <p14:creationId xmlns:p14="http://schemas.microsoft.com/office/powerpoint/2010/main" val="3493453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45196" y="149289"/>
            <a:ext cx="8229600" cy="1080120"/>
          </a:xfrm>
        </p:spPr>
        <p:txBody>
          <a:bodyPr>
            <a:normAutofit/>
          </a:bodyPr>
          <a:lstStyle/>
          <a:p>
            <a:r>
              <a:rPr lang="en-CA" b="1">
                <a:solidFill>
                  <a:prstClr val="black"/>
                </a:solidFill>
                <a:latin typeface="Garamond" panose="02020404030301010803" pitchFamily="18" charset="0"/>
              </a:rPr>
              <a:t>Cardiovascular Emergencies</a:t>
            </a:r>
            <a:endParaRPr lang="en-CA" sz="3200" b="1">
              <a:latin typeface="Garamond" panose="02020404030301010803" pitchFamily="18" charset="0"/>
            </a:endParaRPr>
          </a:p>
        </p:txBody>
      </p:sp>
      <p:sp>
        <p:nvSpPr>
          <p:cNvPr id="10" name="Slide Number Placeholder 9"/>
          <p:cNvSpPr>
            <a:spLocks noGrp="1"/>
          </p:cNvSpPr>
          <p:nvPr>
            <p:ph type="sldNum" sz="quarter" idx="12"/>
          </p:nvPr>
        </p:nvSpPr>
        <p:spPr>
          <a:xfrm>
            <a:off x="8112224" y="6278464"/>
            <a:ext cx="2133600" cy="365125"/>
          </a:xfrm>
        </p:spPr>
        <p:txBody>
          <a:bodyPr/>
          <a:lstStyle/>
          <a:p>
            <a:fld id="{21036CD7-8A89-4C36-8826-635AC63052D9}" type="slidenum">
              <a:rPr lang="en-CA" smtClean="0">
                <a:solidFill>
                  <a:prstClr val="black">
                    <a:tint val="75000"/>
                  </a:prstClr>
                </a:solidFill>
                <a:latin typeface="Garamond" panose="02020404030301010803" pitchFamily="18" charset="0"/>
              </a:rPr>
              <a:pPr/>
              <a:t>38</a:t>
            </a:fld>
            <a:endParaRPr lang="en-CA">
              <a:solidFill>
                <a:prstClr val="black">
                  <a:tint val="75000"/>
                </a:prstClr>
              </a:solidFill>
              <a:latin typeface="Garamond" panose="02020404030301010803" pitchFamily="18" charset="0"/>
            </a:endParaRPr>
          </a:p>
        </p:txBody>
      </p:sp>
      <p:sp>
        <p:nvSpPr>
          <p:cNvPr id="11" name="Rectangle 10"/>
          <p:cNvSpPr/>
          <p:nvPr/>
        </p:nvSpPr>
        <p:spPr>
          <a:xfrm>
            <a:off x="174171" y="149288"/>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pic>
        <p:nvPicPr>
          <p:cNvPr id="13" name="Content Placeholder 12"/>
          <p:cNvPicPr>
            <a:picLocks noGrp="1" noChangeAspect="1"/>
          </p:cNvPicPr>
          <p:nvPr>
            <p:ph idx="1"/>
          </p:nvPr>
        </p:nvPicPr>
        <p:blipFill>
          <a:blip r:embed="rId2"/>
          <a:stretch>
            <a:fillRect/>
          </a:stretch>
        </p:blipFill>
        <p:spPr>
          <a:xfrm>
            <a:off x="3492095" y="1766468"/>
            <a:ext cx="4255377" cy="1987468"/>
          </a:xfrm>
          <a:prstGeom prst="rect">
            <a:avLst/>
          </a:prstGeom>
        </p:spPr>
      </p:pic>
      <p:sp>
        <p:nvSpPr>
          <p:cNvPr id="15" name="Rectangle 14"/>
          <p:cNvSpPr/>
          <p:nvPr/>
        </p:nvSpPr>
        <p:spPr>
          <a:xfrm>
            <a:off x="1420238" y="3753936"/>
            <a:ext cx="9143664" cy="2308324"/>
          </a:xfrm>
          <a:prstGeom prst="rect">
            <a:avLst/>
          </a:prstGeom>
        </p:spPr>
        <p:txBody>
          <a:bodyPr wrap="square">
            <a:spAutoFit/>
          </a:bodyPr>
          <a:lstStyle/>
          <a:p>
            <a:r>
              <a:rPr lang="en-CA" sz="3600" b="1"/>
              <a:t>Transient Ischemic Attack (TIA) - </a:t>
            </a:r>
            <a:r>
              <a:rPr lang="en-CA" sz="3600"/>
              <a:t>“Is like a stroke, producing similar symptoms, but usually lasting only a few minutes and causing no permanent damage.” (www.mayoclinic.org) </a:t>
            </a:r>
            <a:endParaRPr lang="en-CA" sz="3600">
              <a:latin typeface="Garamond" panose="02020404030301010803" pitchFamily="18" charset="0"/>
            </a:endParaRPr>
          </a:p>
        </p:txBody>
      </p:sp>
    </p:spTree>
    <p:extLst>
      <p:ext uri="{BB962C8B-B14F-4D97-AF65-F5344CB8AC3E}">
        <p14:creationId xmlns:p14="http://schemas.microsoft.com/office/powerpoint/2010/main" val="1707818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45196" y="149289"/>
            <a:ext cx="8229600" cy="1080120"/>
          </a:xfrm>
        </p:spPr>
        <p:txBody>
          <a:bodyPr>
            <a:normAutofit/>
          </a:bodyPr>
          <a:lstStyle/>
          <a:p>
            <a:r>
              <a:rPr lang="en-CA" b="1">
                <a:solidFill>
                  <a:prstClr val="black"/>
                </a:solidFill>
                <a:latin typeface="Garamond" panose="02020404030301010803" pitchFamily="18" charset="0"/>
              </a:rPr>
              <a:t>Cardiovascular Emergencies</a:t>
            </a:r>
            <a:endParaRPr lang="en-CA" sz="3200" b="1">
              <a:latin typeface="Garamond" panose="02020404030301010803" pitchFamily="18" charset="0"/>
            </a:endParaRPr>
          </a:p>
        </p:txBody>
      </p:sp>
      <p:sp>
        <p:nvSpPr>
          <p:cNvPr id="7" name="Content Placeholder 6"/>
          <p:cNvSpPr>
            <a:spLocks noGrp="1"/>
          </p:cNvSpPr>
          <p:nvPr>
            <p:ph idx="1"/>
          </p:nvPr>
        </p:nvSpPr>
        <p:spPr>
          <a:xfrm>
            <a:off x="2406434" y="2114224"/>
            <a:ext cx="648072" cy="720080"/>
          </a:xfrm>
        </p:spPr>
        <p:txBody>
          <a:bodyPr vert="horz">
            <a:noAutofit/>
          </a:bodyPr>
          <a:lstStyle/>
          <a:p>
            <a:pPr marL="0" indent="0">
              <a:buNone/>
            </a:pPr>
            <a:r>
              <a:rPr lang="en-CA" sz="4400" b="1">
                <a:latin typeface="Garamond" panose="02020404030301010803" pitchFamily="18" charset="0"/>
              </a:rPr>
              <a:t>F</a:t>
            </a:r>
          </a:p>
        </p:txBody>
      </p:sp>
      <p:sp>
        <p:nvSpPr>
          <p:cNvPr id="2" name="TextBox 1"/>
          <p:cNvSpPr txBox="1"/>
          <p:nvPr/>
        </p:nvSpPr>
        <p:spPr>
          <a:xfrm>
            <a:off x="2834410" y="2132283"/>
            <a:ext cx="8835076" cy="3061159"/>
          </a:xfrm>
          <a:prstGeom prst="rect">
            <a:avLst/>
          </a:prstGeom>
          <a:noFill/>
        </p:spPr>
        <p:txBody>
          <a:bodyPr wrap="square" rtlCol="0">
            <a:spAutoFit/>
          </a:bodyPr>
          <a:lstStyle/>
          <a:p>
            <a:pPr marL="457200" indent="-457200">
              <a:buFont typeface="Wingdings" panose="05000000000000000000" pitchFamily="2" charset="2"/>
              <a:buChar char="Ø"/>
            </a:pPr>
            <a:r>
              <a:rPr lang="en-CA" sz="3600">
                <a:solidFill>
                  <a:prstClr val="black"/>
                </a:solidFill>
                <a:latin typeface="Garamond" panose="02020404030301010803" pitchFamily="18" charset="0"/>
              </a:rPr>
              <a:t>Facial droop, headache vision problems</a:t>
            </a:r>
          </a:p>
          <a:p>
            <a:pPr marL="457200" indent="-457200">
              <a:lnSpc>
                <a:spcPct val="150000"/>
              </a:lnSpc>
              <a:buFont typeface="Wingdings" panose="05000000000000000000" pitchFamily="2" charset="2"/>
              <a:buChar char="Ø"/>
            </a:pPr>
            <a:r>
              <a:rPr lang="en-CA" sz="3600">
                <a:solidFill>
                  <a:prstClr val="black"/>
                </a:solidFill>
                <a:latin typeface="Garamond" panose="02020404030301010803" pitchFamily="18" charset="0"/>
              </a:rPr>
              <a:t>Arm drift, numbness, paralyzed</a:t>
            </a:r>
          </a:p>
          <a:p>
            <a:pPr marL="457200" indent="-457200">
              <a:lnSpc>
                <a:spcPct val="150000"/>
              </a:lnSpc>
              <a:buFont typeface="Wingdings" panose="05000000000000000000" pitchFamily="2" charset="2"/>
              <a:buChar char="Ø"/>
            </a:pPr>
            <a:r>
              <a:rPr lang="en-CA" sz="3600">
                <a:solidFill>
                  <a:prstClr val="black"/>
                </a:solidFill>
                <a:latin typeface="Garamond" panose="02020404030301010803" pitchFamily="18" charset="0"/>
              </a:rPr>
              <a:t>Speech problems</a:t>
            </a:r>
          </a:p>
          <a:p>
            <a:pPr marL="457200" indent="-457200">
              <a:lnSpc>
                <a:spcPct val="150000"/>
              </a:lnSpc>
              <a:buFont typeface="Wingdings" panose="05000000000000000000" pitchFamily="2" charset="2"/>
              <a:buChar char="Ø"/>
            </a:pPr>
            <a:r>
              <a:rPr lang="en-CA" sz="3600">
                <a:solidFill>
                  <a:prstClr val="black"/>
                </a:solidFill>
                <a:latin typeface="Garamond" panose="02020404030301010803" pitchFamily="18" charset="0"/>
              </a:rPr>
              <a:t>Time of onset quick onset</a:t>
            </a:r>
          </a:p>
        </p:txBody>
      </p:sp>
      <p:sp>
        <p:nvSpPr>
          <p:cNvPr id="3" name="TextBox 2"/>
          <p:cNvSpPr txBox="1"/>
          <p:nvPr/>
        </p:nvSpPr>
        <p:spPr>
          <a:xfrm>
            <a:off x="2376058" y="2813802"/>
            <a:ext cx="533672" cy="769441"/>
          </a:xfrm>
          <a:prstGeom prst="rect">
            <a:avLst/>
          </a:prstGeom>
          <a:noFill/>
        </p:spPr>
        <p:txBody>
          <a:bodyPr wrap="square" rtlCol="0">
            <a:spAutoFit/>
          </a:bodyPr>
          <a:lstStyle/>
          <a:p>
            <a:r>
              <a:rPr lang="en-CA" sz="4400" b="1">
                <a:solidFill>
                  <a:prstClr val="black"/>
                </a:solidFill>
                <a:latin typeface="Garamond" panose="02020404030301010803" pitchFamily="18" charset="0"/>
              </a:rPr>
              <a:t>A</a:t>
            </a:r>
          </a:p>
        </p:txBody>
      </p:sp>
      <p:sp>
        <p:nvSpPr>
          <p:cNvPr id="4" name="TextBox 3"/>
          <p:cNvSpPr txBox="1"/>
          <p:nvPr/>
        </p:nvSpPr>
        <p:spPr>
          <a:xfrm>
            <a:off x="2373549" y="4458687"/>
            <a:ext cx="680957" cy="769441"/>
          </a:xfrm>
          <a:prstGeom prst="rect">
            <a:avLst/>
          </a:prstGeom>
          <a:noFill/>
        </p:spPr>
        <p:txBody>
          <a:bodyPr wrap="square" rtlCol="0">
            <a:spAutoFit/>
          </a:bodyPr>
          <a:lstStyle/>
          <a:p>
            <a:r>
              <a:rPr lang="en-CA" sz="4400" b="1">
                <a:solidFill>
                  <a:prstClr val="black"/>
                </a:solidFill>
                <a:latin typeface="Garamond" panose="02020404030301010803" pitchFamily="18" charset="0"/>
              </a:rPr>
              <a:t>T</a:t>
            </a:r>
          </a:p>
        </p:txBody>
      </p:sp>
      <p:sp>
        <p:nvSpPr>
          <p:cNvPr id="5" name="TextBox 4"/>
          <p:cNvSpPr txBox="1"/>
          <p:nvPr/>
        </p:nvSpPr>
        <p:spPr>
          <a:xfrm>
            <a:off x="2451370" y="3657597"/>
            <a:ext cx="555196" cy="769441"/>
          </a:xfrm>
          <a:prstGeom prst="rect">
            <a:avLst/>
          </a:prstGeom>
          <a:noFill/>
        </p:spPr>
        <p:txBody>
          <a:bodyPr wrap="square" rtlCol="0">
            <a:spAutoFit/>
          </a:bodyPr>
          <a:lstStyle/>
          <a:p>
            <a:r>
              <a:rPr lang="en-CA" sz="4400" b="1">
                <a:solidFill>
                  <a:prstClr val="black"/>
                </a:solidFill>
                <a:latin typeface="Garamond" panose="02020404030301010803" pitchFamily="18" charset="0"/>
              </a:rPr>
              <a:t>S</a:t>
            </a:r>
          </a:p>
        </p:txBody>
      </p:sp>
      <p:sp>
        <p:nvSpPr>
          <p:cNvPr id="10" name="Slide Number Placeholder 9"/>
          <p:cNvSpPr>
            <a:spLocks noGrp="1"/>
          </p:cNvSpPr>
          <p:nvPr>
            <p:ph type="sldNum" sz="quarter" idx="12"/>
          </p:nvPr>
        </p:nvSpPr>
        <p:spPr>
          <a:xfrm>
            <a:off x="8112224" y="6278464"/>
            <a:ext cx="2133600" cy="365125"/>
          </a:xfrm>
        </p:spPr>
        <p:txBody>
          <a:bodyPr/>
          <a:lstStyle/>
          <a:p>
            <a:fld id="{21036CD7-8A89-4C36-8826-635AC63052D9}" type="slidenum">
              <a:rPr lang="en-CA" smtClean="0">
                <a:solidFill>
                  <a:prstClr val="black">
                    <a:tint val="75000"/>
                  </a:prstClr>
                </a:solidFill>
                <a:latin typeface="Garamond" panose="02020404030301010803" pitchFamily="18" charset="0"/>
              </a:rPr>
              <a:pPr/>
              <a:t>39</a:t>
            </a:fld>
            <a:endParaRPr lang="en-CA">
              <a:solidFill>
                <a:prstClr val="black">
                  <a:tint val="75000"/>
                </a:prstClr>
              </a:solidFill>
              <a:latin typeface="Garamond" panose="02020404030301010803" pitchFamily="18" charset="0"/>
            </a:endParaRPr>
          </a:p>
        </p:txBody>
      </p:sp>
      <p:sp>
        <p:nvSpPr>
          <p:cNvPr id="9" name="TextBox 8"/>
          <p:cNvSpPr txBox="1"/>
          <p:nvPr/>
        </p:nvSpPr>
        <p:spPr>
          <a:xfrm>
            <a:off x="2279576" y="1229410"/>
            <a:ext cx="4680520" cy="584775"/>
          </a:xfrm>
          <a:prstGeom prst="rect">
            <a:avLst/>
          </a:prstGeom>
          <a:noFill/>
        </p:spPr>
        <p:txBody>
          <a:bodyPr wrap="square" rtlCol="0">
            <a:spAutoFit/>
          </a:bodyPr>
          <a:lstStyle/>
          <a:p>
            <a:r>
              <a:rPr lang="en-CA" sz="3200" b="1">
                <a:solidFill>
                  <a:prstClr val="black"/>
                </a:solidFill>
                <a:latin typeface="Garamond" panose="02020404030301010803" pitchFamily="18" charset="0"/>
              </a:rPr>
              <a:t>Signs and symptoms</a:t>
            </a:r>
            <a:endParaRPr lang="en-CA" sz="3200">
              <a:solidFill>
                <a:prstClr val="black"/>
              </a:solidFill>
              <a:latin typeface="Garamond" panose="02020404030301010803" pitchFamily="18" charset="0"/>
            </a:endParaRPr>
          </a:p>
        </p:txBody>
      </p:sp>
      <p:sp>
        <p:nvSpPr>
          <p:cNvPr id="11" name="Rectangle 10"/>
          <p:cNvSpPr/>
          <p:nvPr/>
        </p:nvSpPr>
        <p:spPr>
          <a:xfrm>
            <a:off x="174171" y="149288"/>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364415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19099" y="299131"/>
            <a:ext cx="10515600" cy="1325563"/>
          </a:xfrm>
        </p:spPr>
        <p:txBody>
          <a:bodyPr/>
          <a:lstStyle/>
          <a:p>
            <a:r>
              <a:rPr lang="en-CA" b="1"/>
              <a:t>Terms</a:t>
            </a:r>
          </a:p>
        </p:txBody>
      </p:sp>
      <p:sp>
        <p:nvSpPr>
          <p:cNvPr id="7" name="Content Placeholder 6"/>
          <p:cNvSpPr>
            <a:spLocks noGrp="1"/>
          </p:cNvSpPr>
          <p:nvPr>
            <p:ph idx="1"/>
          </p:nvPr>
        </p:nvSpPr>
        <p:spPr>
          <a:xfrm>
            <a:off x="819099" y="1387024"/>
            <a:ext cx="10515600" cy="4694918"/>
          </a:xfrm>
        </p:spPr>
        <p:txBody>
          <a:bodyPr/>
          <a:lstStyle/>
          <a:p>
            <a:pPr marL="914400" lvl="2" indent="0">
              <a:buNone/>
            </a:pPr>
            <a:r>
              <a:rPr lang="en-CA" sz="3600" b="1">
                <a:solidFill>
                  <a:prstClr val="black"/>
                </a:solidFill>
                <a:latin typeface="Garamond" panose="02020404030301010803" pitchFamily="18" charset="0"/>
              </a:rPr>
              <a:t>Ages</a:t>
            </a:r>
            <a:endParaRPr lang="en-CA" sz="2800">
              <a:solidFill>
                <a:prstClr val="black"/>
              </a:solidFill>
              <a:latin typeface="Garamond" panose="02020404030301010803" pitchFamily="18" charset="0"/>
            </a:endParaRPr>
          </a:p>
          <a:p>
            <a:pPr marL="914400" lvl="2" indent="0">
              <a:buNone/>
            </a:pPr>
            <a:r>
              <a:rPr lang="en-CA" sz="3600">
                <a:solidFill>
                  <a:prstClr val="black"/>
                </a:solidFill>
                <a:latin typeface="Garamond" panose="02020404030301010803" pitchFamily="18" charset="0"/>
              </a:rPr>
              <a:t>Adult 8 years and older</a:t>
            </a:r>
          </a:p>
          <a:p>
            <a:pPr marL="0" indent="0">
              <a:buNone/>
            </a:pPr>
            <a:r>
              <a:rPr lang="en-CA" sz="3600">
                <a:solidFill>
                  <a:prstClr val="black"/>
                </a:solidFill>
                <a:latin typeface="Garamond" panose="02020404030301010803" pitchFamily="18" charset="0"/>
              </a:rPr>
              <a:t>         Child 1-8 years</a:t>
            </a:r>
          </a:p>
          <a:p>
            <a:pPr marL="0" indent="0">
              <a:buNone/>
            </a:pPr>
            <a:r>
              <a:rPr lang="en-CA" sz="3600">
                <a:solidFill>
                  <a:prstClr val="black"/>
                </a:solidFill>
                <a:latin typeface="Garamond" panose="02020404030301010803" pitchFamily="18" charset="0"/>
              </a:rPr>
              <a:t>         Infant under 1 year old</a:t>
            </a:r>
          </a:p>
          <a:p>
            <a:endParaRPr lang="en-CA"/>
          </a:p>
        </p:txBody>
      </p:sp>
      <p:sp>
        <p:nvSpPr>
          <p:cNvPr id="8" name="Rectangle 7"/>
          <p:cNvSpPr/>
          <p:nvPr/>
        </p:nvSpPr>
        <p:spPr>
          <a:xfrm>
            <a:off x="266598" y="228599"/>
            <a:ext cx="11620602" cy="6492875"/>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
        <p:nvSpPr>
          <p:cNvPr id="2" name="Rectangle 1"/>
          <p:cNvSpPr/>
          <p:nvPr/>
        </p:nvSpPr>
        <p:spPr>
          <a:xfrm>
            <a:off x="1784715" y="4101419"/>
            <a:ext cx="7920880" cy="2419124"/>
          </a:xfrm>
          <a:prstGeom prst="rect">
            <a:avLst/>
          </a:prstGeom>
        </p:spPr>
        <p:txBody>
          <a:bodyPr wrap="square">
            <a:spAutoFit/>
          </a:bodyPr>
          <a:lstStyle/>
          <a:p>
            <a:pPr>
              <a:spcBef>
                <a:spcPct val="20000"/>
              </a:spcBef>
            </a:pPr>
            <a:r>
              <a:rPr lang="en-CA" sz="3600" b="1">
                <a:solidFill>
                  <a:prstClr val="black"/>
                </a:solidFill>
              </a:rPr>
              <a:t>Signs </a:t>
            </a:r>
            <a:r>
              <a:rPr lang="en-CA" sz="3600">
                <a:solidFill>
                  <a:prstClr val="black"/>
                </a:solidFill>
              </a:rPr>
              <a:t>– Things you can see  example pale colour</a:t>
            </a:r>
          </a:p>
          <a:p>
            <a:pPr>
              <a:spcBef>
                <a:spcPct val="20000"/>
              </a:spcBef>
            </a:pPr>
            <a:r>
              <a:rPr lang="en-CA" sz="3600" b="1">
                <a:solidFill>
                  <a:prstClr val="black"/>
                </a:solidFill>
              </a:rPr>
              <a:t>Symptoms </a:t>
            </a:r>
            <a:r>
              <a:rPr lang="en-CA" sz="3600">
                <a:solidFill>
                  <a:prstClr val="black"/>
                </a:solidFill>
              </a:rPr>
              <a:t>– Thing the casualty has to tell you example pain</a:t>
            </a:r>
          </a:p>
        </p:txBody>
      </p:sp>
      <p:sp>
        <p:nvSpPr>
          <p:cNvPr id="4" name="Slide Number Placeholder 3"/>
          <p:cNvSpPr>
            <a:spLocks noGrp="1"/>
          </p:cNvSpPr>
          <p:nvPr>
            <p:ph type="sldNum" sz="quarter" idx="12"/>
          </p:nvPr>
        </p:nvSpPr>
        <p:spPr/>
        <p:txBody>
          <a:bodyPr/>
          <a:lstStyle/>
          <a:p>
            <a:fld id="{21036CD7-8A89-4C36-8826-635AC63052D9}" type="slidenum">
              <a:rPr lang="en-CA" smtClean="0">
                <a:solidFill>
                  <a:prstClr val="black">
                    <a:tint val="75000"/>
                  </a:prstClr>
                </a:solidFill>
              </a:rPr>
              <a:pPr/>
              <a:t>4</a:t>
            </a:fld>
            <a:endParaRPr lang="en-CA">
              <a:solidFill>
                <a:prstClr val="black">
                  <a:tint val="75000"/>
                </a:prstClr>
              </a:solidFill>
            </a:endParaRPr>
          </a:p>
        </p:txBody>
      </p:sp>
    </p:spTree>
    <p:extLst>
      <p:ext uri="{BB962C8B-B14F-4D97-AF65-F5344CB8AC3E}">
        <p14:creationId xmlns:p14="http://schemas.microsoft.com/office/powerpoint/2010/main" val="413204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Cardiovascular Emergencies</a:t>
            </a:r>
          </a:p>
        </p:txBody>
      </p:sp>
      <p:sp>
        <p:nvSpPr>
          <p:cNvPr id="7" name="Content Placeholder 6"/>
          <p:cNvSpPr>
            <a:spLocks noGrp="1"/>
          </p:cNvSpPr>
          <p:nvPr>
            <p:ph idx="1"/>
          </p:nvPr>
        </p:nvSpPr>
        <p:spPr/>
        <p:txBody>
          <a:bodyPr/>
          <a:lstStyle/>
          <a:p>
            <a:pPr marL="0" indent="0">
              <a:buNone/>
            </a:pPr>
            <a:r>
              <a:rPr lang="en-CA" b="1">
                <a:latin typeface="Garamond" panose="02020404030301010803" pitchFamily="18" charset="0"/>
              </a:rPr>
              <a:t>First Aid Treatment</a:t>
            </a:r>
            <a:endParaRPr lang="en-CA">
              <a:latin typeface="Garamond" panose="02020404030301010803" pitchFamily="18" charset="0"/>
            </a:endParaRPr>
          </a:p>
          <a:p>
            <a:pPr marL="0" indent="0">
              <a:buNone/>
            </a:pPr>
            <a:endParaRPr lang="en-CA" sz="1600">
              <a:latin typeface="Garamond" panose="02020404030301010803" pitchFamily="18" charset="0"/>
            </a:endParaRPr>
          </a:p>
          <a:p>
            <a:r>
              <a:rPr lang="en-CA">
                <a:latin typeface="Garamond" panose="02020404030301010803" pitchFamily="18" charset="0"/>
              </a:rPr>
              <a:t>Look, Talk, Call ABCDs</a:t>
            </a:r>
          </a:p>
          <a:p>
            <a:r>
              <a:rPr lang="en-CA">
                <a:latin typeface="Garamond" panose="02020404030301010803" pitchFamily="18" charset="0"/>
              </a:rPr>
              <a:t>Resting position</a:t>
            </a:r>
          </a:p>
          <a:p>
            <a:r>
              <a:rPr lang="en-CA">
                <a:latin typeface="Garamond" panose="02020404030301010803" pitchFamily="18" charset="0"/>
              </a:rPr>
              <a:t>Cover and reassure</a:t>
            </a:r>
          </a:p>
          <a:p>
            <a:r>
              <a:rPr lang="en-CA">
                <a:latin typeface="Garamond" panose="02020404030301010803" pitchFamily="18" charset="0"/>
              </a:rPr>
              <a:t>Nothing to eat or drink </a:t>
            </a:r>
          </a:p>
          <a:p>
            <a:r>
              <a:rPr lang="en-CA">
                <a:latin typeface="Garamond" panose="02020404030301010803" pitchFamily="18" charset="0"/>
              </a:rPr>
              <a:t>Assist with medications if needed</a:t>
            </a:r>
          </a:p>
          <a:p>
            <a:endParaRPr lang="en-CA">
              <a:latin typeface="Garamond" panose="02020404030301010803" pitchFamily="18" charset="0"/>
            </a:endParaRPr>
          </a:p>
        </p:txBody>
      </p:sp>
      <p:sp>
        <p:nvSpPr>
          <p:cNvPr id="3" name="Slide Number Placeholder 2"/>
          <p:cNvSpPr>
            <a:spLocks noGrp="1"/>
          </p:cNvSpPr>
          <p:nvPr>
            <p:ph type="sldNum" sz="quarter" idx="12"/>
          </p:nvPr>
        </p:nvSpPr>
        <p:spPr>
          <a:xfrm>
            <a:off x="8077200" y="6282752"/>
            <a:ext cx="2133600" cy="365125"/>
          </a:xfrm>
        </p:spPr>
        <p:txBody>
          <a:bodyPr/>
          <a:lstStyle/>
          <a:p>
            <a:fld id="{21036CD7-8A89-4C36-8826-635AC63052D9}" type="slidenum">
              <a:rPr lang="en-CA" smtClean="0">
                <a:solidFill>
                  <a:prstClr val="black">
                    <a:tint val="75000"/>
                  </a:prstClr>
                </a:solidFill>
                <a:latin typeface="Garamond" panose="02020404030301010803" pitchFamily="18" charset="0"/>
              </a:rPr>
              <a:pPr/>
              <a:t>40</a:t>
            </a:fld>
            <a:endParaRPr lang="en-CA">
              <a:solidFill>
                <a:prstClr val="black">
                  <a:tint val="75000"/>
                </a:prstClr>
              </a:solidFill>
              <a:latin typeface="Garamond" panose="02020404030301010803" pitchFamily="18" charset="0"/>
            </a:endParaRPr>
          </a:p>
        </p:txBody>
      </p:sp>
      <p:sp>
        <p:nvSpPr>
          <p:cNvPr id="9" name="Rectangle 8"/>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3468840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CA" b="1">
                <a:latin typeface="Garamond" panose="02020404030301010803" pitchFamily="18" charset="0"/>
              </a:rPr>
              <a:t>Cardiovascular Emergencies</a:t>
            </a:r>
          </a:p>
        </p:txBody>
      </p:sp>
      <p:sp>
        <p:nvSpPr>
          <p:cNvPr id="7" name="Content Placeholder 6"/>
          <p:cNvSpPr>
            <a:spLocks noGrp="1"/>
          </p:cNvSpPr>
          <p:nvPr>
            <p:ph idx="1"/>
          </p:nvPr>
        </p:nvSpPr>
        <p:spPr>
          <a:xfrm>
            <a:off x="1981200" y="1268760"/>
            <a:ext cx="8229600" cy="5112568"/>
          </a:xfrm>
        </p:spPr>
        <p:txBody>
          <a:bodyPr/>
          <a:lstStyle/>
          <a:p>
            <a:pPr marL="0" indent="0">
              <a:buNone/>
            </a:pPr>
            <a:r>
              <a:rPr lang="en-CA" b="1">
                <a:latin typeface="Garamond" panose="02020404030301010803" pitchFamily="18" charset="0"/>
              </a:rPr>
              <a:t>5 rights of medications</a:t>
            </a:r>
          </a:p>
          <a:p>
            <a:pPr marL="0" indent="0">
              <a:buNone/>
            </a:pPr>
            <a:r>
              <a:rPr lang="en-CA">
                <a:latin typeface="Garamond" panose="02020404030301010803" pitchFamily="18" charset="0"/>
              </a:rPr>
              <a:t>Before assisting with medications ensure the patient is conscious and alert. </a:t>
            </a:r>
          </a:p>
          <a:p>
            <a:pPr marL="0" indent="0">
              <a:buNone/>
            </a:pPr>
            <a:r>
              <a:rPr lang="en-CA">
                <a:latin typeface="Garamond" panose="02020404030301010803" pitchFamily="18" charset="0"/>
              </a:rPr>
              <a:t>Right :</a:t>
            </a:r>
          </a:p>
          <a:p>
            <a:pPr lvl="1">
              <a:buBlip>
                <a:blip r:embed="rId3"/>
              </a:buBlip>
            </a:pPr>
            <a:r>
              <a:rPr lang="en-CA">
                <a:latin typeface="Garamond" panose="02020404030301010803" pitchFamily="18" charset="0"/>
              </a:rPr>
              <a:t>Person</a:t>
            </a:r>
          </a:p>
          <a:p>
            <a:pPr lvl="1">
              <a:buBlip>
                <a:blip r:embed="rId3"/>
              </a:buBlip>
            </a:pPr>
            <a:r>
              <a:rPr lang="en-CA">
                <a:latin typeface="Garamond" panose="02020404030301010803" pitchFamily="18" charset="0"/>
              </a:rPr>
              <a:t>Medication</a:t>
            </a:r>
          </a:p>
          <a:p>
            <a:pPr lvl="1">
              <a:buBlip>
                <a:blip r:embed="rId3"/>
              </a:buBlip>
            </a:pPr>
            <a:r>
              <a:rPr lang="en-CA">
                <a:latin typeface="Garamond" panose="02020404030301010803" pitchFamily="18" charset="0"/>
              </a:rPr>
              <a:t>Dose</a:t>
            </a:r>
          </a:p>
          <a:p>
            <a:pPr lvl="1">
              <a:buBlip>
                <a:blip r:embed="rId3"/>
              </a:buBlip>
            </a:pPr>
            <a:r>
              <a:rPr lang="en-CA">
                <a:latin typeface="Garamond" panose="02020404030301010803" pitchFamily="18" charset="0"/>
              </a:rPr>
              <a:t>Time between doses</a:t>
            </a:r>
          </a:p>
          <a:p>
            <a:pPr lvl="1">
              <a:buBlip>
                <a:blip r:embed="rId3"/>
              </a:buBlip>
            </a:pPr>
            <a:r>
              <a:rPr lang="en-CA">
                <a:latin typeface="Garamond" panose="02020404030301010803" pitchFamily="18" charset="0"/>
              </a:rPr>
              <a:t>Route</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16" b="9499"/>
          <a:stretch/>
        </p:blipFill>
        <p:spPr bwMode="auto">
          <a:xfrm rot="252878">
            <a:off x="7644890" y="3731093"/>
            <a:ext cx="1845697" cy="16943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a:clrChange>
              <a:clrFrom>
                <a:srgbClr val="D5D4D5"/>
              </a:clrFrom>
              <a:clrTo>
                <a:srgbClr val="D5D4D5">
                  <a:alpha val="0"/>
                </a:srgbClr>
              </a:clrTo>
            </a:clrChange>
            <a:extLst>
              <a:ext uri="{BEBA8EAE-BF5A-486C-A8C5-ECC9F3942E4B}">
                <a14:imgProps xmlns:a14="http://schemas.microsoft.com/office/drawing/2010/main">
                  <a14:imgLayer r:embed="rId6">
                    <a14:imgEffect>
                      <a14:sharpenSoften amount="16000"/>
                    </a14:imgEffect>
                    <a14:imgEffect>
                      <a14:brightnessContrast contrast="-20000"/>
                    </a14:imgEffect>
                  </a14:imgLayer>
                </a14:imgProps>
              </a:ext>
              <a:ext uri="{28A0092B-C50C-407E-A947-70E740481C1C}">
                <a14:useLocalDpi xmlns:a14="http://schemas.microsoft.com/office/drawing/2010/main" val="0"/>
              </a:ext>
            </a:extLst>
          </a:blip>
          <a:srcRect l="37796" t="10888" r="37692" b="14122"/>
          <a:stretch/>
        </p:blipFill>
        <p:spPr bwMode="auto">
          <a:xfrm>
            <a:off x="6744072" y="2780929"/>
            <a:ext cx="885825" cy="2733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a:xfrm>
            <a:off x="8077200" y="6278809"/>
            <a:ext cx="2133600" cy="365125"/>
          </a:xfrm>
        </p:spPr>
        <p:txBody>
          <a:bodyPr/>
          <a:lstStyle/>
          <a:p>
            <a:fld id="{21036CD7-8A89-4C36-8826-635AC63052D9}" type="slidenum">
              <a:rPr lang="en-CA" smtClean="0">
                <a:solidFill>
                  <a:prstClr val="black">
                    <a:tint val="75000"/>
                  </a:prstClr>
                </a:solidFill>
                <a:latin typeface="Garamond" panose="02020404030301010803" pitchFamily="18" charset="0"/>
              </a:rPr>
              <a:pPr/>
              <a:t>41</a:t>
            </a:fld>
            <a:endParaRPr lang="en-CA">
              <a:solidFill>
                <a:prstClr val="black">
                  <a:tint val="75000"/>
                </a:prstClr>
              </a:solidFill>
              <a:latin typeface="Garamond" panose="02020404030301010803" pitchFamily="18" charset="0"/>
            </a:endParaRPr>
          </a:p>
        </p:txBody>
      </p:sp>
      <p:sp>
        <p:nvSpPr>
          <p:cNvPr id="9" name="Rectangle 8"/>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1437055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274638"/>
            <a:ext cx="8229600" cy="3226371"/>
          </a:xfrm>
        </p:spPr>
        <p:txBody>
          <a:bodyPr>
            <a:noAutofit/>
          </a:bodyPr>
          <a:lstStyle/>
          <a:p>
            <a:pPr algn="ctr"/>
            <a:br>
              <a:rPr lang="en-CA" sz="7200" b="1">
                <a:latin typeface="Garamond" panose="02020404030301010803" pitchFamily="18" charset="0"/>
              </a:rPr>
            </a:br>
            <a:r>
              <a:rPr lang="en-CA" sz="7200" b="1">
                <a:latin typeface="Garamond" panose="02020404030301010803" pitchFamily="18" charset="0"/>
              </a:rPr>
              <a:t>Adult CPR</a:t>
            </a:r>
            <a:br>
              <a:rPr lang="en-CA" sz="7200" b="1">
                <a:latin typeface="Garamond" panose="02020404030301010803" pitchFamily="18" charset="0"/>
              </a:rPr>
            </a:br>
            <a:r>
              <a:rPr lang="en-CA" sz="7200" b="1">
                <a:latin typeface="Garamond" panose="02020404030301010803" pitchFamily="18" charset="0"/>
              </a:rPr>
              <a:t> </a:t>
            </a:r>
            <a:br>
              <a:rPr lang="en-CA" sz="7200" b="1">
                <a:latin typeface="Garamond" panose="02020404030301010803" pitchFamily="18" charset="0"/>
              </a:rPr>
            </a:br>
            <a:endParaRPr lang="en-CA" sz="7200" b="1">
              <a:latin typeface="Garamond" panose="02020404030301010803" pitchFamily="18" charset="0"/>
            </a:endParaRPr>
          </a:p>
        </p:txBody>
      </p:sp>
      <p:sp>
        <p:nvSpPr>
          <p:cNvPr id="4" name="Slide Number Placeholder 3"/>
          <p:cNvSpPr>
            <a:spLocks noGrp="1"/>
          </p:cNvSpPr>
          <p:nvPr>
            <p:ph type="sldNum" sz="quarter" idx="12"/>
          </p:nvPr>
        </p:nvSpPr>
        <p:spPr>
          <a:xfrm>
            <a:off x="8077200" y="6270575"/>
            <a:ext cx="2133600" cy="365125"/>
          </a:xfrm>
        </p:spPr>
        <p:txBody>
          <a:bodyPr/>
          <a:lstStyle/>
          <a:p>
            <a:fld id="{21036CD7-8A89-4C36-8826-635AC63052D9}" type="slidenum">
              <a:rPr lang="en-CA" smtClean="0">
                <a:solidFill>
                  <a:prstClr val="black">
                    <a:tint val="75000"/>
                  </a:prstClr>
                </a:solidFill>
                <a:latin typeface="Garamond" panose="02020404030301010803" pitchFamily="18" charset="0"/>
              </a:rPr>
              <a:pPr/>
              <a:t>42</a:t>
            </a:fld>
            <a:endParaRPr lang="en-CA">
              <a:solidFill>
                <a:prstClr val="black">
                  <a:tint val="75000"/>
                </a:prstClr>
              </a:solidFill>
              <a:latin typeface="Garamond" panose="02020404030301010803"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051" b="14300"/>
          <a:stretch/>
        </p:blipFill>
        <p:spPr>
          <a:xfrm>
            <a:off x="4361033" y="2409861"/>
            <a:ext cx="3382848" cy="3708000"/>
          </a:xfrm>
          <a:prstGeom prst="rect">
            <a:avLst/>
          </a:prstGeom>
          <a:ln>
            <a:noFill/>
          </a:ln>
          <a:effectLst>
            <a:softEdge rad="112500"/>
          </a:effectLst>
        </p:spPr>
      </p:pic>
      <p:sp>
        <p:nvSpPr>
          <p:cNvPr id="7" name="Rectangle 6"/>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4209183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Adult CPR</a:t>
            </a:r>
          </a:p>
        </p:txBody>
      </p:sp>
      <p:sp>
        <p:nvSpPr>
          <p:cNvPr id="7" name="Content Placeholder 6"/>
          <p:cNvSpPr>
            <a:spLocks noGrp="1"/>
          </p:cNvSpPr>
          <p:nvPr>
            <p:ph idx="1"/>
          </p:nvPr>
        </p:nvSpPr>
        <p:spPr>
          <a:xfrm>
            <a:off x="1981200" y="1600200"/>
            <a:ext cx="8229600" cy="4925144"/>
          </a:xfrm>
        </p:spPr>
        <p:txBody>
          <a:bodyPr>
            <a:normAutofit/>
          </a:bodyPr>
          <a:lstStyle/>
          <a:p>
            <a:pPr marL="0" indent="0">
              <a:buNone/>
            </a:pPr>
            <a:r>
              <a:rPr lang="en-CA">
                <a:latin typeface="Garamond" panose="02020404030301010803" pitchFamily="18" charset="0"/>
              </a:rPr>
              <a:t>Cardiac arrest is when the heart stops pumping blood because of muscle (mechanical) or electrical problems</a:t>
            </a:r>
          </a:p>
          <a:p>
            <a:pPr marL="0" indent="0">
              <a:buNone/>
            </a:pPr>
            <a:r>
              <a:rPr lang="en-CA" b="1">
                <a:latin typeface="Garamond" panose="02020404030301010803" pitchFamily="18" charset="0"/>
              </a:rPr>
              <a:t>Causes</a:t>
            </a:r>
            <a:r>
              <a:rPr lang="en-CA">
                <a:latin typeface="Garamond" panose="02020404030301010803" pitchFamily="18" charset="0"/>
              </a:rPr>
              <a:t>:</a:t>
            </a:r>
          </a:p>
          <a:p>
            <a:r>
              <a:rPr lang="en-CA">
                <a:latin typeface="Garamond" panose="02020404030301010803" pitchFamily="18" charset="0"/>
              </a:rPr>
              <a:t>Drowning</a:t>
            </a:r>
          </a:p>
          <a:p>
            <a:r>
              <a:rPr lang="en-CA">
                <a:latin typeface="Garamond" panose="02020404030301010803" pitchFamily="18" charset="0"/>
              </a:rPr>
              <a:t>Electrocution</a:t>
            </a:r>
          </a:p>
          <a:p>
            <a:r>
              <a:rPr lang="en-CA">
                <a:latin typeface="Garamond" panose="02020404030301010803" pitchFamily="18" charset="0"/>
              </a:rPr>
              <a:t>Heart Attack</a:t>
            </a:r>
          </a:p>
          <a:p>
            <a:r>
              <a:rPr lang="en-CA">
                <a:latin typeface="Garamond" panose="02020404030301010803" pitchFamily="18" charset="0"/>
              </a:rPr>
              <a:t>Trauma</a:t>
            </a:r>
          </a:p>
          <a:p>
            <a:pPr marL="0" indent="0">
              <a:buNone/>
            </a:pPr>
            <a:endParaRPr lang="en-CA">
              <a:latin typeface="Garamond" panose="02020404030301010803"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6559" y="2780929"/>
            <a:ext cx="2402823" cy="3600000"/>
          </a:xfrm>
          <a:prstGeom prst="rect">
            <a:avLst/>
          </a:prstGeom>
          <a:ln>
            <a:noFill/>
          </a:ln>
          <a:effectLst>
            <a:softEdge rad="112500"/>
          </a:effectLst>
        </p:spPr>
      </p:pic>
      <p:sp>
        <p:nvSpPr>
          <p:cNvPr id="4" name="Slide Number Placeholder 3"/>
          <p:cNvSpPr>
            <a:spLocks noGrp="1"/>
          </p:cNvSpPr>
          <p:nvPr>
            <p:ph type="sldNum" sz="quarter" idx="12"/>
          </p:nvPr>
        </p:nvSpPr>
        <p:spPr>
          <a:xfrm>
            <a:off x="8077200" y="6270575"/>
            <a:ext cx="2133600" cy="365125"/>
          </a:xfrm>
        </p:spPr>
        <p:txBody>
          <a:bodyPr/>
          <a:lstStyle/>
          <a:p>
            <a:fld id="{21036CD7-8A89-4C36-8826-635AC63052D9}" type="slidenum">
              <a:rPr lang="en-CA" smtClean="0">
                <a:solidFill>
                  <a:prstClr val="black">
                    <a:tint val="75000"/>
                  </a:prstClr>
                </a:solidFill>
                <a:latin typeface="Garamond" panose="02020404030301010803" pitchFamily="18" charset="0"/>
              </a:rPr>
              <a:pPr/>
              <a:t>43</a:t>
            </a:fld>
            <a:endParaRPr lang="en-CA">
              <a:solidFill>
                <a:prstClr val="black">
                  <a:tint val="75000"/>
                </a:prstClr>
              </a:solidFill>
              <a:latin typeface="Garamond" panose="02020404030301010803" pitchFamily="18" charset="0"/>
            </a:endParaRPr>
          </a:p>
        </p:txBody>
      </p:sp>
      <p:sp>
        <p:nvSpPr>
          <p:cNvPr id="9" name="Rectangle 8"/>
          <p:cNvSpPr/>
          <p:nvPr/>
        </p:nvSpPr>
        <p:spPr>
          <a:xfrm>
            <a:off x="219075" y="120354"/>
            <a:ext cx="11635468"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2148896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274638"/>
            <a:ext cx="8229600" cy="1066130"/>
          </a:xfrm>
        </p:spPr>
        <p:txBody>
          <a:bodyPr/>
          <a:lstStyle/>
          <a:p>
            <a:r>
              <a:rPr lang="en-CA" b="1">
                <a:latin typeface="Garamond" panose="02020404030301010803" pitchFamily="18" charset="0"/>
              </a:rPr>
              <a:t>Adult CPR</a:t>
            </a:r>
          </a:p>
        </p:txBody>
      </p:sp>
      <p:sp>
        <p:nvSpPr>
          <p:cNvPr id="7" name="Content Placeholder 6"/>
          <p:cNvSpPr>
            <a:spLocks noGrp="1"/>
          </p:cNvSpPr>
          <p:nvPr>
            <p:ph idx="1"/>
          </p:nvPr>
        </p:nvSpPr>
        <p:spPr>
          <a:xfrm>
            <a:off x="1981200" y="1124744"/>
            <a:ext cx="4078796" cy="5256584"/>
          </a:xfrm>
        </p:spPr>
        <p:txBody>
          <a:bodyPr>
            <a:normAutofit fontScale="92500" lnSpcReduction="10000"/>
          </a:bodyPr>
          <a:lstStyle/>
          <a:p>
            <a:pPr marL="0" indent="0">
              <a:buNone/>
            </a:pPr>
            <a:r>
              <a:rPr lang="en-CA" sz="3500" b="1">
                <a:solidFill>
                  <a:prstClr val="black"/>
                </a:solidFill>
                <a:latin typeface="Garamond" panose="02020404030301010803" pitchFamily="18" charset="0"/>
              </a:rPr>
              <a:t>Cardiac Arrest</a:t>
            </a:r>
          </a:p>
          <a:p>
            <a:pPr marL="0" indent="0">
              <a:buNone/>
            </a:pPr>
            <a:r>
              <a:rPr lang="en-CA" sz="3500" b="1">
                <a:solidFill>
                  <a:prstClr val="black"/>
                </a:solidFill>
                <a:latin typeface="Garamond" panose="02020404030301010803" pitchFamily="18" charset="0"/>
              </a:rPr>
              <a:t>Signs and Symptoms </a:t>
            </a:r>
          </a:p>
          <a:p>
            <a:pPr lvl="0"/>
            <a:r>
              <a:rPr lang="en-CA" sz="3500">
                <a:solidFill>
                  <a:prstClr val="black"/>
                </a:solidFill>
                <a:latin typeface="Garamond" panose="02020404030301010803" pitchFamily="18" charset="0"/>
              </a:rPr>
              <a:t>Unresponsive</a:t>
            </a:r>
          </a:p>
          <a:p>
            <a:pPr lvl="0"/>
            <a:r>
              <a:rPr lang="en-CA" sz="3500">
                <a:solidFill>
                  <a:prstClr val="black"/>
                </a:solidFill>
                <a:latin typeface="Garamond" panose="02020404030301010803" pitchFamily="18" charset="0"/>
              </a:rPr>
              <a:t>Not breathing</a:t>
            </a:r>
          </a:p>
          <a:p>
            <a:pPr lvl="0"/>
            <a:r>
              <a:rPr lang="en-CA" sz="3500">
                <a:solidFill>
                  <a:prstClr val="black"/>
                </a:solidFill>
                <a:latin typeface="Garamond" panose="02020404030301010803" pitchFamily="18" charset="0"/>
              </a:rPr>
              <a:t>Cool to touch</a:t>
            </a:r>
          </a:p>
          <a:p>
            <a:pPr lvl="0"/>
            <a:r>
              <a:rPr lang="en-CA" sz="3500">
                <a:solidFill>
                  <a:prstClr val="black"/>
                </a:solidFill>
                <a:latin typeface="Garamond" panose="02020404030301010803" pitchFamily="18" charset="0"/>
              </a:rPr>
              <a:t>Not moving</a:t>
            </a:r>
          </a:p>
          <a:p>
            <a:pPr lvl="0"/>
            <a:r>
              <a:rPr lang="en-CA" sz="3500">
                <a:solidFill>
                  <a:prstClr val="black"/>
                </a:solidFill>
                <a:latin typeface="Garamond" panose="02020404030301010803" pitchFamily="18" charset="0"/>
              </a:rPr>
              <a:t>Gray or ashen coloured</a:t>
            </a:r>
          </a:p>
          <a:p>
            <a:pPr lvl="0"/>
            <a:r>
              <a:rPr lang="en-CA" sz="3500">
                <a:solidFill>
                  <a:prstClr val="black"/>
                </a:solidFill>
                <a:latin typeface="Garamond" panose="02020404030301010803" pitchFamily="18" charset="0"/>
              </a:rPr>
              <a:t>No signs of life or circulation</a:t>
            </a:r>
          </a:p>
          <a:p>
            <a:endParaRPr lang="en-CA">
              <a:latin typeface="Garamond" panose="02020404030301010803" pitchFamily="18" charset="0"/>
            </a:endParaRPr>
          </a:p>
        </p:txBody>
      </p:sp>
      <p:sp>
        <p:nvSpPr>
          <p:cNvPr id="2" name="TextBox 1"/>
          <p:cNvSpPr txBox="1"/>
          <p:nvPr/>
        </p:nvSpPr>
        <p:spPr>
          <a:xfrm>
            <a:off x="6059996" y="1617762"/>
            <a:ext cx="4356484" cy="3539430"/>
          </a:xfrm>
          <a:prstGeom prst="rect">
            <a:avLst/>
          </a:prstGeom>
          <a:noFill/>
        </p:spPr>
        <p:txBody>
          <a:bodyPr wrap="square" rtlCol="0">
            <a:spAutoFit/>
          </a:bodyPr>
          <a:lstStyle/>
          <a:p>
            <a:r>
              <a:rPr lang="en-CA" sz="3200" b="1">
                <a:solidFill>
                  <a:prstClr val="black"/>
                </a:solidFill>
                <a:latin typeface="Garamond" panose="02020404030301010803" pitchFamily="18" charset="0"/>
              </a:rPr>
              <a:t>First Aid Treatment</a:t>
            </a:r>
          </a:p>
          <a:p>
            <a:pPr marL="457200" indent="-457200">
              <a:buFont typeface="Arial" panose="020B0604020202020204" pitchFamily="34" charset="0"/>
              <a:buChar char="•"/>
            </a:pPr>
            <a:r>
              <a:rPr lang="en-CA" sz="3200">
                <a:solidFill>
                  <a:prstClr val="black"/>
                </a:solidFill>
                <a:latin typeface="Garamond" panose="02020404030301010803" pitchFamily="18" charset="0"/>
              </a:rPr>
              <a:t>Look, Talk, Call, ABCDs</a:t>
            </a:r>
          </a:p>
          <a:p>
            <a:pPr marL="457200" indent="-457200">
              <a:buFont typeface="Arial" panose="020B0604020202020204" pitchFamily="34" charset="0"/>
              <a:buChar char="•"/>
            </a:pPr>
            <a:r>
              <a:rPr lang="en-CA" sz="3200">
                <a:solidFill>
                  <a:prstClr val="black"/>
                </a:solidFill>
                <a:latin typeface="Garamond" panose="02020404030301010803" pitchFamily="18" charset="0"/>
              </a:rPr>
              <a:t>Start CPR </a:t>
            </a:r>
          </a:p>
          <a:p>
            <a:pPr marL="457200" indent="-457200">
              <a:buFont typeface="Arial" panose="020B0604020202020204" pitchFamily="34" charset="0"/>
              <a:buChar char="•"/>
            </a:pPr>
            <a:r>
              <a:rPr lang="en-CA" sz="3200">
                <a:solidFill>
                  <a:prstClr val="black"/>
                </a:solidFill>
                <a:latin typeface="Garamond" panose="02020404030301010803" pitchFamily="18" charset="0"/>
              </a:rPr>
              <a:t>Attach AED </a:t>
            </a:r>
          </a:p>
          <a:p>
            <a:pPr marL="457200" indent="-457200">
              <a:buFont typeface="Arial" panose="020B0604020202020204" pitchFamily="34" charset="0"/>
              <a:buChar char="•"/>
            </a:pPr>
            <a:r>
              <a:rPr lang="en-CA" sz="3200">
                <a:solidFill>
                  <a:prstClr val="black"/>
                </a:solidFill>
                <a:latin typeface="Garamond" panose="02020404030301010803" pitchFamily="18" charset="0"/>
              </a:rPr>
              <a:t>Continue until EMS takes over</a:t>
            </a:r>
          </a:p>
        </p:txBody>
      </p:sp>
      <p:sp>
        <p:nvSpPr>
          <p:cNvPr id="4" name="Slide Number Placeholder 3"/>
          <p:cNvSpPr>
            <a:spLocks noGrp="1"/>
          </p:cNvSpPr>
          <p:nvPr>
            <p:ph type="sldNum" sz="quarter" idx="12"/>
          </p:nvPr>
        </p:nvSpPr>
        <p:spPr>
          <a:xfrm>
            <a:off x="8077200" y="6267840"/>
            <a:ext cx="2133600" cy="365125"/>
          </a:xfrm>
        </p:spPr>
        <p:txBody>
          <a:bodyPr/>
          <a:lstStyle/>
          <a:p>
            <a:fld id="{21036CD7-8A89-4C36-8826-635AC63052D9}" type="slidenum">
              <a:rPr lang="en-CA" smtClean="0">
                <a:solidFill>
                  <a:prstClr val="black">
                    <a:tint val="75000"/>
                  </a:prstClr>
                </a:solidFill>
                <a:latin typeface="Garamond" panose="02020404030301010803" pitchFamily="18" charset="0"/>
              </a:rPr>
              <a:pPr/>
              <a:t>44</a:t>
            </a:fld>
            <a:endParaRPr lang="en-CA">
              <a:solidFill>
                <a:prstClr val="black">
                  <a:tint val="75000"/>
                </a:prstClr>
              </a:solidFill>
              <a:latin typeface="Garamond" panose="02020404030301010803" pitchFamily="18" charset="0"/>
            </a:endParaRPr>
          </a:p>
        </p:txBody>
      </p:sp>
      <p:sp>
        <p:nvSpPr>
          <p:cNvPr id="9" name="Rectangle 8"/>
          <p:cNvSpPr/>
          <p:nvPr/>
        </p:nvSpPr>
        <p:spPr>
          <a:xfrm>
            <a:off x="219075" y="120354"/>
            <a:ext cx="11635468"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2212361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Adult CPR</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160831196"/>
              </p:ext>
            </p:extLst>
          </p:nvPr>
        </p:nvGraphicFramePr>
        <p:xfrm>
          <a:off x="2063553" y="1417639"/>
          <a:ext cx="8020915" cy="4525965"/>
        </p:xfrm>
        <a:graphic>
          <a:graphicData uri="http://schemas.openxmlformats.org/drawingml/2006/table">
            <a:tbl>
              <a:tblPr firstRow="1" firstCol="1" bandRow="1">
                <a:tableStyleId>{0E3FDE45-AF77-4B5C-9715-49D594BDF05E}</a:tableStyleId>
              </a:tblPr>
              <a:tblGrid>
                <a:gridCol w="2067792">
                  <a:extLst>
                    <a:ext uri="{9D8B030D-6E8A-4147-A177-3AD203B41FA5}">
                      <a16:colId xmlns:a16="http://schemas.microsoft.com/office/drawing/2014/main" val="20000"/>
                    </a:ext>
                  </a:extLst>
                </a:gridCol>
                <a:gridCol w="1979562">
                  <a:extLst>
                    <a:ext uri="{9D8B030D-6E8A-4147-A177-3AD203B41FA5}">
                      <a16:colId xmlns:a16="http://schemas.microsoft.com/office/drawing/2014/main" val="20001"/>
                    </a:ext>
                  </a:extLst>
                </a:gridCol>
                <a:gridCol w="1950686">
                  <a:extLst>
                    <a:ext uri="{9D8B030D-6E8A-4147-A177-3AD203B41FA5}">
                      <a16:colId xmlns:a16="http://schemas.microsoft.com/office/drawing/2014/main" val="20002"/>
                    </a:ext>
                  </a:extLst>
                </a:gridCol>
                <a:gridCol w="2022875">
                  <a:extLst>
                    <a:ext uri="{9D8B030D-6E8A-4147-A177-3AD203B41FA5}">
                      <a16:colId xmlns:a16="http://schemas.microsoft.com/office/drawing/2014/main" val="20003"/>
                    </a:ext>
                  </a:extLst>
                </a:gridCol>
              </a:tblGrid>
              <a:tr h="824712">
                <a:tc>
                  <a:txBody>
                    <a:bodyPr/>
                    <a:lstStyle/>
                    <a:p>
                      <a:pPr algn="l">
                        <a:lnSpc>
                          <a:spcPct val="115000"/>
                        </a:lnSpc>
                        <a:spcAft>
                          <a:spcPts val="1000"/>
                        </a:spcAft>
                      </a:pPr>
                      <a:br>
                        <a:rPr lang="en-CA" sz="1300">
                          <a:effectLst/>
                        </a:rPr>
                      </a:br>
                      <a:r>
                        <a:rPr lang="en-CA" sz="1300">
                          <a:effectLst/>
                        </a:rPr>
                        <a:t> </a:t>
                      </a:r>
                      <a:endParaRPr lang="en-CA" sz="1100">
                        <a:effectLst/>
                      </a:endParaRPr>
                    </a:p>
                    <a:p>
                      <a:pPr algn="l">
                        <a:lnSpc>
                          <a:spcPct val="115000"/>
                        </a:lnSpc>
                        <a:spcAft>
                          <a:spcPts val="1000"/>
                        </a:spcAft>
                      </a:pPr>
                      <a:r>
                        <a:rPr lang="en-US" sz="1300">
                          <a:effectLst/>
                        </a:rPr>
                        <a:t> </a:t>
                      </a:r>
                      <a:endParaRPr lang="en-CA" sz="1100">
                        <a:effectLst/>
                        <a:latin typeface="Calibri"/>
                        <a:ea typeface="Times New Roman"/>
                        <a:cs typeface="Times New Roman"/>
                      </a:endParaRPr>
                    </a:p>
                  </a:txBody>
                  <a:tcPr marL="65530" marR="65530" marT="0" marB="0"/>
                </a:tc>
                <a:tc>
                  <a:txBody>
                    <a:bodyPr/>
                    <a:lstStyle/>
                    <a:p>
                      <a:pPr algn="ctr">
                        <a:lnSpc>
                          <a:spcPct val="115000"/>
                        </a:lnSpc>
                        <a:spcAft>
                          <a:spcPts val="1000"/>
                        </a:spcAft>
                      </a:pPr>
                      <a:r>
                        <a:rPr lang="en-US" sz="2800">
                          <a:effectLst/>
                        </a:rPr>
                        <a:t>Adult</a:t>
                      </a:r>
                      <a:endParaRPr lang="en-CA" sz="28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800">
                          <a:effectLst/>
                        </a:rPr>
                        <a:t>Child</a:t>
                      </a:r>
                      <a:endParaRPr lang="en-CA" sz="28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800">
                          <a:effectLst/>
                        </a:rPr>
                        <a:t>Infant</a:t>
                      </a:r>
                      <a:endParaRPr lang="en-CA" sz="2400">
                        <a:effectLst/>
                        <a:latin typeface="Calibri"/>
                        <a:ea typeface="Times New Roman"/>
                        <a:cs typeface="Times New Roman"/>
                      </a:endParaRPr>
                    </a:p>
                  </a:txBody>
                  <a:tcPr marL="65530" marR="65530" marT="0" marB="0" anchor="ctr"/>
                </a:tc>
                <a:extLst>
                  <a:ext uri="{0D108BD9-81ED-4DB2-BD59-A6C34878D82A}">
                    <a16:rowId xmlns:a16="http://schemas.microsoft.com/office/drawing/2014/main" val="10000"/>
                  </a:ext>
                </a:extLst>
              </a:tr>
              <a:tr h="437476">
                <a:tc>
                  <a:txBody>
                    <a:bodyPr/>
                    <a:lstStyle/>
                    <a:p>
                      <a:pPr algn="l">
                        <a:lnSpc>
                          <a:spcPct val="115000"/>
                        </a:lnSpc>
                        <a:spcAft>
                          <a:spcPts val="1000"/>
                        </a:spcAft>
                      </a:pPr>
                      <a:r>
                        <a:rPr lang="en-US" sz="2000">
                          <a:effectLst/>
                        </a:rPr>
                        <a:t>Ages</a:t>
                      </a:r>
                      <a:endParaRPr lang="en-CA" sz="18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Over 8</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1 -8 years</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Under 1 year</a:t>
                      </a:r>
                      <a:endParaRPr lang="en-CA" sz="2000">
                        <a:effectLst/>
                        <a:latin typeface="Calibri"/>
                        <a:ea typeface="Times New Roman"/>
                        <a:cs typeface="Times New Roman"/>
                      </a:endParaRPr>
                    </a:p>
                  </a:txBody>
                  <a:tcPr marL="65530" marR="65530" marT="0" marB="0" anchor="ctr"/>
                </a:tc>
                <a:extLst>
                  <a:ext uri="{0D108BD9-81ED-4DB2-BD59-A6C34878D82A}">
                    <a16:rowId xmlns:a16="http://schemas.microsoft.com/office/drawing/2014/main" val="10001"/>
                  </a:ext>
                </a:extLst>
              </a:tr>
              <a:tr h="437476">
                <a:tc>
                  <a:txBody>
                    <a:bodyPr/>
                    <a:lstStyle/>
                    <a:p>
                      <a:pPr algn="l">
                        <a:lnSpc>
                          <a:spcPct val="115000"/>
                        </a:lnSpc>
                        <a:spcAft>
                          <a:spcPts val="1000"/>
                        </a:spcAft>
                      </a:pPr>
                      <a:r>
                        <a:rPr lang="en-US" sz="2000">
                          <a:effectLst/>
                        </a:rPr>
                        <a:t>Call 911</a:t>
                      </a:r>
                      <a:endParaRPr lang="en-CA" sz="18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Unresponsive</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Unresponsive</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Unresponsive</a:t>
                      </a:r>
                      <a:endParaRPr lang="en-CA" sz="2000">
                        <a:effectLst/>
                        <a:latin typeface="Calibri"/>
                        <a:ea typeface="Times New Roman"/>
                        <a:cs typeface="Times New Roman"/>
                      </a:endParaRPr>
                    </a:p>
                  </a:txBody>
                  <a:tcPr marL="65530" marR="65530" marT="0" marB="0" anchor="ctr"/>
                </a:tc>
                <a:extLst>
                  <a:ext uri="{0D108BD9-81ED-4DB2-BD59-A6C34878D82A}">
                    <a16:rowId xmlns:a16="http://schemas.microsoft.com/office/drawing/2014/main" val="10002"/>
                  </a:ext>
                </a:extLst>
              </a:tr>
              <a:tr h="437476">
                <a:tc>
                  <a:txBody>
                    <a:bodyPr/>
                    <a:lstStyle/>
                    <a:p>
                      <a:pPr algn="l">
                        <a:lnSpc>
                          <a:spcPct val="115000"/>
                        </a:lnSpc>
                        <a:spcAft>
                          <a:spcPts val="1000"/>
                        </a:spcAft>
                      </a:pPr>
                      <a:r>
                        <a:rPr lang="en-US" sz="2000">
                          <a:effectLst/>
                        </a:rPr>
                        <a:t>Lone Rescuer</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Immediately</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After 2 mins.</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After 2 mins.</a:t>
                      </a:r>
                      <a:endParaRPr lang="en-CA" sz="2000">
                        <a:effectLst/>
                        <a:latin typeface="Calibri"/>
                        <a:ea typeface="Times New Roman"/>
                        <a:cs typeface="Times New Roman"/>
                      </a:endParaRPr>
                    </a:p>
                  </a:txBody>
                  <a:tcPr marL="65530" marR="65530" marT="0" marB="0" anchor="ctr"/>
                </a:tc>
                <a:extLst>
                  <a:ext uri="{0D108BD9-81ED-4DB2-BD59-A6C34878D82A}">
                    <a16:rowId xmlns:a16="http://schemas.microsoft.com/office/drawing/2014/main" val="10003"/>
                  </a:ext>
                </a:extLst>
              </a:tr>
              <a:tr h="437476">
                <a:tc>
                  <a:txBody>
                    <a:bodyPr/>
                    <a:lstStyle/>
                    <a:p>
                      <a:pPr algn="l">
                        <a:lnSpc>
                          <a:spcPct val="115000"/>
                        </a:lnSpc>
                        <a:spcAft>
                          <a:spcPts val="1000"/>
                        </a:spcAft>
                      </a:pPr>
                      <a:r>
                        <a:rPr lang="en-US" sz="2000">
                          <a:effectLst/>
                        </a:rPr>
                        <a:t>Ratio</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30:2</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30:2</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30:2</a:t>
                      </a:r>
                      <a:endParaRPr lang="en-CA" sz="2000">
                        <a:effectLst/>
                        <a:latin typeface="Calibri"/>
                        <a:ea typeface="Times New Roman"/>
                        <a:cs typeface="Times New Roman"/>
                      </a:endParaRPr>
                    </a:p>
                  </a:txBody>
                  <a:tcPr marL="65530" marR="65530" marT="0" marB="0" anchor="ctr"/>
                </a:tc>
                <a:extLst>
                  <a:ext uri="{0D108BD9-81ED-4DB2-BD59-A6C34878D82A}">
                    <a16:rowId xmlns:a16="http://schemas.microsoft.com/office/drawing/2014/main" val="10004"/>
                  </a:ext>
                </a:extLst>
              </a:tr>
              <a:tr h="874952">
                <a:tc>
                  <a:txBody>
                    <a:bodyPr/>
                    <a:lstStyle/>
                    <a:p>
                      <a:pPr algn="l">
                        <a:lnSpc>
                          <a:spcPct val="115000"/>
                        </a:lnSpc>
                        <a:spcAft>
                          <a:spcPts val="1000"/>
                        </a:spcAft>
                      </a:pPr>
                      <a:r>
                        <a:rPr lang="en-US" sz="2000">
                          <a:effectLst/>
                        </a:rPr>
                        <a:t>Depth</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Min. 2”(5 cm)</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2” (5 cm)</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1/3 diameter or 1.5”(4 cm)</a:t>
                      </a:r>
                      <a:endParaRPr lang="en-CA" sz="2000">
                        <a:effectLst/>
                        <a:latin typeface="Calibri"/>
                        <a:ea typeface="Times New Roman"/>
                        <a:cs typeface="Times New Roman"/>
                      </a:endParaRPr>
                    </a:p>
                  </a:txBody>
                  <a:tcPr marL="65530" marR="65530" marT="0" marB="0" anchor="ctr"/>
                </a:tc>
                <a:extLst>
                  <a:ext uri="{0D108BD9-81ED-4DB2-BD59-A6C34878D82A}">
                    <a16:rowId xmlns:a16="http://schemas.microsoft.com/office/drawing/2014/main" val="10005"/>
                  </a:ext>
                </a:extLst>
              </a:tr>
              <a:tr h="437476">
                <a:tc>
                  <a:txBody>
                    <a:bodyPr/>
                    <a:lstStyle/>
                    <a:p>
                      <a:pPr algn="l">
                        <a:lnSpc>
                          <a:spcPct val="115000"/>
                        </a:lnSpc>
                        <a:spcAft>
                          <a:spcPts val="1000"/>
                        </a:spcAft>
                      </a:pPr>
                      <a:r>
                        <a:rPr lang="en-US" sz="2000">
                          <a:effectLst/>
                        </a:rPr>
                        <a:t>Technique</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2 hands</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1 or 2 hands</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Two fingers</a:t>
                      </a:r>
                      <a:endParaRPr lang="en-CA" sz="2000">
                        <a:effectLst/>
                        <a:latin typeface="Calibri"/>
                        <a:ea typeface="Times New Roman"/>
                        <a:cs typeface="Times New Roman"/>
                      </a:endParaRPr>
                    </a:p>
                  </a:txBody>
                  <a:tcPr marL="65530" marR="65530" marT="0" marB="0" anchor="ctr"/>
                </a:tc>
                <a:extLst>
                  <a:ext uri="{0D108BD9-81ED-4DB2-BD59-A6C34878D82A}">
                    <a16:rowId xmlns:a16="http://schemas.microsoft.com/office/drawing/2014/main" val="10006"/>
                  </a:ext>
                </a:extLst>
              </a:tr>
              <a:tr h="638921">
                <a:tc>
                  <a:txBody>
                    <a:bodyPr/>
                    <a:lstStyle/>
                    <a:p>
                      <a:pPr algn="l">
                        <a:lnSpc>
                          <a:spcPct val="115000"/>
                        </a:lnSpc>
                        <a:spcAft>
                          <a:spcPts val="1000"/>
                        </a:spcAft>
                      </a:pPr>
                      <a:r>
                        <a:rPr lang="en-US" sz="2000">
                          <a:effectLst/>
                        </a:rPr>
                        <a:t>Use AED</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Yes</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Yes</a:t>
                      </a:r>
                      <a:endParaRPr lang="en-CA" sz="2000">
                        <a:effectLst/>
                        <a:latin typeface="Calibri"/>
                        <a:ea typeface="Times New Roman"/>
                        <a:cs typeface="Times New Roman"/>
                      </a:endParaRPr>
                    </a:p>
                  </a:txBody>
                  <a:tcPr marL="65530" marR="65530" marT="0" marB="0" anchor="ctr"/>
                </a:tc>
                <a:tc>
                  <a:txBody>
                    <a:bodyPr/>
                    <a:lstStyle/>
                    <a:p>
                      <a:pPr algn="ctr">
                        <a:lnSpc>
                          <a:spcPct val="115000"/>
                        </a:lnSpc>
                        <a:spcAft>
                          <a:spcPts val="1000"/>
                        </a:spcAft>
                      </a:pPr>
                      <a:r>
                        <a:rPr lang="en-US" sz="2000">
                          <a:effectLst/>
                        </a:rPr>
                        <a:t>Yes</a:t>
                      </a:r>
                      <a:endParaRPr lang="en-CA" sz="2000">
                        <a:effectLst/>
                        <a:latin typeface="Calibri"/>
                        <a:ea typeface="Times New Roman"/>
                        <a:cs typeface="Times New Roman"/>
                      </a:endParaRPr>
                    </a:p>
                  </a:txBody>
                  <a:tcPr marL="65530" marR="65530" marT="0" marB="0" anchor="ctr"/>
                </a:tc>
                <a:extLst>
                  <a:ext uri="{0D108BD9-81ED-4DB2-BD59-A6C34878D82A}">
                    <a16:rowId xmlns:a16="http://schemas.microsoft.com/office/drawing/2014/main" val="10007"/>
                  </a:ext>
                </a:extLst>
              </a:tr>
            </a:tbl>
          </a:graphicData>
        </a:graphic>
      </p:graphicFrame>
      <p:sp>
        <p:nvSpPr>
          <p:cNvPr id="4" name="Slide Number Placeholder 3"/>
          <p:cNvSpPr>
            <a:spLocks noGrp="1"/>
          </p:cNvSpPr>
          <p:nvPr>
            <p:ph type="sldNum" sz="quarter" idx="12"/>
          </p:nvPr>
        </p:nvSpPr>
        <p:spPr>
          <a:xfrm>
            <a:off x="8077200" y="6254949"/>
            <a:ext cx="2133600" cy="365125"/>
          </a:xfrm>
        </p:spPr>
        <p:txBody>
          <a:bodyPr/>
          <a:lstStyle/>
          <a:p>
            <a:fld id="{21036CD7-8A89-4C36-8826-635AC63052D9}" type="slidenum">
              <a:rPr lang="en-CA" smtClean="0">
                <a:solidFill>
                  <a:prstClr val="black">
                    <a:tint val="75000"/>
                  </a:prstClr>
                </a:solidFill>
                <a:latin typeface="Garamond" panose="02020404030301010803" pitchFamily="18" charset="0"/>
              </a:rPr>
              <a:pPr/>
              <a:t>45</a:t>
            </a:fld>
            <a:endParaRPr lang="en-CA">
              <a:solidFill>
                <a:prstClr val="black">
                  <a:tint val="75000"/>
                </a:prstClr>
              </a:solidFill>
              <a:latin typeface="Garamond" panose="02020404030301010803" pitchFamily="18" charset="0"/>
            </a:endParaRPr>
          </a:p>
        </p:txBody>
      </p:sp>
      <p:sp>
        <p:nvSpPr>
          <p:cNvPr id="7" name="Rectangle 6"/>
          <p:cNvSpPr/>
          <p:nvPr/>
        </p:nvSpPr>
        <p:spPr>
          <a:xfrm>
            <a:off x="219075" y="120354"/>
            <a:ext cx="11635468"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957741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Adult CPR</a:t>
            </a:r>
          </a:p>
        </p:txBody>
      </p:sp>
      <p:sp>
        <p:nvSpPr>
          <p:cNvPr id="7" name="Content Placeholder 6"/>
          <p:cNvSpPr>
            <a:spLocks noGrp="1"/>
          </p:cNvSpPr>
          <p:nvPr>
            <p:ph idx="1"/>
          </p:nvPr>
        </p:nvSpPr>
        <p:spPr/>
        <p:txBody>
          <a:bodyPr>
            <a:normAutofit/>
          </a:bodyPr>
          <a:lstStyle/>
          <a:p>
            <a:pPr marL="0" indent="0">
              <a:buNone/>
            </a:pPr>
            <a:r>
              <a:rPr lang="en-CA" b="1">
                <a:latin typeface="Garamond" panose="02020404030301010803" pitchFamily="18" charset="0"/>
              </a:rPr>
              <a:t>Always:</a:t>
            </a:r>
          </a:p>
          <a:p>
            <a:r>
              <a:rPr lang="en-CA">
                <a:latin typeface="Garamond" panose="02020404030301010803" pitchFamily="18" charset="0"/>
              </a:rPr>
              <a:t>Look, Talk, Call, ABCDs</a:t>
            </a:r>
          </a:p>
          <a:p>
            <a:r>
              <a:rPr lang="en-CA">
                <a:latin typeface="Garamond" panose="02020404030301010803" pitchFamily="18" charset="0"/>
              </a:rPr>
              <a:t>Place patient on hard flat surface</a:t>
            </a:r>
          </a:p>
          <a:p>
            <a:r>
              <a:rPr lang="en-CA">
                <a:latin typeface="Garamond" panose="02020404030301010803" pitchFamily="18" charset="0"/>
              </a:rPr>
              <a:t>Start with 30 compression </a:t>
            </a:r>
          </a:p>
          <a:p>
            <a:r>
              <a:rPr lang="en-CA">
                <a:latin typeface="Garamond" panose="02020404030301010803" pitchFamily="18" charset="0"/>
              </a:rPr>
              <a:t>Open airway  and give 2 normal and rhythmic breaths 1 second each, until the chest rises</a:t>
            </a:r>
          </a:p>
          <a:p>
            <a:r>
              <a:rPr lang="en-CA">
                <a:latin typeface="Garamond" panose="02020404030301010803" pitchFamily="18" charset="0"/>
              </a:rPr>
              <a:t>Breathing too hard encourages</a:t>
            </a:r>
            <a:r>
              <a:rPr lang="en-CA" b="1">
                <a:latin typeface="Garamond" panose="02020404030301010803" pitchFamily="18" charset="0"/>
              </a:rPr>
              <a:t> vomiting</a:t>
            </a:r>
          </a:p>
          <a:p>
            <a:r>
              <a:rPr lang="en-CA">
                <a:latin typeface="Garamond" panose="02020404030301010803" pitchFamily="18" charset="0"/>
              </a:rPr>
              <a:t>Rate of at least 100 compressions/minute</a:t>
            </a:r>
          </a:p>
        </p:txBody>
      </p:sp>
      <p:sp>
        <p:nvSpPr>
          <p:cNvPr id="3" name="Slide Number Placeholder 2"/>
          <p:cNvSpPr>
            <a:spLocks noGrp="1"/>
          </p:cNvSpPr>
          <p:nvPr>
            <p:ph type="sldNum" sz="quarter" idx="12"/>
          </p:nvPr>
        </p:nvSpPr>
        <p:spPr>
          <a:xfrm>
            <a:off x="8077200" y="6239900"/>
            <a:ext cx="2133600" cy="365125"/>
          </a:xfrm>
        </p:spPr>
        <p:txBody>
          <a:bodyPr/>
          <a:lstStyle/>
          <a:p>
            <a:fld id="{21036CD7-8A89-4C36-8826-635AC63052D9}" type="slidenum">
              <a:rPr lang="en-CA" smtClean="0">
                <a:solidFill>
                  <a:prstClr val="black">
                    <a:tint val="75000"/>
                  </a:prstClr>
                </a:solidFill>
                <a:latin typeface="Garamond" panose="02020404030301010803" pitchFamily="18" charset="0"/>
              </a:rPr>
              <a:pPr/>
              <a:t>46</a:t>
            </a:fld>
            <a:endParaRPr lang="en-CA">
              <a:solidFill>
                <a:prstClr val="black">
                  <a:tint val="75000"/>
                </a:prstClr>
              </a:solidFill>
              <a:latin typeface="Garamond" panose="02020404030301010803" pitchFamily="18" charset="0"/>
            </a:endParaRPr>
          </a:p>
        </p:txBody>
      </p:sp>
      <p:sp>
        <p:nvSpPr>
          <p:cNvPr id="9" name="Rectangle 8"/>
          <p:cNvSpPr/>
          <p:nvPr/>
        </p:nvSpPr>
        <p:spPr>
          <a:xfrm>
            <a:off x="219075" y="120354"/>
            <a:ext cx="11635468"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2778242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7648" y="260648"/>
            <a:ext cx="6192688" cy="864096"/>
          </a:xfrm>
        </p:spPr>
        <p:txBody>
          <a:bodyPr>
            <a:normAutofit/>
          </a:bodyPr>
          <a:lstStyle/>
          <a:p>
            <a:r>
              <a:rPr lang="en-CA" sz="4400" b="1">
                <a:latin typeface="Garamond" panose="02020404030301010803" pitchFamily="18" charset="0"/>
              </a:rPr>
              <a:t>Adult CPR</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5614" y="1265038"/>
            <a:ext cx="3267834" cy="4896000"/>
          </a:xfrm>
          <a:prstGeom prst="rect">
            <a:avLst/>
          </a:prstGeom>
          <a:ln>
            <a:noFill/>
          </a:ln>
          <a:effectLst>
            <a:softEdge rad="112500"/>
          </a:effectLst>
        </p:spPr>
      </p:pic>
      <p:sp>
        <p:nvSpPr>
          <p:cNvPr id="8" name="TextBox 7"/>
          <p:cNvSpPr txBox="1"/>
          <p:nvPr/>
        </p:nvSpPr>
        <p:spPr>
          <a:xfrm>
            <a:off x="864451" y="2655972"/>
            <a:ext cx="3744416" cy="1569660"/>
          </a:xfrm>
          <a:prstGeom prst="rect">
            <a:avLst/>
          </a:prstGeom>
          <a:noFill/>
        </p:spPr>
        <p:txBody>
          <a:bodyPr wrap="square" rtlCol="0">
            <a:spAutoFit/>
          </a:bodyPr>
          <a:lstStyle/>
          <a:p>
            <a:pPr algn="r"/>
            <a:r>
              <a:rPr lang="en-CA" sz="3200">
                <a:solidFill>
                  <a:prstClr val="black"/>
                </a:solidFill>
                <a:latin typeface="Garamond" panose="02020404030301010803" pitchFamily="18" charset="0"/>
              </a:rPr>
              <a:t>Use 2 hands pushing down at least 2 inches</a:t>
            </a:r>
          </a:p>
          <a:p>
            <a:pPr algn="r"/>
            <a:r>
              <a:rPr lang="en-CA" sz="3200">
                <a:solidFill>
                  <a:prstClr val="black"/>
                </a:solidFill>
                <a:latin typeface="Garamond" panose="02020404030301010803" pitchFamily="18" charset="0"/>
              </a:rPr>
              <a:t>(5cm)</a:t>
            </a:r>
          </a:p>
        </p:txBody>
      </p:sp>
      <p:sp>
        <p:nvSpPr>
          <p:cNvPr id="9" name="Rectangle 8"/>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24199302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Adult, child and infant CPR</a:t>
            </a:r>
          </a:p>
        </p:txBody>
      </p:sp>
      <p:sp>
        <p:nvSpPr>
          <p:cNvPr id="7" name="Content Placeholder 6"/>
          <p:cNvSpPr>
            <a:spLocks noGrp="1"/>
          </p:cNvSpPr>
          <p:nvPr>
            <p:ph idx="1"/>
          </p:nvPr>
        </p:nvSpPr>
        <p:spPr>
          <a:xfrm>
            <a:off x="1981200" y="1600200"/>
            <a:ext cx="8229600" cy="4997152"/>
          </a:xfrm>
        </p:spPr>
        <p:txBody>
          <a:bodyPr>
            <a:normAutofit/>
          </a:bodyPr>
          <a:lstStyle/>
          <a:p>
            <a:pPr marL="0" indent="0">
              <a:buNone/>
            </a:pPr>
            <a:r>
              <a:rPr lang="en-CA" b="1">
                <a:latin typeface="Garamond" panose="02020404030301010803" pitchFamily="18" charset="0"/>
              </a:rPr>
              <a:t>Hands Only CPR</a:t>
            </a:r>
          </a:p>
          <a:p>
            <a:pPr lvl="0"/>
            <a:r>
              <a:rPr lang="en-CA">
                <a:solidFill>
                  <a:prstClr val="black"/>
                </a:solidFill>
                <a:latin typeface="Garamond" panose="02020404030301010803" pitchFamily="18" charset="0"/>
              </a:rPr>
              <a:t>If you are unwilling to give rescue breaths do compressions only non stop until EMS takes over</a:t>
            </a:r>
          </a:p>
          <a:p>
            <a:pPr lvl="0"/>
            <a:r>
              <a:rPr lang="en-CA">
                <a:solidFill>
                  <a:prstClr val="black"/>
                </a:solidFill>
                <a:latin typeface="Garamond" panose="02020404030301010803" pitchFamily="18" charset="0"/>
              </a:rPr>
              <a:t>If a barrier becomes available switch to 30:2</a:t>
            </a:r>
          </a:p>
          <a:p>
            <a:pPr lvl="0"/>
            <a:r>
              <a:rPr lang="en-CA">
                <a:solidFill>
                  <a:prstClr val="black"/>
                </a:solidFill>
                <a:latin typeface="Garamond" panose="02020404030301010803" pitchFamily="18" charset="0"/>
              </a:rPr>
              <a:t>Switch off with another first aider every 2 minutes</a:t>
            </a:r>
          </a:p>
          <a:p>
            <a:pPr lvl="0"/>
            <a:r>
              <a:rPr lang="en-CA">
                <a:solidFill>
                  <a:prstClr val="black"/>
                </a:solidFill>
                <a:latin typeface="Garamond" panose="02020404030301010803" pitchFamily="18" charset="0"/>
              </a:rPr>
              <a:t>Remember push hard and fast, minimize interruptions and let the chest fully rise every time</a:t>
            </a:r>
          </a:p>
          <a:p>
            <a:pPr lvl="0"/>
            <a:endParaRPr lang="en-CA">
              <a:solidFill>
                <a:prstClr val="black"/>
              </a:solidFill>
              <a:latin typeface="Garamond" panose="02020404030301010803" pitchFamily="18" charset="0"/>
            </a:endParaRPr>
          </a:p>
          <a:p>
            <a:endParaRPr lang="en-CA">
              <a:latin typeface="Garamond" panose="02020404030301010803" pitchFamily="18" charset="0"/>
            </a:endParaRPr>
          </a:p>
        </p:txBody>
      </p:sp>
      <p:sp>
        <p:nvSpPr>
          <p:cNvPr id="3" name="Slide Number Placeholder 2"/>
          <p:cNvSpPr>
            <a:spLocks noGrp="1"/>
          </p:cNvSpPr>
          <p:nvPr>
            <p:ph type="sldNum" sz="quarter" idx="12"/>
          </p:nvPr>
        </p:nvSpPr>
        <p:spPr>
          <a:xfrm>
            <a:off x="8077200" y="6256823"/>
            <a:ext cx="2133600" cy="365125"/>
          </a:xfrm>
        </p:spPr>
        <p:txBody>
          <a:bodyPr/>
          <a:lstStyle/>
          <a:p>
            <a:fld id="{21036CD7-8A89-4C36-8826-635AC63052D9}" type="slidenum">
              <a:rPr lang="en-CA" smtClean="0">
                <a:solidFill>
                  <a:prstClr val="black">
                    <a:tint val="75000"/>
                  </a:prstClr>
                </a:solidFill>
                <a:latin typeface="Garamond" panose="02020404030301010803" pitchFamily="18" charset="0"/>
              </a:rPr>
              <a:pPr/>
              <a:t>48</a:t>
            </a:fld>
            <a:endParaRPr lang="en-CA">
              <a:solidFill>
                <a:prstClr val="black">
                  <a:tint val="75000"/>
                </a:prstClr>
              </a:solidFill>
              <a:latin typeface="Garamond" panose="02020404030301010803" pitchFamily="18" charset="0"/>
            </a:endParaRPr>
          </a:p>
        </p:txBody>
      </p:sp>
      <p:sp>
        <p:nvSpPr>
          <p:cNvPr id="9" name="Rectangle 8"/>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2703809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Adult CPR</a:t>
            </a:r>
          </a:p>
        </p:txBody>
      </p:sp>
      <p:sp>
        <p:nvSpPr>
          <p:cNvPr id="7" name="Content Placeholder 6"/>
          <p:cNvSpPr>
            <a:spLocks noGrp="1"/>
          </p:cNvSpPr>
          <p:nvPr>
            <p:ph idx="1"/>
          </p:nvPr>
        </p:nvSpPr>
        <p:spPr>
          <a:xfrm>
            <a:off x="1981200" y="1484785"/>
            <a:ext cx="8229600" cy="4641379"/>
          </a:xfrm>
        </p:spPr>
        <p:txBody>
          <a:bodyPr>
            <a:normAutofit/>
          </a:bodyPr>
          <a:lstStyle/>
          <a:p>
            <a:pPr marL="0" indent="0">
              <a:buNone/>
            </a:pPr>
            <a:r>
              <a:rPr lang="en-CA" b="1">
                <a:latin typeface="Garamond" panose="02020404030301010803" pitchFamily="18" charset="0"/>
              </a:rPr>
              <a:t>Stopping  CPR</a:t>
            </a:r>
          </a:p>
          <a:p>
            <a:r>
              <a:rPr lang="en-CA">
                <a:latin typeface="Garamond" panose="02020404030301010803" pitchFamily="18" charset="0"/>
              </a:rPr>
              <a:t>Another person takes over CPR (first aider, fire or EMS)</a:t>
            </a:r>
          </a:p>
          <a:p>
            <a:r>
              <a:rPr lang="en-CA">
                <a:latin typeface="Garamond" panose="02020404030301010803" pitchFamily="18" charset="0"/>
              </a:rPr>
              <a:t>Your environment or health is endangered</a:t>
            </a:r>
          </a:p>
          <a:p>
            <a:r>
              <a:rPr lang="en-CA">
                <a:latin typeface="Garamond" panose="02020404030301010803" pitchFamily="18" charset="0"/>
              </a:rPr>
              <a:t>The patient shows signs of life</a:t>
            </a:r>
          </a:p>
          <a:p>
            <a:r>
              <a:rPr lang="en-CA">
                <a:latin typeface="Garamond" panose="02020404030301010803" pitchFamily="18" charset="0"/>
              </a:rPr>
              <a:t>An AED tells you to clear the patient</a:t>
            </a:r>
          </a:p>
          <a:p>
            <a:r>
              <a:rPr lang="en-CA">
                <a:latin typeface="Garamond" panose="02020404030301010803" pitchFamily="18" charset="0"/>
              </a:rPr>
              <a:t>patient vomits (recovery position) and start CPR again</a:t>
            </a:r>
          </a:p>
        </p:txBody>
      </p:sp>
      <p:sp>
        <p:nvSpPr>
          <p:cNvPr id="3" name="Slide Number Placeholder 2"/>
          <p:cNvSpPr>
            <a:spLocks noGrp="1"/>
          </p:cNvSpPr>
          <p:nvPr>
            <p:ph type="sldNum" sz="quarter" idx="12"/>
          </p:nvPr>
        </p:nvSpPr>
        <p:spPr>
          <a:xfrm>
            <a:off x="8077200" y="6265801"/>
            <a:ext cx="2133600" cy="365125"/>
          </a:xfrm>
        </p:spPr>
        <p:txBody>
          <a:bodyPr/>
          <a:lstStyle/>
          <a:p>
            <a:fld id="{21036CD7-8A89-4C36-8826-635AC63052D9}" type="slidenum">
              <a:rPr lang="en-CA" smtClean="0">
                <a:solidFill>
                  <a:schemeClr val="tx1"/>
                </a:solidFill>
                <a:latin typeface="Garamond" panose="02020404030301010803" pitchFamily="18" charset="0"/>
              </a:rPr>
              <a:pPr/>
              <a:t>49</a:t>
            </a:fld>
            <a:endParaRPr lang="en-CA">
              <a:solidFill>
                <a:schemeClr val="tx1"/>
              </a:solidFill>
              <a:latin typeface="Garamond" panose="02020404030301010803" pitchFamily="18" charset="0"/>
            </a:endParaRPr>
          </a:p>
        </p:txBody>
      </p:sp>
      <p:sp>
        <p:nvSpPr>
          <p:cNvPr id="9" name="Rectangle 8"/>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996998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404664"/>
            <a:ext cx="8229600" cy="1143000"/>
          </a:xfrm>
        </p:spPr>
        <p:txBody>
          <a:bodyPr/>
          <a:lstStyle/>
          <a:p>
            <a:r>
              <a:rPr lang="en-CA" b="1">
                <a:latin typeface="Garamond" panose="02020404030301010803" pitchFamily="18" charset="0"/>
              </a:rPr>
              <a:t>Terms</a:t>
            </a:r>
          </a:p>
        </p:txBody>
      </p:sp>
      <p:sp>
        <p:nvSpPr>
          <p:cNvPr id="5" name="Content Placeholder 4"/>
          <p:cNvSpPr>
            <a:spLocks noGrp="1"/>
          </p:cNvSpPr>
          <p:nvPr>
            <p:ph idx="1"/>
          </p:nvPr>
        </p:nvSpPr>
        <p:spPr>
          <a:xfrm>
            <a:off x="1981200" y="1600201"/>
            <a:ext cx="8435280" cy="4525963"/>
          </a:xfrm>
          <a:ln>
            <a:noFill/>
          </a:ln>
        </p:spPr>
        <p:txBody>
          <a:bodyPr>
            <a:normAutofit/>
          </a:bodyPr>
          <a:lstStyle/>
          <a:p>
            <a:pPr>
              <a:lnSpc>
                <a:spcPct val="110000"/>
              </a:lnSpc>
            </a:pPr>
            <a:r>
              <a:rPr lang="en-CA" sz="3600" b="1">
                <a:latin typeface="Garamond" panose="02020404030301010803" pitchFamily="18" charset="0"/>
              </a:rPr>
              <a:t>History </a:t>
            </a:r>
            <a:r>
              <a:rPr lang="en-CA" sz="3600">
                <a:latin typeface="Garamond" panose="02020404030301010803" pitchFamily="18" charset="0"/>
              </a:rPr>
              <a:t>– What happened to cause the injury or illness</a:t>
            </a:r>
          </a:p>
          <a:p>
            <a:pPr>
              <a:lnSpc>
                <a:spcPct val="110000"/>
              </a:lnSpc>
            </a:pPr>
            <a:r>
              <a:rPr lang="en-CA" sz="3600" b="1">
                <a:latin typeface="Garamond" panose="02020404030301010803" pitchFamily="18" charset="0"/>
              </a:rPr>
              <a:t>Mechanism of Injury(MOI) – </a:t>
            </a:r>
            <a:r>
              <a:rPr lang="en-CA" sz="3600">
                <a:latin typeface="Garamond" panose="02020404030301010803" pitchFamily="18" charset="0"/>
              </a:rPr>
              <a:t>What caused the injury</a:t>
            </a:r>
          </a:p>
          <a:p>
            <a:pPr>
              <a:lnSpc>
                <a:spcPct val="110000"/>
              </a:lnSpc>
            </a:pPr>
            <a:r>
              <a:rPr lang="en-CA" sz="3600" b="1">
                <a:latin typeface="Garamond" panose="02020404030301010803" pitchFamily="18" charset="0"/>
              </a:rPr>
              <a:t>Abandonment </a:t>
            </a:r>
            <a:r>
              <a:rPr lang="en-CA" sz="3600">
                <a:latin typeface="Garamond" panose="02020404030301010803" pitchFamily="18" charset="0"/>
              </a:rPr>
              <a:t>– Stay with the casualty until EMS arrives</a:t>
            </a:r>
          </a:p>
          <a:p>
            <a:endParaRPr lang="en-CA">
              <a:latin typeface="Garamond" panose="02020404030301010803" pitchFamily="18" charset="0"/>
            </a:endParaRPr>
          </a:p>
          <a:p>
            <a:endParaRPr lang="en-CA">
              <a:latin typeface="Garamond" panose="02020404030301010803" pitchFamily="18" charset="0"/>
            </a:endParaRPr>
          </a:p>
        </p:txBody>
      </p:sp>
      <p:sp>
        <p:nvSpPr>
          <p:cNvPr id="3" name="Slide Number Placeholder 2"/>
          <p:cNvSpPr>
            <a:spLocks noGrp="1"/>
          </p:cNvSpPr>
          <p:nvPr>
            <p:ph type="sldNum" sz="quarter" idx="12"/>
          </p:nvPr>
        </p:nvSpPr>
        <p:spPr/>
        <p:txBody>
          <a:bodyPr/>
          <a:lstStyle/>
          <a:p>
            <a:fld id="{21036CD7-8A89-4C36-8826-635AC63052D9}" type="slidenum">
              <a:rPr lang="en-CA" smtClean="0">
                <a:solidFill>
                  <a:prstClr val="black">
                    <a:tint val="75000"/>
                  </a:prstClr>
                </a:solidFill>
              </a:rPr>
              <a:pPr/>
              <a:t>5</a:t>
            </a:fld>
            <a:endParaRPr lang="en-CA">
              <a:solidFill>
                <a:prstClr val="black">
                  <a:tint val="75000"/>
                </a:prstClr>
              </a:solidFill>
            </a:endParaRPr>
          </a:p>
        </p:txBody>
      </p:sp>
      <p:sp>
        <p:nvSpPr>
          <p:cNvPr id="7" name="Rectangle 6"/>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2093544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Adult CPR</a:t>
            </a:r>
          </a:p>
        </p:txBody>
      </p:sp>
      <p:sp>
        <p:nvSpPr>
          <p:cNvPr id="9" name="Slide Number Placeholder 8"/>
          <p:cNvSpPr>
            <a:spLocks noGrp="1"/>
          </p:cNvSpPr>
          <p:nvPr>
            <p:ph type="sldNum" sz="quarter" idx="12"/>
          </p:nvPr>
        </p:nvSpPr>
        <p:spPr>
          <a:xfrm>
            <a:off x="8112224" y="6232228"/>
            <a:ext cx="2133600" cy="365125"/>
          </a:xfrm>
        </p:spPr>
        <p:txBody>
          <a:bodyPr/>
          <a:lstStyle/>
          <a:p>
            <a:fld id="{21036CD7-8A89-4C36-8826-635AC63052D9}" type="slidenum">
              <a:rPr lang="en-CA" smtClean="0">
                <a:solidFill>
                  <a:prstClr val="black"/>
                </a:solidFill>
                <a:latin typeface="Garamond" panose="02020404030301010803" pitchFamily="18" charset="0"/>
              </a:rPr>
              <a:pPr/>
              <a:t>50</a:t>
            </a:fld>
            <a:endParaRPr lang="en-CA">
              <a:solidFill>
                <a:prstClr val="black"/>
              </a:solidFill>
              <a:latin typeface="Garamond" panose="02020404030301010803"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317" t="6745" r="11808" b="17902"/>
          <a:stretch/>
        </p:blipFill>
        <p:spPr>
          <a:xfrm rot="16200000">
            <a:off x="4344044" y="1236976"/>
            <a:ext cx="3611401" cy="4716000"/>
          </a:xfrm>
          <a:prstGeom prst="rect">
            <a:avLst/>
          </a:prstGeom>
          <a:ln>
            <a:noFill/>
          </a:ln>
          <a:effectLst>
            <a:softEdge rad="112500"/>
          </a:effectLst>
        </p:spPr>
      </p:pic>
      <p:sp>
        <p:nvSpPr>
          <p:cNvPr id="2" name="TextBox 1"/>
          <p:cNvSpPr txBox="1"/>
          <p:nvPr/>
        </p:nvSpPr>
        <p:spPr>
          <a:xfrm>
            <a:off x="3197415" y="5372105"/>
            <a:ext cx="5904656" cy="584775"/>
          </a:xfrm>
          <a:prstGeom prst="rect">
            <a:avLst/>
          </a:prstGeom>
          <a:noFill/>
        </p:spPr>
        <p:txBody>
          <a:bodyPr wrap="square" rtlCol="0">
            <a:spAutoFit/>
          </a:bodyPr>
          <a:lstStyle/>
          <a:p>
            <a:r>
              <a:rPr lang="en-CA" sz="3200">
                <a:latin typeface="Garamond" panose="02020404030301010803" pitchFamily="18" charset="0"/>
              </a:rPr>
              <a:t>Wedge 1” (2.5 cm) under right hip</a:t>
            </a:r>
          </a:p>
        </p:txBody>
      </p:sp>
      <p:sp>
        <p:nvSpPr>
          <p:cNvPr id="7" name="Rectangle 6"/>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
        <p:nvSpPr>
          <p:cNvPr id="4" name="Oval 3">
            <a:extLst>
              <a:ext uri="{FF2B5EF4-FFF2-40B4-BE49-F238E27FC236}">
                <a16:creationId xmlns:a16="http://schemas.microsoft.com/office/drawing/2014/main" id="{9AC3D878-B9C0-4C91-A812-8282EA120105}"/>
              </a:ext>
            </a:extLst>
          </p:cNvPr>
          <p:cNvSpPr/>
          <p:nvPr/>
        </p:nvSpPr>
        <p:spPr>
          <a:xfrm>
            <a:off x="7522234" y="3273725"/>
            <a:ext cx="1222074" cy="14521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361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Student Performance</a:t>
            </a:r>
          </a:p>
        </p:txBody>
      </p:sp>
      <p:sp>
        <p:nvSpPr>
          <p:cNvPr id="9" name="Slide Number Placeholder 8"/>
          <p:cNvSpPr>
            <a:spLocks noGrp="1"/>
          </p:cNvSpPr>
          <p:nvPr>
            <p:ph type="sldNum" sz="quarter" idx="12"/>
          </p:nvPr>
        </p:nvSpPr>
        <p:spPr>
          <a:xfrm>
            <a:off x="8112224" y="6232228"/>
            <a:ext cx="2133600" cy="365125"/>
          </a:xfrm>
        </p:spPr>
        <p:txBody>
          <a:bodyPr/>
          <a:lstStyle/>
          <a:p>
            <a:fld id="{21036CD7-8A89-4C36-8826-635AC63052D9}" type="slidenum">
              <a:rPr lang="en-CA" smtClean="0">
                <a:solidFill>
                  <a:prstClr val="black"/>
                </a:solidFill>
                <a:latin typeface="Garamond" panose="02020404030301010803" pitchFamily="18" charset="0"/>
              </a:rPr>
              <a:pPr/>
              <a:t>51</a:t>
            </a:fld>
            <a:endParaRPr lang="en-CA">
              <a:solidFill>
                <a:prstClr val="black"/>
              </a:solidFill>
              <a:latin typeface="Garamond" panose="02020404030301010803" pitchFamily="18" charset="0"/>
            </a:endParaRPr>
          </a:p>
        </p:txBody>
      </p:sp>
      <p:sp>
        <p:nvSpPr>
          <p:cNvPr id="11" name="TextBox 10"/>
          <p:cNvSpPr txBox="1"/>
          <p:nvPr/>
        </p:nvSpPr>
        <p:spPr>
          <a:xfrm>
            <a:off x="3053388" y="2564905"/>
            <a:ext cx="6192688" cy="2062103"/>
          </a:xfrm>
          <a:prstGeom prst="rect">
            <a:avLst/>
          </a:prstGeom>
          <a:noFill/>
        </p:spPr>
        <p:txBody>
          <a:bodyPr wrap="square" rtlCol="0">
            <a:spAutoFit/>
          </a:bodyPr>
          <a:lstStyle/>
          <a:p>
            <a:r>
              <a:rPr lang="en-CA" sz="3200" b="1">
                <a:solidFill>
                  <a:prstClr val="black"/>
                </a:solidFill>
                <a:latin typeface="Garamond" panose="02020404030301010803" pitchFamily="18" charset="0"/>
              </a:rPr>
              <a:t>1.  Have students perform look, talk, call, ABCDs.  patient is not breathing.  Student to perform CPR 30:2 for minimum 5 cycles. </a:t>
            </a:r>
          </a:p>
        </p:txBody>
      </p:sp>
      <p:sp>
        <p:nvSpPr>
          <p:cNvPr id="2" name="Rounded Rectangle 1"/>
          <p:cNvSpPr/>
          <p:nvPr/>
        </p:nvSpPr>
        <p:spPr>
          <a:xfrm>
            <a:off x="2891644" y="2251023"/>
            <a:ext cx="6480000" cy="252000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Garamond" panose="02020404030301010803" pitchFamily="18" charset="0"/>
            </a:endParaRPr>
          </a:p>
        </p:txBody>
      </p:sp>
      <p:sp>
        <p:nvSpPr>
          <p:cNvPr id="7" name="Rectangle 6"/>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944587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480" y="65925"/>
            <a:ext cx="10515600" cy="1111365"/>
          </a:xfrm>
        </p:spPr>
        <p:txBody>
          <a:bodyPr/>
          <a:lstStyle/>
          <a:p>
            <a:r>
              <a:rPr lang="en-CA" b="1">
                <a:latin typeface="Garamond" panose="02020404030301010803" pitchFamily="18" charset="0"/>
              </a:rPr>
              <a:t>Child C.P.R. </a:t>
            </a:r>
            <a:r>
              <a:rPr lang="en-CA">
                <a:latin typeface="Garamond" panose="02020404030301010803" pitchFamily="18" charset="0"/>
              </a:rPr>
              <a:t>– </a:t>
            </a:r>
            <a:r>
              <a:rPr lang="en-CA" sz="3600">
                <a:latin typeface="Garamond" panose="02020404030301010803" pitchFamily="18" charset="0"/>
              </a:rPr>
              <a:t>1 and 2 rescuer</a:t>
            </a:r>
          </a:p>
        </p:txBody>
      </p:sp>
      <p:sp>
        <p:nvSpPr>
          <p:cNvPr id="3" name="Content Placeholder 2"/>
          <p:cNvSpPr>
            <a:spLocks noGrp="1"/>
          </p:cNvSpPr>
          <p:nvPr>
            <p:ph idx="1"/>
          </p:nvPr>
        </p:nvSpPr>
        <p:spPr>
          <a:xfrm>
            <a:off x="942975" y="1177290"/>
            <a:ext cx="10506075" cy="5179061"/>
          </a:xfrm>
        </p:spPr>
        <p:txBody>
          <a:bodyPr>
            <a:normAutofit/>
          </a:bodyPr>
          <a:lstStyle/>
          <a:p>
            <a:pPr marL="0" indent="0">
              <a:lnSpc>
                <a:spcPct val="114000"/>
              </a:lnSpc>
              <a:spcBef>
                <a:spcPts val="0"/>
              </a:spcBef>
              <a:buNone/>
            </a:pPr>
            <a:r>
              <a:rPr lang="en-CA" sz="3200" b="1">
                <a:latin typeface="Garamond" panose="02020404030301010803" pitchFamily="18" charset="0"/>
              </a:rPr>
              <a:t>Look</a:t>
            </a:r>
            <a:r>
              <a:rPr lang="en-CA" sz="3200">
                <a:latin typeface="Garamond" panose="02020404030301010803" pitchFamily="18" charset="0"/>
              </a:rPr>
              <a:t> –</a:t>
            </a:r>
            <a:r>
              <a:rPr lang="en-CA" sz="3200" b="1">
                <a:latin typeface="Garamond" panose="02020404030301010803" pitchFamily="18" charset="0"/>
              </a:rPr>
              <a:t> </a:t>
            </a:r>
            <a:r>
              <a:rPr lang="en-CA" sz="3200">
                <a:latin typeface="Garamond" panose="02020404030301010803" pitchFamily="18" charset="0"/>
              </a:rPr>
              <a:t>All hazards, how many people injured, and MOI</a:t>
            </a:r>
          </a:p>
          <a:p>
            <a:pPr marL="1349341" indent="-1349341">
              <a:lnSpc>
                <a:spcPct val="114000"/>
              </a:lnSpc>
              <a:spcBef>
                <a:spcPts val="0"/>
              </a:spcBef>
              <a:buNone/>
            </a:pPr>
            <a:r>
              <a:rPr lang="en-CA" sz="3200" b="1">
                <a:latin typeface="Garamond" panose="02020404030301010803" pitchFamily="18" charset="0"/>
              </a:rPr>
              <a:t>Talk</a:t>
            </a:r>
            <a:r>
              <a:rPr lang="en-CA" sz="3200">
                <a:latin typeface="Garamond" panose="02020404030301010803" pitchFamily="18" charset="0"/>
              </a:rPr>
              <a:t> – Talk to person, if no response, tap and shout then, check for normal breathing for no more than 5 -10 seconds</a:t>
            </a:r>
          </a:p>
          <a:p>
            <a:pPr marL="1165196" indent="-1165196">
              <a:lnSpc>
                <a:spcPct val="114000"/>
              </a:lnSpc>
              <a:spcBef>
                <a:spcPts val="0"/>
              </a:spcBef>
              <a:buNone/>
            </a:pPr>
            <a:r>
              <a:rPr lang="en-CA" sz="3200" b="1">
                <a:latin typeface="Garamond" panose="02020404030301010803" pitchFamily="18" charset="0"/>
              </a:rPr>
              <a:t>Call</a:t>
            </a:r>
            <a:r>
              <a:rPr lang="en-CA" sz="3200">
                <a:latin typeface="Garamond" panose="02020404030301010803" pitchFamily="18" charset="0"/>
              </a:rPr>
              <a:t> –</a:t>
            </a:r>
            <a:r>
              <a:rPr lang="en-CA" sz="3200" b="1">
                <a:latin typeface="Garamond" panose="02020404030301010803" pitchFamily="18" charset="0"/>
              </a:rPr>
              <a:t> </a:t>
            </a:r>
            <a:r>
              <a:rPr lang="en-US" sz="3200">
                <a:latin typeface="Garamond" panose="02020404030301010803" pitchFamily="18" charset="0"/>
              </a:rPr>
              <a:t>direct another person to call 911, someone else to get a first aid kit and AED (start internal response) </a:t>
            </a:r>
          </a:p>
          <a:p>
            <a:pPr marL="0" indent="0">
              <a:buNone/>
            </a:pPr>
            <a:r>
              <a:rPr lang="en-CA" sz="3200" b="1">
                <a:latin typeface="Garamond" panose="02020404030301010803" pitchFamily="18" charset="0"/>
              </a:rPr>
              <a:t>Airway </a:t>
            </a:r>
            <a:r>
              <a:rPr lang="en-CA" sz="3200">
                <a:latin typeface="Garamond" panose="02020404030301010803" pitchFamily="18" charset="0"/>
              </a:rPr>
              <a:t>– open airway with head tilt, chin lift </a:t>
            </a:r>
          </a:p>
          <a:p>
            <a:pPr marL="0" indent="0">
              <a:buNone/>
            </a:pPr>
            <a:r>
              <a:rPr lang="en-CA" sz="3200" b="1">
                <a:latin typeface="Garamond" panose="02020404030301010803" pitchFamily="18" charset="0"/>
              </a:rPr>
              <a:t>Breathing </a:t>
            </a:r>
            <a:r>
              <a:rPr lang="en-CA" sz="3200">
                <a:latin typeface="Garamond" panose="02020404030301010803" pitchFamily="18" charset="0"/>
              </a:rPr>
              <a:t>– </a:t>
            </a:r>
            <a:r>
              <a:rPr lang="en-CA" sz="3200" b="1">
                <a:latin typeface="Garamond" panose="02020404030301010803" pitchFamily="18" charset="0"/>
              </a:rPr>
              <a:t> </a:t>
            </a:r>
            <a:r>
              <a:rPr lang="en-CA" sz="3200">
                <a:latin typeface="Garamond" panose="02020404030301010803" pitchFamily="18" charset="0"/>
              </a:rPr>
              <a:t>check for normal breathing</a:t>
            </a:r>
          </a:p>
          <a:p>
            <a:pPr marL="0" indent="0">
              <a:buNone/>
            </a:pPr>
            <a:r>
              <a:rPr lang="en-CA" sz="3200" b="1">
                <a:latin typeface="Garamond" panose="02020404030301010803" pitchFamily="18" charset="0"/>
              </a:rPr>
              <a:t>Circulation </a:t>
            </a:r>
            <a:r>
              <a:rPr lang="en-CA" sz="3200">
                <a:latin typeface="Garamond" panose="02020404030301010803" pitchFamily="18" charset="0"/>
              </a:rPr>
              <a:t>– ensure no severe bleeds or start CPR if needed</a:t>
            </a:r>
          </a:p>
          <a:p>
            <a:pPr marL="0" indent="0">
              <a:buNone/>
            </a:pPr>
            <a:r>
              <a:rPr lang="en-CA" sz="3200" b="1">
                <a:latin typeface="Garamond" panose="02020404030301010803" pitchFamily="18" charset="0"/>
              </a:rPr>
              <a:t>Defibrillation </a:t>
            </a:r>
            <a:r>
              <a:rPr lang="en-CA" sz="3200">
                <a:latin typeface="Garamond" panose="02020404030301010803" pitchFamily="18" charset="0"/>
              </a:rPr>
              <a:t>– for casualty’s unresponsive and not breathing</a:t>
            </a:r>
          </a:p>
          <a:p>
            <a:endParaRPr lang="en-CA">
              <a:latin typeface="Garamond" panose="02020404030301010803" pitchFamily="18" charset="0"/>
            </a:endParaRPr>
          </a:p>
        </p:txBody>
      </p:sp>
      <p:sp>
        <p:nvSpPr>
          <p:cNvPr id="4" name="Slide Number Placeholder 3"/>
          <p:cNvSpPr>
            <a:spLocks noGrp="1"/>
          </p:cNvSpPr>
          <p:nvPr>
            <p:ph type="sldNum" sz="quarter" idx="12"/>
          </p:nvPr>
        </p:nvSpPr>
        <p:spPr/>
        <p:txBody>
          <a:bodyPr/>
          <a:lstStyle/>
          <a:p>
            <a:fld id="{904D08A5-A0E9-4F5F-A29A-D3827C8E04D6}" type="slidenum">
              <a:rPr lang="en-CA" smtClean="0">
                <a:latin typeface="Garamond" panose="02020404030301010803" pitchFamily="18" charset="0"/>
              </a:rPr>
              <a:t>52</a:t>
            </a:fld>
            <a:endParaRPr lang="en-CA">
              <a:latin typeface="Garamond" panose="02020404030301010803" pitchFamily="18" charset="0"/>
            </a:endParaRPr>
          </a:p>
        </p:txBody>
      </p:sp>
      <p:sp>
        <p:nvSpPr>
          <p:cNvPr id="6" name="Rectangle 5"/>
          <p:cNvSpPr/>
          <p:nvPr/>
        </p:nvSpPr>
        <p:spPr>
          <a:xfrm>
            <a:off x="250374" y="65929"/>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1553150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Infant CPR</a:t>
            </a:r>
          </a:p>
        </p:txBody>
      </p:sp>
      <p:sp>
        <p:nvSpPr>
          <p:cNvPr id="8" name="Rectangle 7"/>
          <p:cNvSpPr/>
          <p:nvPr/>
        </p:nvSpPr>
        <p:spPr>
          <a:xfrm>
            <a:off x="285750" y="194310"/>
            <a:ext cx="11590020" cy="6403042"/>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
        <p:nvSpPr>
          <p:cNvPr id="3" name="Slide Number Placeholder 2"/>
          <p:cNvSpPr>
            <a:spLocks noGrp="1"/>
          </p:cNvSpPr>
          <p:nvPr>
            <p:ph type="sldNum" sz="quarter" idx="12"/>
          </p:nvPr>
        </p:nvSpPr>
        <p:spPr>
          <a:xfrm>
            <a:off x="8070794" y="6246024"/>
            <a:ext cx="2133600" cy="365125"/>
          </a:xfrm>
        </p:spPr>
        <p:txBody>
          <a:bodyPr/>
          <a:lstStyle/>
          <a:p>
            <a:fld id="{21036CD7-8A89-4C36-8826-635AC63052D9}" type="slidenum">
              <a:rPr lang="en-CA" smtClean="0">
                <a:solidFill>
                  <a:prstClr val="black"/>
                </a:solidFill>
                <a:latin typeface="Garamond" panose="02020404030301010803" pitchFamily="18" charset="0"/>
              </a:rPr>
              <a:pPr/>
              <a:t>53</a:t>
            </a:fld>
            <a:endParaRPr lang="en-CA">
              <a:solidFill>
                <a:prstClr val="black"/>
              </a:solidFill>
              <a:latin typeface="Garamond" panose="02020404030301010803" pitchFamily="18" charset="0"/>
            </a:endParaRP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20788"/>
          <a:stretch/>
        </p:blipFill>
        <p:spPr>
          <a:xfrm flipH="1">
            <a:off x="7228284" y="3580262"/>
            <a:ext cx="2376000" cy="1987432"/>
          </a:xfrm>
          <a:prstGeom prst="rect">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095268" y="1403581"/>
            <a:ext cx="2340260" cy="1980000"/>
          </a:xfrm>
          <a:prstGeom prst="rect">
            <a:avLst/>
          </a:prstGeom>
          <a:ln>
            <a:noFill/>
          </a:ln>
          <a:effectLst>
            <a:softEdge rad="112500"/>
          </a:effectLst>
        </p:spPr>
      </p:pic>
      <p:sp>
        <p:nvSpPr>
          <p:cNvPr id="9" name="TextBox 8"/>
          <p:cNvSpPr txBox="1"/>
          <p:nvPr/>
        </p:nvSpPr>
        <p:spPr>
          <a:xfrm>
            <a:off x="947142" y="3775627"/>
            <a:ext cx="5814452" cy="1077218"/>
          </a:xfrm>
          <a:prstGeom prst="rect">
            <a:avLst/>
          </a:prstGeom>
          <a:noFill/>
        </p:spPr>
        <p:txBody>
          <a:bodyPr wrap="square" rtlCol="0">
            <a:spAutoFit/>
          </a:bodyPr>
          <a:lstStyle/>
          <a:p>
            <a:r>
              <a:rPr lang="en-CA" sz="3200">
                <a:solidFill>
                  <a:prstClr val="black"/>
                </a:solidFill>
                <a:latin typeface="Garamond" panose="02020404030301010803" pitchFamily="18" charset="0"/>
              </a:rPr>
              <a:t>Head tilt chin lift into sniffing position and ventilate twice</a:t>
            </a:r>
          </a:p>
        </p:txBody>
      </p:sp>
      <p:sp>
        <p:nvSpPr>
          <p:cNvPr id="10" name="TextBox 9"/>
          <p:cNvSpPr txBox="1"/>
          <p:nvPr/>
        </p:nvSpPr>
        <p:spPr>
          <a:xfrm>
            <a:off x="1062990" y="1680397"/>
            <a:ext cx="5479828" cy="1077218"/>
          </a:xfrm>
          <a:prstGeom prst="rect">
            <a:avLst/>
          </a:prstGeom>
          <a:noFill/>
        </p:spPr>
        <p:txBody>
          <a:bodyPr wrap="square" rtlCol="0">
            <a:spAutoFit/>
          </a:bodyPr>
          <a:lstStyle/>
          <a:p>
            <a:r>
              <a:rPr lang="en-CA" sz="3200">
                <a:solidFill>
                  <a:prstClr val="black"/>
                </a:solidFill>
                <a:latin typeface="Garamond" panose="02020404030301010803" pitchFamily="18" charset="0"/>
              </a:rPr>
              <a:t>Two fingers just below the nipple line in the centre of the chest</a:t>
            </a:r>
          </a:p>
        </p:txBody>
      </p:sp>
      <p:sp>
        <p:nvSpPr>
          <p:cNvPr id="11" name="TextBox 10"/>
          <p:cNvSpPr txBox="1"/>
          <p:nvPr/>
        </p:nvSpPr>
        <p:spPr>
          <a:xfrm>
            <a:off x="3431704" y="5661248"/>
            <a:ext cx="5328592" cy="584775"/>
          </a:xfrm>
          <a:prstGeom prst="rect">
            <a:avLst/>
          </a:prstGeom>
          <a:noFill/>
        </p:spPr>
        <p:txBody>
          <a:bodyPr wrap="square" rtlCol="0">
            <a:spAutoFit/>
          </a:bodyPr>
          <a:lstStyle/>
          <a:p>
            <a:r>
              <a:rPr lang="en-CA" sz="3200">
                <a:solidFill>
                  <a:prstClr val="black"/>
                </a:solidFill>
                <a:latin typeface="Garamond" panose="02020404030301010803" pitchFamily="18" charset="0"/>
              </a:rPr>
              <a:t>Pushing down 1</a:t>
            </a:r>
            <a:r>
              <a:rPr lang="en-CA" sz="3200" baseline="30000">
                <a:solidFill>
                  <a:prstClr val="black"/>
                </a:solidFill>
                <a:latin typeface="Garamond" panose="02020404030301010803" pitchFamily="18" charset="0"/>
              </a:rPr>
              <a:t>1/2</a:t>
            </a:r>
            <a:r>
              <a:rPr lang="en-CA" sz="3200">
                <a:solidFill>
                  <a:prstClr val="black"/>
                </a:solidFill>
                <a:latin typeface="Garamond" panose="02020404030301010803" pitchFamily="18" charset="0"/>
              </a:rPr>
              <a:t> inches (4cm)</a:t>
            </a:r>
            <a:endParaRPr lang="en-CA">
              <a:solidFill>
                <a:prstClr val="black"/>
              </a:solidFill>
              <a:latin typeface="Garamond" panose="02020404030301010803" pitchFamily="18" charset="0"/>
            </a:endParaRPr>
          </a:p>
        </p:txBody>
      </p:sp>
    </p:spTree>
    <p:extLst>
      <p:ext uri="{BB962C8B-B14F-4D97-AF65-F5344CB8AC3E}">
        <p14:creationId xmlns:p14="http://schemas.microsoft.com/office/powerpoint/2010/main" val="1502637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18186" y="128681"/>
            <a:ext cx="8229600" cy="1008112"/>
          </a:xfrm>
        </p:spPr>
        <p:txBody>
          <a:bodyPr>
            <a:normAutofit fontScale="90000"/>
          </a:bodyPr>
          <a:lstStyle/>
          <a:p>
            <a:pPr>
              <a:lnSpc>
                <a:spcPct val="200000"/>
              </a:lnSpc>
            </a:pPr>
            <a:r>
              <a:rPr lang="en-CA">
                <a:latin typeface="Garamond" panose="02020404030301010803" pitchFamily="18" charset="0"/>
              </a:rPr>
              <a:t> </a:t>
            </a:r>
            <a:r>
              <a:rPr lang="en-CA" sz="6000" b="1">
                <a:latin typeface="Garamond" panose="02020404030301010803" pitchFamily="18" charset="0"/>
              </a:rPr>
              <a:t>CPR</a:t>
            </a:r>
            <a:r>
              <a:rPr lang="en-CA" sz="4900">
                <a:latin typeface="Garamond" panose="02020404030301010803" pitchFamily="18" charset="0"/>
              </a:rPr>
              <a:t>	</a:t>
            </a:r>
            <a:r>
              <a:rPr lang="en-CA">
                <a:latin typeface="Garamond" panose="02020404030301010803" pitchFamily="18" charset="0"/>
              </a:rPr>
              <a:t>			</a:t>
            </a:r>
          </a:p>
        </p:txBody>
      </p:sp>
      <p:sp>
        <p:nvSpPr>
          <p:cNvPr id="7" name="Content Placeholder 6"/>
          <p:cNvSpPr>
            <a:spLocks noGrp="1"/>
          </p:cNvSpPr>
          <p:nvPr>
            <p:ph idx="1"/>
          </p:nvPr>
        </p:nvSpPr>
        <p:spPr>
          <a:xfrm>
            <a:off x="1957200" y="1129011"/>
            <a:ext cx="9614313" cy="4847246"/>
          </a:xfrm>
        </p:spPr>
        <p:txBody>
          <a:bodyPr>
            <a:normAutofit/>
          </a:bodyPr>
          <a:lstStyle/>
          <a:p>
            <a:pPr marL="0" indent="0">
              <a:buNone/>
            </a:pPr>
            <a:r>
              <a:rPr lang="en-CA" sz="3600" b="1">
                <a:latin typeface="Garamond" panose="02020404030301010803" pitchFamily="18" charset="0"/>
              </a:rPr>
              <a:t>Lone Rescuer</a:t>
            </a:r>
          </a:p>
          <a:p>
            <a:pPr marL="0" indent="0">
              <a:spcBef>
                <a:spcPts val="0"/>
              </a:spcBef>
              <a:buNone/>
            </a:pPr>
            <a:r>
              <a:rPr lang="en-CA" sz="3600" b="1">
                <a:latin typeface="Garamond" panose="02020404030301010803" pitchFamily="18" charset="0"/>
              </a:rPr>
              <a:t>Adult</a:t>
            </a:r>
            <a:endParaRPr lang="en-CA" sz="3600">
              <a:latin typeface="Garamond" panose="02020404030301010803" pitchFamily="18" charset="0"/>
            </a:endParaRPr>
          </a:p>
          <a:p>
            <a:pPr marL="0" indent="0">
              <a:spcBef>
                <a:spcPts val="0"/>
              </a:spcBef>
              <a:buNone/>
            </a:pPr>
            <a:r>
              <a:rPr lang="en-CA" sz="3600">
                <a:latin typeface="Garamond" panose="02020404030301010803" pitchFamily="18" charset="0"/>
              </a:rPr>
              <a:t>Leave adult in recover position as soon as you have determined that the casualty is unresponsive, call 911 and return to provide first aid treatment</a:t>
            </a:r>
          </a:p>
          <a:p>
            <a:pPr marL="0" indent="0">
              <a:spcBef>
                <a:spcPts val="0"/>
              </a:spcBef>
              <a:buNone/>
            </a:pPr>
            <a:endParaRPr lang="en-CA" sz="3600">
              <a:latin typeface="Garamond" panose="02020404030301010803" pitchFamily="18" charset="0"/>
            </a:endParaRPr>
          </a:p>
          <a:p>
            <a:pPr marL="0" indent="0">
              <a:spcBef>
                <a:spcPts val="0"/>
              </a:spcBef>
              <a:buNone/>
            </a:pPr>
            <a:r>
              <a:rPr lang="en-CA" sz="3600" b="1">
                <a:latin typeface="Garamond" panose="02020404030301010803" pitchFamily="18" charset="0"/>
              </a:rPr>
              <a:t>Child and Infant</a:t>
            </a:r>
          </a:p>
          <a:p>
            <a:pPr marL="0" indent="0">
              <a:spcBef>
                <a:spcPts val="0"/>
              </a:spcBef>
              <a:buNone/>
            </a:pPr>
            <a:r>
              <a:rPr lang="en-CA" sz="3600">
                <a:latin typeface="Garamond" panose="02020404030301010803" pitchFamily="18" charset="0"/>
              </a:rPr>
              <a:t>For all casualties under the age of 8  perform two (2) minutes of CPR prior to calling 911</a:t>
            </a:r>
            <a:endParaRPr lang="en-CA" sz="3200">
              <a:latin typeface="Garamond" panose="02020404030301010803" pitchFamily="18" charset="0"/>
            </a:endParaRPr>
          </a:p>
        </p:txBody>
      </p:sp>
      <p:sp>
        <p:nvSpPr>
          <p:cNvPr id="3" name="Slide Number Placeholder 2"/>
          <p:cNvSpPr>
            <a:spLocks noGrp="1"/>
          </p:cNvSpPr>
          <p:nvPr>
            <p:ph type="sldNum" sz="quarter" idx="12"/>
          </p:nvPr>
        </p:nvSpPr>
        <p:spPr>
          <a:xfrm>
            <a:off x="8155648" y="6242355"/>
            <a:ext cx="2133600" cy="365125"/>
          </a:xfrm>
        </p:spPr>
        <p:txBody>
          <a:bodyPr/>
          <a:lstStyle/>
          <a:p>
            <a:fld id="{21036CD7-8A89-4C36-8826-635AC63052D9}" type="slidenum">
              <a:rPr lang="en-CA" smtClean="0">
                <a:solidFill>
                  <a:schemeClr val="tx1"/>
                </a:solidFill>
                <a:latin typeface="Garamond" panose="02020404030301010803" pitchFamily="18" charset="0"/>
              </a:rPr>
              <a:pPr/>
              <a:t>54</a:t>
            </a:fld>
            <a:endParaRPr lang="en-CA">
              <a:solidFill>
                <a:schemeClr val="tx1"/>
              </a:solidFill>
              <a:latin typeface="Garamond" panose="02020404030301010803" pitchFamily="18" charset="0"/>
            </a:endParaRPr>
          </a:p>
        </p:txBody>
      </p:sp>
      <p:sp>
        <p:nvSpPr>
          <p:cNvPr id="9" name="Rectangle 8"/>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356757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53613" y="120899"/>
            <a:ext cx="8229600" cy="1008112"/>
          </a:xfrm>
        </p:spPr>
        <p:txBody>
          <a:bodyPr>
            <a:normAutofit fontScale="90000"/>
          </a:bodyPr>
          <a:lstStyle/>
          <a:p>
            <a:pPr>
              <a:lnSpc>
                <a:spcPct val="200000"/>
              </a:lnSpc>
            </a:pPr>
            <a:r>
              <a:rPr lang="en-CA" sz="4900" b="1">
                <a:latin typeface="Garamond" panose="02020404030301010803" pitchFamily="18" charset="0"/>
              </a:rPr>
              <a:t>CPR</a:t>
            </a:r>
            <a:r>
              <a:rPr lang="en-CA" sz="4900">
                <a:latin typeface="Garamond" panose="02020404030301010803" pitchFamily="18" charset="0"/>
              </a:rPr>
              <a:t>	</a:t>
            </a:r>
            <a:r>
              <a:rPr lang="en-CA">
                <a:latin typeface="Garamond" panose="02020404030301010803" pitchFamily="18" charset="0"/>
              </a:rPr>
              <a:t>			</a:t>
            </a:r>
          </a:p>
        </p:txBody>
      </p:sp>
      <p:sp>
        <p:nvSpPr>
          <p:cNvPr id="7" name="Content Placeholder 6"/>
          <p:cNvSpPr>
            <a:spLocks noGrp="1"/>
          </p:cNvSpPr>
          <p:nvPr>
            <p:ph idx="1"/>
          </p:nvPr>
        </p:nvSpPr>
        <p:spPr>
          <a:xfrm>
            <a:off x="1957201" y="1129011"/>
            <a:ext cx="8229600" cy="5400600"/>
          </a:xfrm>
        </p:spPr>
        <p:txBody>
          <a:bodyPr>
            <a:normAutofit/>
          </a:bodyPr>
          <a:lstStyle/>
          <a:p>
            <a:r>
              <a:rPr lang="en-CA" sz="3600">
                <a:latin typeface="Garamond" panose="02020404030301010803" pitchFamily="18" charset="0"/>
              </a:rPr>
              <a:t>Push Hard and fast</a:t>
            </a:r>
          </a:p>
          <a:p>
            <a:r>
              <a:rPr lang="en-CA" sz="3600">
                <a:latin typeface="Garamond" panose="02020404030301010803" pitchFamily="18" charset="0"/>
              </a:rPr>
              <a:t>At least 100 compressions/min</a:t>
            </a:r>
          </a:p>
          <a:p>
            <a:r>
              <a:rPr lang="en-CA" sz="3600">
                <a:latin typeface="Garamond" panose="02020404030301010803" pitchFamily="18" charset="0"/>
              </a:rPr>
              <a:t>Minimize interruptions</a:t>
            </a:r>
          </a:p>
          <a:p>
            <a:r>
              <a:rPr lang="en-CA" sz="3600">
                <a:latin typeface="Garamond" panose="02020404030301010803" pitchFamily="18" charset="0"/>
              </a:rPr>
              <a:t>Allow chest to completely rise</a:t>
            </a:r>
          </a:p>
          <a:p>
            <a:r>
              <a:rPr lang="en-CA" sz="3600">
                <a:latin typeface="Garamond" panose="02020404030301010803" pitchFamily="18" charset="0"/>
              </a:rPr>
              <a:t>Don’t stop CPR until </a:t>
            </a:r>
          </a:p>
          <a:p>
            <a:pPr lvl="1">
              <a:buFont typeface="Arial" panose="020B0604020202020204" pitchFamily="34" charset="0"/>
              <a:buChar char="•"/>
            </a:pPr>
            <a:r>
              <a:rPr lang="en-CA" sz="3200">
                <a:latin typeface="Garamond" panose="02020404030301010803" pitchFamily="18" charset="0"/>
              </a:rPr>
              <a:t>AED arrives</a:t>
            </a:r>
          </a:p>
          <a:p>
            <a:pPr lvl="1">
              <a:buFont typeface="Arial" panose="020B0604020202020204" pitchFamily="34" charset="0"/>
              <a:buChar char="•"/>
            </a:pPr>
            <a:r>
              <a:rPr lang="en-CA" sz="3200">
                <a:latin typeface="Garamond" panose="02020404030301010803" pitchFamily="18" charset="0"/>
              </a:rPr>
              <a:t>EMS takes over</a:t>
            </a:r>
          </a:p>
          <a:p>
            <a:pPr lvl="1">
              <a:buFont typeface="Arial" panose="020B0604020202020204" pitchFamily="34" charset="0"/>
              <a:buChar char="•"/>
            </a:pPr>
            <a:r>
              <a:rPr lang="en-CA" sz="3200">
                <a:latin typeface="Garamond" panose="02020404030301010803" pitchFamily="18" charset="0"/>
              </a:rPr>
              <a:t>Signs of circulation</a:t>
            </a:r>
          </a:p>
        </p:txBody>
      </p:sp>
      <p:sp>
        <p:nvSpPr>
          <p:cNvPr id="3" name="Slide Number Placeholder 2"/>
          <p:cNvSpPr>
            <a:spLocks noGrp="1"/>
          </p:cNvSpPr>
          <p:nvPr>
            <p:ph type="sldNum" sz="quarter" idx="12"/>
          </p:nvPr>
        </p:nvSpPr>
        <p:spPr>
          <a:xfrm>
            <a:off x="8155648" y="6242355"/>
            <a:ext cx="2133600" cy="365125"/>
          </a:xfrm>
        </p:spPr>
        <p:txBody>
          <a:bodyPr/>
          <a:lstStyle/>
          <a:p>
            <a:fld id="{21036CD7-8A89-4C36-8826-635AC63052D9}" type="slidenum">
              <a:rPr lang="en-CA" smtClean="0">
                <a:solidFill>
                  <a:schemeClr val="tx1"/>
                </a:solidFill>
                <a:latin typeface="Garamond" panose="02020404030301010803" pitchFamily="18" charset="0"/>
              </a:rPr>
              <a:pPr/>
              <a:t>55</a:t>
            </a:fld>
            <a:endParaRPr lang="en-CA">
              <a:solidFill>
                <a:schemeClr val="tx1"/>
              </a:solidFill>
              <a:latin typeface="Garamond" panose="02020404030301010803" pitchFamily="18" charset="0"/>
            </a:endParaRPr>
          </a:p>
        </p:txBody>
      </p:sp>
      <p:sp>
        <p:nvSpPr>
          <p:cNvPr id="9" name="Rectangle 8"/>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4289699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38943" y="441325"/>
            <a:ext cx="10515600" cy="1325563"/>
          </a:xfrm>
        </p:spPr>
        <p:txBody>
          <a:bodyPr>
            <a:normAutofit/>
          </a:bodyPr>
          <a:lstStyle/>
          <a:p>
            <a:r>
              <a:rPr lang="en-CA" sz="4800" b="1">
                <a:latin typeface="Garamond" panose="02020404030301010803" pitchFamily="18" charset="0"/>
              </a:rPr>
              <a:t>CPR</a:t>
            </a:r>
          </a:p>
        </p:txBody>
      </p:sp>
      <p:sp>
        <p:nvSpPr>
          <p:cNvPr id="7" name="Content Placeholder 6"/>
          <p:cNvSpPr>
            <a:spLocks noGrp="1"/>
          </p:cNvSpPr>
          <p:nvPr>
            <p:ph idx="1"/>
          </p:nvPr>
        </p:nvSpPr>
        <p:spPr>
          <a:xfrm>
            <a:off x="1981200" y="1600201"/>
            <a:ext cx="8229600" cy="3989040"/>
          </a:xfrm>
        </p:spPr>
        <p:txBody>
          <a:bodyPr>
            <a:normAutofit lnSpcReduction="10000"/>
          </a:bodyPr>
          <a:lstStyle/>
          <a:p>
            <a:r>
              <a:rPr lang="en-CA" sz="3600">
                <a:latin typeface="Garamond" panose="02020404030301010803" pitchFamily="18" charset="0"/>
              </a:rPr>
              <a:t>CPR is very tiring switch every 2 minutes for high quality CPR</a:t>
            </a:r>
          </a:p>
          <a:p>
            <a:r>
              <a:rPr lang="en-CA" sz="3600">
                <a:latin typeface="Garamond" panose="02020404030301010803" pitchFamily="18" charset="0"/>
              </a:rPr>
              <a:t>1 or 2 person CPR still 30:2</a:t>
            </a:r>
          </a:p>
          <a:p>
            <a:r>
              <a:rPr lang="en-CA" sz="3600">
                <a:latin typeface="Garamond" panose="02020404030301010803" pitchFamily="18" charset="0"/>
              </a:rPr>
              <a:t>Push hard, Push fast</a:t>
            </a:r>
          </a:p>
          <a:p>
            <a:r>
              <a:rPr lang="en-CA" sz="3600">
                <a:latin typeface="Garamond" panose="02020404030301010803" pitchFamily="18" charset="0"/>
              </a:rPr>
              <a:t>Allow the chest to rise after every compression</a:t>
            </a:r>
          </a:p>
          <a:p>
            <a:r>
              <a:rPr lang="en-CA" sz="3600">
                <a:latin typeface="Garamond" panose="02020404030301010803" pitchFamily="18" charset="0"/>
              </a:rPr>
              <a:t>Limit interruptions</a:t>
            </a:r>
          </a:p>
          <a:p>
            <a:endParaRPr lang="en-CA">
              <a:latin typeface="Garamond" panose="02020404030301010803" pitchFamily="18" charset="0"/>
            </a:endParaRPr>
          </a:p>
        </p:txBody>
      </p:sp>
      <p:sp>
        <p:nvSpPr>
          <p:cNvPr id="3" name="Slide Number Placeholder 2"/>
          <p:cNvSpPr>
            <a:spLocks noGrp="1"/>
          </p:cNvSpPr>
          <p:nvPr>
            <p:ph type="sldNum" sz="quarter" idx="12"/>
          </p:nvPr>
        </p:nvSpPr>
        <p:spPr>
          <a:xfrm>
            <a:off x="8077200" y="6256823"/>
            <a:ext cx="2133600" cy="365125"/>
          </a:xfrm>
        </p:spPr>
        <p:txBody>
          <a:bodyPr/>
          <a:lstStyle/>
          <a:p>
            <a:fld id="{21036CD7-8A89-4C36-8826-635AC63052D9}" type="slidenum">
              <a:rPr lang="en-CA" smtClean="0">
                <a:solidFill>
                  <a:schemeClr val="tx1"/>
                </a:solidFill>
                <a:latin typeface="Garamond" panose="02020404030301010803" pitchFamily="18" charset="0"/>
              </a:rPr>
              <a:pPr/>
              <a:t>56</a:t>
            </a:fld>
            <a:endParaRPr lang="en-CA">
              <a:solidFill>
                <a:schemeClr val="tx1"/>
              </a:solidFill>
              <a:latin typeface="Garamond" panose="02020404030301010803" pitchFamily="18" charset="0"/>
            </a:endParaRPr>
          </a:p>
        </p:txBody>
      </p:sp>
      <p:sp>
        <p:nvSpPr>
          <p:cNvPr id="9" name="Rectangle 8"/>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2772085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75520" y="188640"/>
            <a:ext cx="8640960" cy="3630325"/>
          </a:xfrm>
        </p:spPr>
        <p:txBody>
          <a:bodyPr>
            <a:normAutofit/>
          </a:bodyPr>
          <a:lstStyle/>
          <a:p>
            <a:r>
              <a:rPr lang="en-CA" sz="7200" b="1">
                <a:latin typeface="Garamond" panose="02020404030301010803" pitchFamily="18" charset="0"/>
              </a:rPr>
              <a:t>Automated </a:t>
            </a:r>
            <a:br>
              <a:rPr lang="en-CA" sz="7200" b="1">
                <a:latin typeface="Garamond" panose="02020404030301010803" pitchFamily="18" charset="0"/>
              </a:rPr>
            </a:br>
            <a:r>
              <a:rPr lang="en-CA" sz="7200" b="1">
                <a:latin typeface="Garamond" panose="02020404030301010803" pitchFamily="18" charset="0"/>
              </a:rPr>
              <a:t>External </a:t>
            </a:r>
            <a:br>
              <a:rPr lang="en-CA" sz="7200" b="1">
                <a:latin typeface="Garamond" panose="02020404030301010803" pitchFamily="18" charset="0"/>
              </a:rPr>
            </a:br>
            <a:r>
              <a:rPr lang="en-CA" sz="7200" b="1">
                <a:latin typeface="Garamond" panose="02020404030301010803" pitchFamily="18" charset="0"/>
              </a:rPr>
              <a:t>Defibrillators</a:t>
            </a:r>
          </a:p>
        </p:txBody>
      </p:sp>
      <p:sp>
        <p:nvSpPr>
          <p:cNvPr id="3" name="Slide Number Placeholder 2"/>
          <p:cNvSpPr>
            <a:spLocks noGrp="1"/>
          </p:cNvSpPr>
          <p:nvPr>
            <p:ph type="sldNum" sz="quarter" idx="12"/>
          </p:nvPr>
        </p:nvSpPr>
        <p:spPr>
          <a:xfrm>
            <a:off x="8077200" y="6235683"/>
            <a:ext cx="2133600" cy="365125"/>
          </a:xfrm>
        </p:spPr>
        <p:txBody>
          <a:bodyPr/>
          <a:lstStyle/>
          <a:p>
            <a:fld id="{21036CD7-8A89-4C36-8826-635AC63052D9}" type="slidenum">
              <a:rPr lang="en-CA" smtClean="0">
                <a:solidFill>
                  <a:schemeClr val="tx1"/>
                </a:solidFill>
              </a:rPr>
              <a:pPr/>
              <a:t>57</a:t>
            </a:fld>
            <a:endParaRPr lang="en-CA">
              <a:solidFill>
                <a:schemeClr val="tx1"/>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1290" y="3818965"/>
            <a:ext cx="2484850" cy="2412000"/>
          </a:xfrm>
          <a:prstGeom prst="rect">
            <a:avLst/>
          </a:prstGeom>
          <a:ln>
            <a:noFill/>
          </a:ln>
          <a:effectLst>
            <a:softEdge rad="112500"/>
          </a:effectLst>
        </p:spPr>
      </p:pic>
      <p:sp>
        <p:nvSpPr>
          <p:cNvPr id="7" name="Rectangle 6"/>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3649556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75520" y="274638"/>
            <a:ext cx="8640960" cy="1143000"/>
          </a:xfrm>
        </p:spPr>
        <p:txBody>
          <a:bodyPr>
            <a:normAutofit/>
          </a:bodyPr>
          <a:lstStyle/>
          <a:p>
            <a:r>
              <a:rPr lang="en-CA" b="1">
                <a:latin typeface="Garamond" panose="02020404030301010803" pitchFamily="18" charset="0"/>
              </a:rPr>
              <a:t>Automated External Defibrillators</a:t>
            </a:r>
          </a:p>
        </p:txBody>
      </p:sp>
      <p:sp>
        <p:nvSpPr>
          <p:cNvPr id="7" name="Content Placeholder 6"/>
          <p:cNvSpPr>
            <a:spLocks noGrp="1"/>
          </p:cNvSpPr>
          <p:nvPr>
            <p:ph idx="1"/>
          </p:nvPr>
        </p:nvSpPr>
        <p:spPr/>
        <p:txBody>
          <a:bodyPr>
            <a:normAutofit/>
          </a:bodyPr>
          <a:lstStyle/>
          <a:p>
            <a:r>
              <a:rPr lang="en-CA">
                <a:latin typeface="Garamond" panose="02020404030301010803" pitchFamily="18" charset="0"/>
              </a:rPr>
              <a:t>AED – Automated External Defibrillator</a:t>
            </a:r>
          </a:p>
          <a:p>
            <a:r>
              <a:rPr lang="en-CA">
                <a:latin typeface="Garamond" panose="02020404030301010803" pitchFamily="18" charset="0"/>
              </a:rPr>
              <a:t>Can be used by </a:t>
            </a:r>
            <a:r>
              <a:rPr lang="en-CA" b="1">
                <a:latin typeface="Garamond" panose="02020404030301010803" pitchFamily="18" charset="0"/>
              </a:rPr>
              <a:t>anyone on any age</a:t>
            </a:r>
          </a:p>
          <a:p>
            <a:r>
              <a:rPr lang="en-CA">
                <a:latin typeface="Garamond" panose="02020404030301010803" pitchFamily="18" charset="0"/>
              </a:rPr>
              <a:t>AED –  Computer programed ECG</a:t>
            </a:r>
          </a:p>
          <a:p>
            <a:r>
              <a:rPr lang="en-CA">
                <a:latin typeface="Garamond" panose="02020404030301010803" pitchFamily="18" charset="0"/>
              </a:rPr>
              <a:t>Hearts electrical system gets irritated without enough oxygen</a:t>
            </a:r>
          </a:p>
          <a:p>
            <a:r>
              <a:rPr lang="en-CA">
                <a:latin typeface="Garamond" panose="02020404030301010803" pitchFamily="18" charset="0"/>
              </a:rPr>
              <a:t>Most common wrong rhythm 80% of SCA	 </a:t>
            </a:r>
          </a:p>
          <a:p>
            <a:r>
              <a:rPr lang="en-CA">
                <a:latin typeface="Garamond" panose="02020404030301010803" pitchFamily="18" charset="0"/>
              </a:rPr>
              <a:t>AED will only allow a shock if finds VF or VT</a:t>
            </a:r>
          </a:p>
        </p:txBody>
      </p:sp>
      <p:sp>
        <p:nvSpPr>
          <p:cNvPr id="3" name="Slide Number Placeholder 2"/>
          <p:cNvSpPr>
            <a:spLocks noGrp="1"/>
          </p:cNvSpPr>
          <p:nvPr>
            <p:ph type="sldNum" sz="quarter" idx="12"/>
          </p:nvPr>
        </p:nvSpPr>
        <p:spPr>
          <a:xfrm>
            <a:off x="8077200" y="6235683"/>
            <a:ext cx="2133600" cy="365125"/>
          </a:xfrm>
        </p:spPr>
        <p:txBody>
          <a:bodyPr/>
          <a:lstStyle/>
          <a:p>
            <a:fld id="{21036CD7-8A89-4C36-8826-635AC63052D9}" type="slidenum">
              <a:rPr lang="en-CA" smtClean="0">
                <a:solidFill>
                  <a:schemeClr val="tx1"/>
                </a:solidFill>
                <a:latin typeface="Garamond" panose="02020404030301010803" pitchFamily="18" charset="0"/>
              </a:rPr>
              <a:pPr/>
              <a:t>58</a:t>
            </a:fld>
            <a:endParaRPr lang="en-CA">
              <a:solidFill>
                <a:schemeClr val="tx1"/>
              </a:solidFill>
              <a:latin typeface="Garamond" panose="02020404030301010803" pitchFamily="18" charset="0"/>
            </a:endParaRPr>
          </a:p>
        </p:txBody>
      </p:sp>
      <p:sp>
        <p:nvSpPr>
          <p:cNvPr id="9" name="Rectangle 8"/>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18839346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74523">
            <a:off x="5524947" y="2948506"/>
            <a:ext cx="2592000" cy="2013120"/>
          </a:xfrm>
          <a:prstGeom prst="rect">
            <a:avLst/>
          </a:prstGeom>
        </p:spPr>
      </p:pic>
      <p:sp>
        <p:nvSpPr>
          <p:cNvPr id="6" name="Title 5"/>
          <p:cNvSpPr>
            <a:spLocks noGrp="1"/>
          </p:cNvSpPr>
          <p:nvPr>
            <p:ph type="title"/>
          </p:nvPr>
        </p:nvSpPr>
        <p:spPr/>
        <p:txBody>
          <a:bodyPr>
            <a:normAutofit/>
          </a:bodyPr>
          <a:lstStyle/>
          <a:p>
            <a:r>
              <a:rPr lang="en-CA" b="1">
                <a:latin typeface="Garamond" panose="02020404030301010803" pitchFamily="18" charset="0"/>
              </a:rPr>
              <a:t>Automated External Defibrillators</a:t>
            </a:r>
          </a:p>
        </p:txBody>
      </p:sp>
      <p:sp>
        <p:nvSpPr>
          <p:cNvPr id="7" name="Content Placeholder 6"/>
          <p:cNvSpPr>
            <a:spLocks noGrp="1"/>
          </p:cNvSpPr>
          <p:nvPr>
            <p:ph idx="1"/>
          </p:nvPr>
        </p:nvSpPr>
        <p:spPr/>
        <p:txBody>
          <a:bodyPr>
            <a:normAutofit/>
          </a:bodyPr>
          <a:lstStyle/>
          <a:p>
            <a:pPr marL="0" indent="0">
              <a:buNone/>
            </a:pPr>
            <a:r>
              <a:rPr lang="en-CA">
                <a:latin typeface="Garamond" panose="02020404030301010803" pitchFamily="18" charset="0"/>
              </a:rPr>
              <a:t>Look For AEDs in public areas</a:t>
            </a:r>
          </a:p>
          <a:p>
            <a:pPr marL="0" indent="0">
              <a:buNone/>
            </a:pPr>
            <a:r>
              <a:rPr lang="en-CA">
                <a:latin typeface="Garamond" panose="02020404030301010803" pitchFamily="18" charset="0"/>
              </a:rPr>
              <a:t>All basics of AEDs the same</a:t>
            </a:r>
          </a:p>
          <a:p>
            <a:pPr marL="914400" lvl="1" indent="-514350">
              <a:buFont typeface="+mj-lt"/>
              <a:buAutoNum type="arabicPeriod"/>
            </a:pPr>
            <a:r>
              <a:rPr lang="en-CA">
                <a:latin typeface="Garamond" panose="02020404030301010803" pitchFamily="18" charset="0"/>
              </a:rPr>
              <a:t>Easy to turn on/off</a:t>
            </a:r>
          </a:p>
          <a:p>
            <a:pPr marL="914400" lvl="1" indent="-514350">
              <a:buFont typeface="+mj-lt"/>
              <a:buAutoNum type="arabicPeriod"/>
            </a:pPr>
            <a:r>
              <a:rPr lang="en-CA">
                <a:latin typeface="Garamond" panose="02020404030301010803" pitchFamily="18" charset="0"/>
              </a:rPr>
              <a:t>All talk</a:t>
            </a:r>
          </a:p>
          <a:p>
            <a:pPr marL="914400" lvl="1" indent="-514350">
              <a:buFont typeface="+mj-lt"/>
              <a:buAutoNum type="arabicPeriod"/>
            </a:pPr>
            <a:r>
              <a:rPr lang="en-CA">
                <a:latin typeface="Garamond" panose="02020404030301010803" pitchFamily="18" charset="0"/>
              </a:rPr>
              <a:t>All have electrodes</a:t>
            </a:r>
          </a:p>
          <a:p>
            <a:pPr marL="914400" lvl="1" indent="-514350">
              <a:buFont typeface="+mj-lt"/>
              <a:buAutoNum type="arabicPeriod"/>
            </a:pPr>
            <a:r>
              <a:rPr lang="en-CA">
                <a:latin typeface="Garamond" panose="02020404030301010803" pitchFamily="18" charset="0"/>
              </a:rPr>
              <a:t>Shock ability</a:t>
            </a:r>
          </a:p>
          <a:p>
            <a:pPr marL="914400" lvl="1" indent="-514350">
              <a:buFont typeface="+mj-lt"/>
              <a:buAutoNum type="arabicPeriod"/>
            </a:pPr>
            <a:r>
              <a:rPr lang="en-CA">
                <a:latin typeface="Garamond" panose="02020404030301010803" pitchFamily="18" charset="0"/>
              </a:rPr>
              <a:t>Data Recording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0216" y="1515269"/>
            <a:ext cx="2016000" cy="195689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4564" y="4221088"/>
            <a:ext cx="1905000" cy="1905000"/>
          </a:xfrm>
          <a:prstGeom prst="rect">
            <a:avLst/>
          </a:prstGeom>
        </p:spPr>
      </p:pic>
      <p:sp>
        <p:nvSpPr>
          <p:cNvPr id="9" name="Slide Number Placeholder 8"/>
          <p:cNvSpPr>
            <a:spLocks noGrp="1"/>
          </p:cNvSpPr>
          <p:nvPr>
            <p:ph type="sldNum" sz="quarter" idx="12"/>
          </p:nvPr>
        </p:nvSpPr>
        <p:spPr>
          <a:xfrm>
            <a:off x="8077200" y="6281043"/>
            <a:ext cx="2133600" cy="365125"/>
          </a:xfrm>
        </p:spPr>
        <p:txBody>
          <a:bodyPr/>
          <a:lstStyle/>
          <a:p>
            <a:fld id="{21036CD7-8A89-4C36-8826-635AC63052D9}" type="slidenum">
              <a:rPr lang="en-CA" smtClean="0">
                <a:solidFill>
                  <a:schemeClr val="tx1"/>
                </a:solidFill>
                <a:latin typeface="Garamond" panose="02020404030301010803" pitchFamily="18" charset="0"/>
              </a:rPr>
              <a:pPr/>
              <a:t>59</a:t>
            </a:fld>
            <a:endParaRPr lang="en-CA">
              <a:solidFill>
                <a:schemeClr val="tx1"/>
              </a:solidFill>
              <a:latin typeface="Garamond" panose="02020404030301010803" pitchFamily="18" charset="0"/>
            </a:endParaRPr>
          </a:p>
        </p:txBody>
      </p:sp>
      <p:sp>
        <p:nvSpPr>
          <p:cNvPr id="10" name="Rectangle 9"/>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1319818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0876" y="1052736"/>
            <a:ext cx="8229600" cy="648072"/>
          </a:xfrm>
        </p:spPr>
        <p:txBody>
          <a:bodyPr>
            <a:normAutofit fontScale="90000"/>
          </a:bodyPr>
          <a:lstStyle/>
          <a:p>
            <a:r>
              <a:rPr lang="en-CA" b="1">
                <a:latin typeface="Garamond" panose="02020404030301010803" pitchFamily="18" charset="0"/>
              </a:rPr>
              <a:t>Good Samaritan Law</a:t>
            </a:r>
            <a:br>
              <a:rPr lang="en-CA">
                <a:latin typeface="Garamond" panose="02020404030301010803" pitchFamily="18" charset="0"/>
              </a:rPr>
            </a:br>
            <a:r>
              <a:rPr lang="en-CA" b="1">
                <a:latin typeface="Garamond" panose="02020404030301010803" pitchFamily="18" charset="0"/>
              </a:rPr>
              <a:t>Bill 20</a:t>
            </a:r>
            <a:br>
              <a:rPr lang="en-CA"/>
            </a:br>
            <a:endParaRPr lang="en-CA"/>
          </a:p>
        </p:txBody>
      </p:sp>
      <p:sp>
        <p:nvSpPr>
          <p:cNvPr id="5" name="Content Placeholder 4"/>
          <p:cNvSpPr>
            <a:spLocks noGrp="1"/>
          </p:cNvSpPr>
          <p:nvPr>
            <p:ph idx="1"/>
          </p:nvPr>
        </p:nvSpPr>
        <p:spPr>
          <a:xfrm>
            <a:off x="1600200" y="2028920"/>
            <a:ext cx="10046970" cy="4451890"/>
          </a:xfrm>
        </p:spPr>
        <p:txBody>
          <a:bodyPr>
            <a:normAutofit/>
          </a:bodyPr>
          <a:lstStyle/>
          <a:p>
            <a:pPr>
              <a:lnSpc>
                <a:spcPct val="100000"/>
              </a:lnSpc>
            </a:pPr>
            <a:r>
              <a:rPr lang="en-CA" sz="4200">
                <a:latin typeface="Garamond" panose="02020404030301010803" pitchFamily="18" charset="0"/>
              </a:rPr>
              <a:t>Not paid to perform first aid or CPR</a:t>
            </a:r>
          </a:p>
          <a:p>
            <a:pPr>
              <a:lnSpc>
                <a:spcPct val="100000"/>
              </a:lnSpc>
            </a:pPr>
            <a:r>
              <a:rPr lang="en-CA" sz="4200">
                <a:latin typeface="Garamond" panose="02020404030301010803" pitchFamily="18" charset="0"/>
              </a:rPr>
              <a:t>Need to get expressed consent – verbal, nod or gesture</a:t>
            </a:r>
          </a:p>
          <a:p>
            <a:pPr>
              <a:lnSpc>
                <a:spcPct val="100000"/>
              </a:lnSpc>
            </a:pPr>
            <a:r>
              <a:rPr lang="en-CA" sz="4200">
                <a:latin typeface="Garamond" panose="02020404030301010803" pitchFamily="18" charset="0"/>
              </a:rPr>
              <a:t>Implied consent – when a casualty is unresponsive you have consent to perform first aid treatment</a:t>
            </a:r>
            <a:r>
              <a:rPr lang="en-CA">
                <a:latin typeface="Garamond" panose="02020404030301010803" pitchFamily="18" charset="0"/>
              </a:rPr>
              <a:t>.</a:t>
            </a:r>
          </a:p>
        </p:txBody>
      </p:sp>
      <p:sp>
        <p:nvSpPr>
          <p:cNvPr id="3" name="Slide Number Placeholder 2"/>
          <p:cNvSpPr>
            <a:spLocks noGrp="1"/>
          </p:cNvSpPr>
          <p:nvPr>
            <p:ph type="sldNum" sz="quarter" idx="12"/>
          </p:nvPr>
        </p:nvSpPr>
        <p:spPr/>
        <p:txBody>
          <a:bodyPr/>
          <a:lstStyle/>
          <a:p>
            <a:fld id="{21036CD7-8A89-4C36-8826-635AC63052D9}" type="slidenum">
              <a:rPr lang="en-CA" smtClean="0">
                <a:solidFill>
                  <a:prstClr val="black">
                    <a:tint val="75000"/>
                  </a:prstClr>
                </a:solidFill>
              </a:rPr>
              <a:pPr/>
              <a:t>6</a:t>
            </a:fld>
            <a:endParaRPr lang="en-CA">
              <a:solidFill>
                <a:prstClr val="black">
                  <a:tint val="75000"/>
                </a:prstClr>
              </a:solidFill>
            </a:endParaRPr>
          </a:p>
        </p:txBody>
      </p:sp>
      <p:sp>
        <p:nvSpPr>
          <p:cNvPr id="6" name="Rectangle 5"/>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7232710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03512" y="274638"/>
            <a:ext cx="8712968" cy="1143000"/>
          </a:xfrm>
        </p:spPr>
        <p:txBody>
          <a:bodyPr>
            <a:normAutofit/>
          </a:bodyPr>
          <a:lstStyle/>
          <a:p>
            <a:r>
              <a:rPr lang="en-CA" b="1">
                <a:latin typeface="Garamond" panose="02020404030301010803" pitchFamily="18" charset="0"/>
              </a:rPr>
              <a:t>Automated External Defibrillators</a:t>
            </a:r>
          </a:p>
        </p:txBody>
      </p:sp>
      <p:sp>
        <p:nvSpPr>
          <p:cNvPr id="7" name="Content Placeholder 6"/>
          <p:cNvSpPr>
            <a:spLocks noGrp="1"/>
          </p:cNvSpPr>
          <p:nvPr>
            <p:ph idx="1"/>
          </p:nvPr>
        </p:nvSpPr>
        <p:spPr>
          <a:xfrm>
            <a:off x="1775520" y="1124744"/>
            <a:ext cx="8640960" cy="5400600"/>
          </a:xfrm>
        </p:spPr>
        <p:txBody>
          <a:bodyPr>
            <a:normAutofit/>
          </a:bodyPr>
          <a:lstStyle/>
          <a:p>
            <a:endParaRPr lang="en-CA">
              <a:latin typeface="Garamond" panose="02020404030301010803" pitchFamily="18" charset="0"/>
            </a:endParaRPr>
          </a:p>
          <a:p>
            <a:endParaRPr lang="en-CA">
              <a:latin typeface="Garamond" panose="02020404030301010803" pitchFamily="18" charset="0"/>
            </a:endParaRPr>
          </a:p>
          <a:p>
            <a:endParaRPr lang="en-CA">
              <a:latin typeface="Garamond" panose="02020404030301010803" pitchFamily="18" charset="0"/>
            </a:endParaRPr>
          </a:p>
          <a:p>
            <a:endParaRPr lang="en-CA">
              <a:latin typeface="Garamond" panose="02020404030301010803" pitchFamily="18" charset="0"/>
            </a:endParaRPr>
          </a:p>
          <a:p>
            <a:pPr marL="0" indent="0">
              <a:buNone/>
            </a:pPr>
            <a:endParaRPr lang="en-CA">
              <a:latin typeface="Garamond" panose="02020404030301010803" pitchFamily="18" charset="0"/>
            </a:endParaRPr>
          </a:p>
          <a:p>
            <a:pPr marL="0" indent="0">
              <a:buNone/>
            </a:pPr>
            <a:endParaRPr lang="en-CA">
              <a:latin typeface="Garamond" panose="02020404030301010803" pitchFamily="18" charset="0"/>
            </a:endParaRPr>
          </a:p>
          <a:p>
            <a:pPr marL="0" indent="0">
              <a:buNone/>
            </a:pPr>
            <a:r>
              <a:rPr lang="en-CA">
                <a:latin typeface="Garamond" panose="02020404030301010803" pitchFamily="18" charset="0"/>
              </a:rPr>
              <a:t>Shockable Rhythm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332" t="18291" r="15568" b="33571"/>
          <a:stretch/>
        </p:blipFill>
        <p:spPr bwMode="auto">
          <a:xfrm>
            <a:off x="3359696" y="4941312"/>
            <a:ext cx="5132440" cy="1296000"/>
          </a:xfrm>
          <a:prstGeom prst="rect">
            <a:avLst/>
          </a:prstGeom>
          <a:noFill/>
          <a:ln w="38100">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8686" y="1194358"/>
            <a:ext cx="4982619" cy="2808000"/>
          </a:xfrm>
          <a:prstGeom prst="rect">
            <a:avLst/>
          </a:prstGeom>
        </p:spPr>
      </p:pic>
      <p:sp>
        <p:nvSpPr>
          <p:cNvPr id="4" name="Slide Number Placeholder 3"/>
          <p:cNvSpPr>
            <a:spLocks noGrp="1"/>
          </p:cNvSpPr>
          <p:nvPr>
            <p:ph type="sldNum" sz="quarter" idx="12"/>
          </p:nvPr>
        </p:nvSpPr>
        <p:spPr/>
        <p:txBody>
          <a:bodyPr/>
          <a:lstStyle/>
          <a:p>
            <a:fld id="{21036CD7-8A89-4C36-8826-635AC63052D9}" type="slidenum">
              <a:rPr lang="en-CA" smtClean="0">
                <a:solidFill>
                  <a:prstClr val="black">
                    <a:tint val="75000"/>
                  </a:prstClr>
                </a:solidFill>
                <a:latin typeface="Garamond" panose="02020404030301010803" pitchFamily="18" charset="0"/>
              </a:rPr>
              <a:pPr/>
              <a:t>60</a:t>
            </a:fld>
            <a:endParaRPr lang="en-CA">
              <a:solidFill>
                <a:prstClr val="black">
                  <a:tint val="75000"/>
                </a:prstClr>
              </a:solidFill>
              <a:latin typeface="Garamond" panose="02020404030301010803" pitchFamily="18" charset="0"/>
            </a:endParaRPr>
          </a:p>
        </p:txBody>
      </p:sp>
      <p:sp>
        <p:nvSpPr>
          <p:cNvPr id="9" name="Rectangle 8"/>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19830921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63552" y="173023"/>
            <a:ext cx="8229600" cy="1143000"/>
          </a:xfrm>
        </p:spPr>
        <p:txBody>
          <a:bodyPr>
            <a:normAutofit fontScale="90000"/>
          </a:bodyPr>
          <a:lstStyle/>
          <a:p>
            <a:r>
              <a:rPr lang="en-CA" b="1">
                <a:latin typeface="Garamond" panose="02020404030301010803" pitchFamily="18" charset="0"/>
              </a:rPr>
              <a:t>Automated External Defibrillators</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99163" y="2636992"/>
            <a:ext cx="4209882" cy="1440000"/>
          </a:xfrm>
          <a:ln w="38100">
            <a:solidFill>
              <a:schemeClr val="tx1"/>
            </a:solidFill>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1725"/>
          <a:stretch/>
        </p:blipFill>
        <p:spPr>
          <a:xfrm>
            <a:off x="4243956" y="4941168"/>
            <a:ext cx="4228308" cy="1476000"/>
          </a:xfrm>
          <a:prstGeom prst="rect">
            <a:avLst/>
          </a:prstGeom>
          <a:ln w="38100">
            <a:solidFill>
              <a:schemeClr val="tx1"/>
            </a:solidFill>
          </a:ln>
        </p:spPr>
      </p:pic>
      <p:sp>
        <p:nvSpPr>
          <p:cNvPr id="5" name="TextBox 4"/>
          <p:cNvSpPr txBox="1"/>
          <p:nvPr/>
        </p:nvSpPr>
        <p:spPr>
          <a:xfrm>
            <a:off x="4279960" y="1340768"/>
            <a:ext cx="4048288" cy="1261884"/>
          </a:xfrm>
          <a:prstGeom prst="rect">
            <a:avLst/>
          </a:prstGeom>
          <a:noFill/>
        </p:spPr>
        <p:txBody>
          <a:bodyPr wrap="square" rtlCol="0">
            <a:spAutoFit/>
          </a:bodyPr>
          <a:lstStyle/>
          <a:p>
            <a:pPr algn="ctr"/>
            <a:r>
              <a:rPr lang="en-CA" sz="3600" b="1">
                <a:solidFill>
                  <a:prstClr val="black"/>
                </a:solidFill>
                <a:latin typeface="Garamond" panose="02020404030301010803" pitchFamily="18" charset="0"/>
              </a:rPr>
              <a:t>No Shock</a:t>
            </a:r>
          </a:p>
          <a:p>
            <a:pPr algn="ctr"/>
            <a:endParaRPr lang="en-CA" sz="1400">
              <a:solidFill>
                <a:prstClr val="black"/>
              </a:solidFill>
              <a:latin typeface="Garamond" panose="02020404030301010803" pitchFamily="18" charset="0"/>
            </a:endParaRPr>
          </a:p>
          <a:p>
            <a:pPr algn="ctr"/>
            <a:r>
              <a:rPr lang="en-CA" sz="2400">
                <a:solidFill>
                  <a:prstClr val="black"/>
                </a:solidFill>
                <a:latin typeface="Garamond" panose="02020404030301010803" pitchFamily="18" charset="0"/>
              </a:rPr>
              <a:t>Normal Sinus Rhythm</a:t>
            </a:r>
          </a:p>
        </p:txBody>
      </p:sp>
      <p:sp>
        <p:nvSpPr>
          <p:cNvPr id="9" name="TextBox 8"/>
          <p:cNvSpPr txBox="1"/>
          <p:nvPr/>
        </p:nvSpPr>
        <p:spPr>
          <a:xfrm>
            <a:off x="4315964" y="4392779"/>
            <a:ext cx="4228308" cy="523220"/>
          </a:xfrm>
          <a:prstGeom prst="rect">
            <a:avLst/>
          </a:prstGeom>
          <a:noFill/>
        </p:spPr>
        <p:txBody>
          <a:bodyPr wrap="square" rtlCol="0">
            <a:spAutoFit/>
          </a:bodyPr>
          <a:lstStyle/>
          <a:p>
            <a:pPr algn="ctr"/>
            <a:r>
              <a:rPr lang="en-CA" sz="2800">
                <a:solidFill>
                  <a:prstClr val="black"/>
                </a:solidFill>
                <a:latin typeface="Garamond" panose="02020404030301010803" pitchFamily="18" charset="0"/>
              </a:rPr>
              <a:t>Asystole</a:t>
            </a:r>
          </a:p>
        </p:txBody>
      </p:sp>
      <p:sp>
        <p:nvSpPr>
          <p:cNvPr id="7" name="Slide Number Placeholder 6"/>
          <p:cNvSpPr>
            <a:spLocks noGrp="1"/>
          </p:cNvSpPr>
          <p:nvPr>
            <p:ph type="sldNum" sz="quarter" idx="12"/>
          </p:nvPr>
        </p:nvSpPr>
        <p:spPr>
          <a:xfrm>
            <a:off x="8159552" y="6231594"/>
            <a:ext cx="2133600" cy="365125"/>
          </a:xfrm>
        </p:spPr>
        <p:txBody>
          <a:bodyPr/>
          <a:lstStyle/>
          <a:p>
            <a:fld id="{21036CD7-8A89-4C36-8826-635AC63052D9}" type="slidenum">
              <a:rPr lang="en-CA" smtClean="0">
                <a:solidFill>
                  <a:schemeClr val="tx1"/>
                </a:solidFill>
                <a:latin typeface="Garamond" panose="02020404030301010803" pitchFamily="18" charset="0"/>
              </a:rPr>
              <a:pPr/>
              <a:t>61</a:t>
            </a:fld>
            <a:endParaRPr lang="en-CA">
              <a:solidFill>
                <a:schemeClr val="tx1"/>
              </a:solidFill>
              <a:latin typeface="Garamond" panose="02020404030301010803" pitchFamily="18" charset="0"/>
            </a:endParaRPr>
          </a:p>
        </p:txBody>
      </p:sp>
      <p:sp>
        <p:nvSpPr>
          <p:cNvPr id="10" name="Rectangle 9"/>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15057439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47528" y="260648"/>
            <a:ext cx="8445624" cy="1143000"/>
          </a:xfrm>
        </p:spPr>
        <p:txBody>
          <a:bodyPr>
            <a:normAutofit/>
          </a:bodyPr>
          <a:lstStyle/>
          <a:p>
            <a:r>
              <a:rPr lang="en-CA" b="1">
                <a:latin typeface="Garamond" panose="02020404030301010803" pitchFamily="18" charset="0"/>
              </a:rPr>
              <a:t>Automated External Defibrillators</a:t>
            </a:r>
          </a:p>
        </p:txBody>
      </p:sp>
      <p:sp>
        <p:nvSpPr>
          <p:cNvPr id="3" name="TextBox 2"/>
          <p:cNvSpPr txBox="1"/>
          <p:nvPr/>
        </p:nvSpPr>
        <p:spPr>
          <a:xfrm>
            <a:off x="1919536" y="1340769"/>
            <a:ext cx="5760640" cy="4722447"/>
          </a:xfrm>
          <a:prstGeom prst="rect">
            <a:avLst/>
          </a:prstGeom>
          <a:noFill/>
        </p:spPr>
        <p:txBody>
          <a:bodyPr wrap="square" rtlCol="0">
            <a:spAutoFit/>
          </a:bodyPr>
          <a:lstStyle/>
          <a:p>
            <a:r>
              <a:rPr lang="en-CA" sz="3200">
                <a:solidFill>
                  <a:prstClr val="black"/>
                </a:solidFill>
                <a:latin typeface="Garamond" panose="02020404030301010803" pitchFamily="18" charset="0"/>
              </a:rPr>
              <a:t>Place AED by casualty’s head</a:t>
            </a:r>
          </a:p>
          <a:p>
            <a:pPr marL="800100" lvl="1" indent="-342900">
              <a:lnSpc>
                <a:spcPct val="114000"/>
              </a:lnSpc>
              <a:buFont typeface="+mj-lt"/>
              <a:buAutoNum type="arabicPeriod"/>
            </a:pPr>
            <a:r>
              <a:rPr lang="en-CA" sz="3200">
                <a:solidFill>
                  <a:prstClr val="black"/>
                </a:solidFill>
                <a:latin typeface="Garamond" panose="02020404030301010803" pitchFamily="18" charset="0"/>
              </a:rPr>
              <a:t>Turn AED on</a:t>
            </a:r>
          </a:p>
          <a:p>
            <a:pPr marL="800100" lvl="1" indent="-342900">
              <a:lnSpc>
                <a:spcPct val="114000"/>
              </a:lnSpc>
              <a:buFont typeface="+mj-lt"/>
              <a:buAutoNum type="arabicPeriod"/>
            </a:pPr>
            <a:r>
              <a:rPr lang="en-CA" sz="3200">
                <a:solidFill>
                  <a:prstClr val="black"/>
                </a:solidFill>
                <a:latin typeface="Garamond" panose="02020404030301010803" pitchFamily="18" charset="0"/>
              </a:rPr>
              <a:t>Listen to instructions</a:t>
            </a:r>
          </a:p>
          <a:p>
            <a:pPr marL="800100" lvl="1" indent="-342900">
              <a:lnSpc>
                <a:spcPct val="114000"/>
              </a:lnSpc>
              <a:buFont typeface="+mj-lt"/>
              <a:buAutoNum type="arabicPeriod"/>
            </a:pPr>
            <a:r>
              <a:rPr lang="en-CA" sz="3200">
                <a:solidFill>
                  <a:prstClr val="black"/>
                </a:solidFill>
                <a:latin typeface="Garamond" panose="02020404030301010803" pitchFamily="18" charset="0"/>
              </a:rPr>
              <a:t>Place pads on bare dry chest</a:t>
            </a:r>
          </a:p>
          <a:p>
            <a:pPr marL="800100" lvl="1" indent="-342900">
              <a:lnSpc>
                <a:spcPct val="114000"/>
              </a:lnSpc>
              <a:buFont typeface="+mj-lt"/>
              <a:buAutoNum type="arabicPeriod"/>
            </a:pPr>
            <a:r>
              <a:rPr lang="en-CA" sz="3200">
                <a:solidFill>
                  <a:prstClr val="black"/>
                </a:solidFill>
                <a:latin typeface="Garamond" panose="02020404030301010803" pitchFamily="18" charset="0"/>
              </a:rPr>
              <a:t>Clear the patient</a:t>
            </a:r>
          </a:p>
          <a:p>
            <a:pPr marL="800100" lvl="1" indent="-342900">
              <a:lnSpc>
                <a:spcPct val="114000"/>
              </a:lnSpc>
              <a:buFont typeface="+mj-lt"/>
              <a:buAutoNum type="arabicPeriod"/>
            </a:pPr>
            <a:r>
              <a:rPr lang="en-CA" sz="3200">
                <a:solidFill>
                  <a:prstClr val="black"/>
                </a:solidFill>
                <a:latin typeface="Garamond" panose="02020404030301010803" pitchFamily="18" charset="0"/>
              </a:rPr>
              <a:t>Push shock button if required</a:t>
            </a:r>
          </a:p>
          <a:p>
            <a:pPr marL="800100" lvl="1" indent="-342900">
              <a:lnSpc>
                <a:spcPct val="114000"/>
              </a:lnSpc>
              <a:buFont typeface="+mj-lt"/>
              <a:buAutoNum type="arabicPeriod"/>
            </a:pPr>
            <a:r>
              <a:rPr lang="en-CA" sz="3200">
                <a:solidFill>
                  <a:prstClr val="black"/>
                </a:solidFill>
                <a:latin typeface="Garamond" panose="02020404030301010803" pitchFamily="18" charset="0"/>
              </a:rPr>
              <a:t>Start CPR for 2 minutes</a:t>
            </a:r>
          </a:p>
          <a:p>
            <a:endParaRPr lang="en-CA">
              <a:solidFill>
                <a:prstClr val="black"/>
              </a:solidFill>
              <a:latin typeface="Garamond" panose="02020404030301010803" pitchFamily="18" charset="0"/>
            </a:endParaRPr>
          </a:p>
          <a:p>
            <a:r>
              <a:rPr lang="en-CA" sz="3200">
                <a:solidFill>
                  <a:prstClr val="black"/>
                </a:solidFill>
                <a:latin typeface="Garamond" panose="02020404030301010803" pitchFamily="18" charset="0"/>
              </a:rPr>
              <a:t>Cycle repeats every 2 minutes</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6349" t="11385"/>
          <a:stretch/>
        </p:blipFill>
        <p:spPr>
          <a:xfrm>
            <a:off x="7680174" y="1916832"/>
            <a:ext cx="2593154" cy="2340000"/>
          </a:xfrm>
          <a:prstGeom prst="rect">
            <a:avLst/>
          </a:prstGeom>
          <a:ln>
            <a:noFill/>
          </a:ln>
          <a:effectLst>
            <a:softEdge rad="112500"/>
          </a:effectLst>
        </p:spPr>
      </p:pic>
      <p:sp>
        <p:nvSpPr>
          <p:cNvPr id="4" name="Slide Number Placeholder 3"/>
          <p:cNvSpPr>
            <a:spLocks noGrp="1"/>
          </p:cNvSpPr>
          <p:nvPr>
            <p:ph type="sldNum" sz="quarter" idx="12"/>
          </p:nvPr>
        </p:nvSpPr>
        <p:spPr>
          <a:xfrm>
            <a:off x="8139728" y="6306257"/>
            <a:ext cx="2133600" cy="365125"/>
          </a:xfrm>
        </p:spPr>
        <p:txBody>
          <a:bodyPr/>
          <a:lstStyle/>
          <a:p>
            <a:fld id="{21036CD7-8A89-4C36-8826-635AC63052D9}" type="slidenum">
              <a:rPr lang="en-CA" smtClean="0">
                <a:solidFill>
                  <a:schemeClr val="tx1"/>
                </a:solidFill>
                <a:latin typeface="Garamond" panose="02020404030301010803" pitchFamily="18" charset="0"/>
              </a:rPr>
              <a:pPr/>
              <a:t>62</a:t>
            </a:fld>
            <a:endParaRPr lang="en-CA">
              <a:solidFill>
                <a:schemeClr val="tx1"/>
              </a:solidFill>
              <a:latin typeface="Garamond" panose="02020404030301010803" pitchFamily="18" charset="0"/>
            </a:endParaRPr>
          </a:p>
        </p:txBody>
      </p:sp>
      <p:sp>
        <p:nvSpPr>
          <p:cNvPr id="7" name="Rectangle 6"/>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42374937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a:latin typeface="Garamond" panose="02020404030301010803" pitchFamily="18" charset="0"/>
              </a:rPr>
              <a:t>Other Considerations</a:t>
            </a:r>
          </a:p>
        </p:txBody>
      </p:sp>
      <p:sp>
        <p:nvSpPr>
          <p:cNvPr id="4" name="Slide Number Placeholder 3"/>
          <p:cNvSpPr>
            <a:spLocks noGrp="1"/>
          </p:cNvSpPr>
          <p:nvPr>
            <p:ph type="sldNum" sz="quarter" idx="12"/>
          </p:nvPr>
        </p:nvSpPr>
        <p:spPr/>
        <p:txBody>
          <a:bodyPr/>
          <a:lstStyle/>
          <a:p>
            <a:fld id="{904D08A5-A0E9-4F5F-A29A-D3827C8E04D6}" type="slidenum">
              <a:rPr lang="en-CA" smtClean="0"/>
              <a:t>63</a:t>
            </a:fld>
            <a:endParaRPr lang="en-CA"/>
          </a:p>
        </p:txBody>
      </p:sp>
      <p:pic>
        <p:nvPicPr>
          <p:cNvPr id="1026" name="Picture 2" descr="http://kategale.files.wordpress.com/2012/02/alec-baldwin-chest.jpg"/>
          <p:cNvPicPr>
            <a:picLocks noChangeAspect="1" noChangeArrowheads="1"/>
          </p:cNvPicPr>
          <p:nvPr/>
        </p:nvPicPr>
        <p:blipFill rotWithShape="1">
          <a:blip r:embed="rId3">
            <a:extLst>
              <a:ext uri="{28A0092B-C50C-407E-A947-70E740481C1C}">
                <a14:useLocalDpi xmlns:a14="http://schemas.microsoft.com/office/drawing/2010/main" val="0"/>
              </a:ext>
            </a:extLst>
          </a:blip>
          <a:srcRect l="8994" t="53458" r="15047"/>
          <a:stretch/>
        </p:blipFill>
        <p:spPr bwMode="auto">
          <a:xfrm>
            <a:off x="2100152" y="1412780"/>
            <a:ext cx="2232000" cy="16967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s://mycotopia.net/forums/attachments/fungi-magic-mushrooms/172115d1275021112-poo-shredders-unite-expanded_metal_gra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566" y="1883220"/>
            <a:ext cx="1666875" cy="13335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www.colourbox.com/preview/1056422-1708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6000" y="3741850"/>
            <a:ext cx="2124000" cy="14175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r="25458"/>
          <a:stretch/>
        </p:blipFill>
        <p:spPr>
          <a:xfrm>
            <a:off x="7626001" y="1473646"/>
            <a:ext cx="1952531" cy="1743075"/>
          </a:xfrm>
          <a:prstGeom prst="rect">
            <a:avLst/>
          </a:prstGeom>
          <a:ln>
            <a:noFill/>
          </a:ln>
          <a:effectLst>
            <a:softEdge rad="112500"/>
          </a:effectLst>
        </p:spPr>
      </p:pic>
      <p:pic>
        <p:nvPicPr>
          <p:cNvPr id="1034" name="Picture 10" descr="http://avenueeyecare.files.wordpress.com/2011/10/pregnant-woman1.jpg"/>
          <p:cNvPicPr>
            <a:picLocks noChangeAspect="1" noChangeArrowheads="1"/>
          </p:cNvPicPr>
          <p:nvPr/>
        </p:nvPicPr>
        <p:blipFill rotWithShape="1">
          <a:blip r:embed="rId7">
            <a:extLst>
              <a:ext uri="{28A0092B-C50C-407E-A947-70E740481C1C}">
                <a14:useLocalDpi xmlns:a14="http://schemas.microsoft.com/office/drawing/2010/main" val="0"/>
              </a:ext>
            </a:extLst>
          </a:blip>
          <a:srcRect t="17159" r="47186" b="22004"/>
          <a:stretch/>
        </p:blipFill>
        <p:spPr bwMode="auto">
          <a:xfrm>
            <a:off x="2082988" y="3573016"/>
            <a:ext cx="2382621" cy="16824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5628" y="3628446"/>
            <a:ext cx="1428750" cy="1571625"/>
          </a:xfrm>
          <a:prstGeom prst="rect">
            <a:avLst/>
          </a:prstGeom>
          <a:ln>
            <a:noFill/>
          </a:ln>
          <a:effectLst>
            <a:softEdge rad="112500"/>
          </a:effectLst>
        </p:spPr>
      </p:pic>
      <p:pic>
        <p:nvPicPr>
          <p:cNvPr id="7" name="Picture 2" descr="https://encrypted-tbn3.gstatic.com/images?q=tbn:ANd9GcRXjsWRIKd6YIWyqufYg1mTXf2VXpdYMzekzJBLiAXymGaNgxd2Y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6000" y="3741851"/>
            <a:ext cx="1159104" cy="14237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50371" y="65925"/>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26161508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19125" y="139658"/>
            <a:ext cx="10515600" cy="1325563"/>
          </a:xfrm>
        </p:spPr>
        <p:txBody>
          <a:bodyPr>
            <a:normAutofit/>
          </a:bodyPr>
          <a:lstStyle/>
          <a:p>
            <a:r>
              <a:rPr lang="en-CA" b="1">
                <a:latin typeface="Garamond" panose="02020404030301010803" pitchFamily="18" charset="0"/>
              </a:rPr>
              <a:t>Automated External Defibrillators</a:t>
            </a:r>
          </a:p>
        </p:txBody>
      </p:sp>
      <p:sp>
        <p:nvSpPr>
          <p:cNvPr id="7" name="Content Placeholder 6"/>
          <p:cNvSpPr>
            <a:spLocks noGrp="1"/>
          </p:cNvSpPr>
          <p:nvPr>
            <p:ph idx="1"/>
          </p:nvPr>
        </p:nvSpPr>
        <p:spPr>
          <a:xfrm>
            <a:off x="1937657" y="1181100"/>
            <a:ext cx="8229600" cy="4781128"/>
          </a:xfrm>
        </p:spPr>
        <p:txBody>
          <a:bodyPr>
            <a:noAutofit/>
          </a:bodyPr>
          <a:lstStyle/>
          <a:p>
            <a:pPr>
              <a:lnSpc>
                <a:spcPct val="120000"/>
              </a:lnSpc>
              <a:spcBef>
                <a:spcPts val="0"/>
              </a:spcBef>
            </a:pPr>
            <a:r>
              <a:rPr lang="en-CA" sz="3600" b="1">
                <a:latin typeface="Garamond" panose="02020404030301010803" pitchFamily="18" charset="0"/>
              </a:rPr>
              <a:t>Always</a:t>
            </a:r>
            <a:r>
              <a:rPr lang="en-CA" sz="3600">
                <a:latin typeface="Garamond" panose="02020404030301010803" pitchFamily="18" charset="0"/>
              </a:rPr>
              <a:t> leave pads (electrodes)on casualty</a:t>
            </a:r>
          </a:p>
          <a:p>
            <a:pPr>
              <a:lnSpc>
                <a:spcPct val="120000"/>
              </a:lnSpc>
              <a:spcBef>
                <a:spcPts val="0"/>
              </a:spcBef>
            </a:pPr>
            <a:r>
              <a:rPr lang="en-CA" sz="3600" b="1">
                <a:latin typeface="Garamond" panose="02020404030301010803" pitchFamily="18" charset="0"/>
              </a:rPr>
              <a:t>Always</a:t>
            </a:r>
            <a:r>
              <a:rPr lang="en-CA" sz="3600">
                <a:latin typeface="Garamond" panose="02020404030301010803" pitchFamily="18" charset="0"/>
              </a:rPr>
              <a:t> leave AED turned on</a:t>
            </a:r>
          </a:p>
          <a:p>
            <a:pPr>
              <a:lnSpc>
                <a:spcPct val="120000"/>
              </a:lnSpc>
              <a:spcBef>
                <a:spcPts val="0"/>
              </a:spcBef>
            </a:pPr>
            <a:r>
              <a:rPr lang="en-CA" sz="3600">
                <a:latin typeface="Garamond" panose="02020404030301010803" pitchFamily="18" charset="0"/>
              </a:rPr>
              <a:t>Even when casualty regains signs </a:t>
            </a:r>
          </a:p>
          <a:p>
            <a:pPr marL="0" indent="0">
              <a:lnSpc>
                <a:spcPct val="120000"/>
              </a:lnSpc>
              <a:spcBef>
                <a:spcPts val="0"/>
              </a:spcBef>
              <a:buNone/>
            </a:pPr>
            <a:r>
              <a:rPr lang="en-CA" sz="3600">
                <a:latin typeface="Garamond" panose="02020404030301010803" pitchFamily="18" charset="0"/>
              </a:rPr>
              <a:t>   of life</a:t>
            </a:r>
          </a:p>
          <a:p>
            <a:pPr>
              <a:lnSpc>
                <a:spcPct val="120000"/>
              </a:lnSpc>
              <a:spcBef>
                <a:spcPts val="0"/>
              </a:spcBef>
            </a:pPr>
            <a:r>
              <a:rPr lang="en-CA" sz="3600">
                <a:latin typeface="Garamond" panose="02020404030301010803" pitchFamily="18" charset="0"/>
              </a:rPr>
              <a:t>Place casualty in the recovery </a:t>
            </a:r>
          </a:p>
          <a:p>
            <a:pPr marL="0" indent="0">
              <a:lnSpc>
                <a:spcPct val="120000"/>
              </a:lnSpc>
              <a:spcBef>
                <a:spcPts val="0"/>
              </a:spcBef>
              <a:buNone/>
            </a:pPr>
            <a:r>
              <a:rPr lang="en-CA" sz="3600">
                <a:latin typeface="Garamond" panose="02020404030301010803" pitchFamily="18" charset="0"/>
              </a:rPr>
              <a:t>   position, monitor ABCs, </a:t>
            </a:r>
          </a:p>
          <a:p>
            <a:pPr marL="361950" indent="-361950">
              <a:lnSpc>
                <a:spcPct val="120000"/>
              </a:lnSpc>
              <a:spcBef>
                <a:spcPts val="0"/>
              </a:spcBef>
              <a:buNone/>
            </a:pPr>
            <a:r>
              <a:rPr lang="en-CA" sz="3600">
                <a:latin typeface="Garamond" panose="02020404030301010803" pitchFamily="18" charset="0"/>
              </a:rPr>
              <a:t>   reassure and keep warm until EMS takes  over</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267" y="2116653"/>
            <a:ext cx="2081477" cy="2772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8077200" y="6234378"/>
            <a:ext cx="2133600" cy="365125"/>
          </a:xfrm>
        </p:spPr>
        <p:txBody>
          <a:bodyPr/>
          <a:lstStyle/>
          <a:p>
            <a:fld id="{21036CD7-8A89-4C36-8826-635AC63052D9}" type="slidenum">
              <a:rPr lang="en-CA" smtClean="0">
                <a:solidFill>
                  <a:schemeClr val="tx1"/>
                </a:solidFill>
                <a:latin typeface="Garamond" panose="02020404030301010803" pitchFamily="18" charset="0"/>
              </a:rPr>
              <a:pPr/>
              <a:t>64</a:t>
            </a:fld>
            <a:endParaRPr lang="en-CA">
              <a:solidFill>
                <a:schemeClr val="tx1"/>
              </a:solidFill>
              <a:latin typeface="Garamond" panose="02020404030301010803" pitchFamily="18" charset="0"/>
            </a:endParaRPr>
          </a:p>
        </p:txBody>
      </p:sp>
      <p:sp>
        <p:nvSpPr>
          <p:cNvPr id="9" name="Rectangle 8"/>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39447788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CA" b="1">
                <a:latin typeface="Garamond" panose="02020404030301010803" pitchFamily="18" charset="0"/>
              </a:rPr>
              <a:t>Student Performance</a:t>
            </a:r>
          </a:p>
        </p:txBody>
      </p:sp>
      <p:sp>
        <p:nvSpPr>
          <p:cNvPr id="7" name="Content Placeholder 6"/>
          <p:cNvSpPr>
            <a:spLocks noGrp="1"/>
          </p:cNvSpPr>
          <p:nvPr>
            <p:ph idx="1"/>
          </p:nvPr>
        </p:nvSpPr>
        <p:spPr>
          <a:xfrm>
            <a:off x="3136133" y="2099045"/>
            <a:ext cx="5832648" cy="3129211"/>
          </a:xfrm>
        </p:spPr>
        <p:txBody>
          <a:bodyPr>
            <a:normAutofit lnSpcReduction="10000"/>
          </a:bodyPr>
          <a:lstStyle/>
          <a:p>
            <a:pPr marL="514350" indent="-514350">
              <a:buAutoNum type="arabicPeriod"/>
            </a:pPr>
            <a:r>
              <a:rPr lang="en-CA" b="1">
                <a:latin typeface="Garamond" panose="02020404030301010803" pitchFamily="18" charset="0"/>
              </a:rPr>
              <a:t>Student is to perform look, talk, call, ABCDs.  Perform CPR until the AED arrives.</a:t>
            </a:r>
          </a:p>
          <a:p>
            <a:pPr marL="514350" indent="-514350">
              <a:buAutoNum type="arabicPeriod"/>
            </a:pPr>
            <a:r>
              <a:rPr lang="en-CA" b="1">
                <a:latin typeface="Garamond" panose="02020404030301010803" pitchFamily="18" charset="0"/>
              </a:rPr>
              <a:t>Continue to follow AED instructions for 2 analyzes, ensuring at least 2 position switches between rescuers performing CPR. </a:t>
            </a:r>
          </a:p>
          <a:p>
            <a:pPr marL="514350" indent="-514350">
              <a:buAutoNum type="arabicPeriod"/>
            </a:pPr>
            <a:endParaRPr lang="en-CA" b="1">
              <a:latin typeface="Garamond" panose="02020404030301010803" pitchFamily="18" charset="0"/>
            </a:endParaRPr>
          </a:p>
        </p:txBody>
      </p:sp>
      <p:sp>
        <p:nvSpPr>
          <p:cNvPr id="9" name="Slide Number Placeholder 8"/>
          <p:cNvSpPr>
            <a:spLocks noGrp="1"/>
          </p:cNvSpPr>
          <p:nvPr>
            <p:ph type="sldNum" sz="quarter" idx="12"/>
          </p:nvPr>
        </p:nvSpPr>
        <p:spPr>
          <a:xfrm>
            <a:off x="8077200" y="6314021"/>
            <a:ext cx="2133600" cy="365125"/>
          </a:xfrm>
        </p:spPr>
        <p:txBody>
          <a:bodyPr/>
          <a:lstStyle/>
          <a:p>
            <a:fld id="{21036CD7-8A89-4C36-8826-635AC63052D9}" type="slidenum">
              <a:rPr lang="en-CA" smtClean="0">
                <a:solidFill>
                  <a:schemeClr val="tx1"/>
                </a:solidFill>
                <a:latin typeface="Garamond" panose="02020404030301010803" pitchFamily="18" charset="0"/>
              </a:rPr>
              <a:pPr/>
              <a:t>65</a:t>
            </a:fld>
            <a:endParaRPr lang="en-CA">
              <a:solidFill>
                <a:schemeClr val="tx1"/>
              </a:solidFill>
              <a:latin typeface="Garamond" panose="02020404030301010803" pitchFamily="18" charset="0"/>
            </a:endParaRPr>
          </a:p>
        </p:txBody>
      </p:sp>
      <p:sp>
        <p:nvSpPr>
          <p:cNvPr id="2" name="Rounded Rectangle 1"/>
          <p:cNvSpPr/>
          <p:nvPr/>
        </p:nvSpPr>
        <p:spPr>
          <a:xfrm>
            <a:off x="2812457" y="1935459"/>
            <a:ext cx="6480000" cy="3456384"/>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Garamond" panose="02020404030301010803" pitchFamily="18" charset="0"/>
            </a:endParaRPr>
          </a:p>
        </p:txBody>
      </p:sp>
      <p:sp>
        <p:nvSpPr>
          <p:cNvPr id="10" name="Rectangle 9"/>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2505540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45196" y="764704"/>
            <a:ext cx="8229600" cy="1986373"/>
          </a:xfrm>
        </p:spPr>
        <p:txBody>
          <a:bodyPr>
            <a:noAutofit/>
          </a:bodyPr>
          <a:lstStyle/>
          <a:p>
            <a:r>
              <a:rPr lang="en-CA" sz="7200" b="1">
                <a:latin typeface="Garamond" panose="02020404030301010803" pitchFamily="18" charset="0"/>
              </a:rPr>
              <a:t>Choking</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14212" y="2663991"/>
            <a:ext cx="5076489" cy="3384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8077200" y="6317933"/>
            <a:ext cx="2133600" cy="365125"/>
          </a:xfrm>
        </p:spPr>
        <p:txBody>
          <a:bodyPr/>
          <a:lstStyle/>
          <a:p>
            <a:fld id="{21036CD7-8A89-4C36-8826-635AC63052D9}" type="slidenum">
              <a:rPr lang="en-CA" smtClean="0">
                <a:solidFill>
                  <a:schemeClr val="tx1"/>
                </a:solidFill>
              </a:rPr>
              <a:pPr/>
              <a:t>66</a:t>
            </a:fld>
            <a:endParaRPr lang="en-CA">
              <a:solidFill>
                <a:schemeClr val="tx1"/>
              </a:solidFill>
            </a:endParaRPr>
          </a:p>
        </p:txBody>
      </p:sp>
      <p:sp>
        <p:nvSpPr>
          <p:cNvPr id="7" name="Rectangle 6"/>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31629111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Choking</a:t>
            </a:r>
          </a:p>
        </p:txBody>
      </p:sp>
      <p:sp>
        <p:nvSpPr>
          <p:cNvPr id="7" name="Content Placeholder 6"/>
          <p:cNvSpPr>
            <a:spLocks noGrp="1"/>
          </p:cNvSpPr>
          <p:nvPr>
            <p:ph idx="1"/>
          </p:nvPr>
        </p:nvSpPr>
        <p:spPr>
          <a:xfrm>
            <a:off x="1981200" y="1600201"/>
            <a:ext cx="4078796" cy="4525963"/>
          </a:xfrm>
        </p:spPr>
        <p:txBody>
          <a:bodyPr>
            <a:normAutofit/>
          </a:bodyPr>
          <a:lstStyle/>
          <a:p>
            <a:pPr marL="0" indent="0">
              <a:buNone/>
            </a:pPr>
            <a:r>
              <a:rPr lang="en-CA" b="1">
                <a:latin typeface="Garamond" panose="02020404030301010803" pitchFamily="18" charset="0"/>
              </a:rPr>
              <a:t>Prevention</a:t>
            </a:r>
          </a:p>
          <a:p>
            <a:r>
              <a:rPr lang="en-CA">
                <a:latin typeface="Garamond" panose="02020404030301010803" pitchFamily="18" charset="0"/>
              </a:rPr>
              <a:t>Do not talk and eat at the same time</a:t>
            </a:r>
          </a:p>
          <a:p>
            <a:r>
              <a:rPr lang="en-CA">
                <a:latin typeface="Garamond" panose="02020404030301010803" pitchFamily="18" charset="0"/>
              </a:rPr>
              <a:t>Small bites of food</a:t>
            </a:r>
          </a:p>
          <a:p>
            <a:r>
              <a:rPr lang="en-CA">
                <a:latin typeface="Garamond" panose="02020404030301010803" pitchFamily="18" charset="0"/>
              </a:rPr>
              <a:t>Chew well and slowly</a:t>
            </a:r>
          </a:p>
          <a:p>
            <a:r>
              <a:rPr lang="en-CA">
                <a:latin typeface="Garamond" panose="02020404030301010803" pitchFamily="18" charset="0"/>
              </a:rPr>
              <a:t>Sit while eating</a:t>
            </a:r>
          </a:p>
          <a:p>
            <a:r>
              <a:rPr lang="en-CA">
                <a:latin typeface="Garamond" panose="02020404030301010803" pitchFamily="18" charset="0"/>
              </a:rPr>
              <a:t>Age appropriate toys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969" y="2204864"/>
            <a:ext cx="4359275" cy="34559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8077200" y="6317933"/>
            <a:ext cx="2133600" cy="365125"/>
          </a:xfrm>
        </p:spPr>
        <p:txBody>
          <a:bodyPr/>
          <a:lstStyle/>
          <a:p>
            <a:fld id="{21036CD7-8A89-4C36-8826-635AC63052D9}" type="slidenum">
              <a:rPr lang="en-CA" smtClean="0">
                <a:solidFill>
                  <a:schemeClr val="tx1"/>
                </a:solidFill>
                <a:latin typeface="Garamond" panose="02020404030301010803" pitchFamily="18" charset="0"/>
              </a:rPr>
              <a:pPr/>
              <a:t>67</a:t>
            </a:fld>
            <a:endParaRPr lang="en-CA">
              <a:solidFill>
                <a:schemeClr val="tx1"/>
              </a:solidFill>
              <a:latin typeface="Garamond" panose="02020404030301010803" pitchFamily="18" charset="0"/>
            </a:endParaRPr>
          </a:p>
        </p:txBody>
      </p:sp>
      <p:sp>
        <p:nvSpPr>
          <p:cNvPr id="9" name="Rectangle 8"/>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39668436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spcAft>
                <a:spcPts val="600"/>
              </a:spcAft>
            </a:pPr>
            <a:r>
              <a:rPr lang="en-CA" b="1">
                <a:latin typeface="Garamond" panose="02020404030301010803" pitchFamily="18" charset="0"/>
              </a:rPr>
              <a:t>Choking </a:t>
            </a:r>
            <a:br>
              <a:rPr lang="en-CA" b="1">
                <a:latin typeface="Garamond" panose="02020404030301010803" pitchFamily="18" charset="0"/>
              </a:rPr>
            </a:br>
            <a:r>
              <a:rPr lang="en-CA" b="1">
                <a:latin typeface="Garamond" panose="02020404030301010803" pitchFamily="18" charset="0"/>
              </a:rPr>
              <a:t>Adult and Child</a:t>
            </a:r>
          </a:p>
        </p:txBody>
      </p:sp>
      <p:sp>
        <p:nvSpPr>
          <p:cNvPr id="7" name="Content Placeholder 6"/>
          <p:cNvSpPr>
            <a:spLocks noGrp="1"/>
          </p:cNvSpPr>
          <p:nvPr>
            <p:ph idx="1"/>
          </p:nvPr>
        </p:nvSpPr>
        <p:spPr>
          <a:xfrm>
            <a:off x="794657" y="1935459"/>
            <a:ext cx="10515600" cy="4040798"/>
          </a:xfrm>
        </p:spPr>
        <p:txBody>
          <a:bodyPr>
            <a:noAutofit/>
          </a:bodyPr>
          <a:lstStyle/>
          <a:p>
            <a:pPr marL="0" indent="0">
              <a:buNone/>
            </a:pPr>
            <a:r>
              <a:rPr lang="en-CA" sz="3200" b="1">
                <a:latin typeface="Garamond" panose="02020404030301010803" pitchFamily="18" charset="0"/>
              </a:rPr>
              <a:t>Mild Choking</a:t>
            </a:r>
          </a:p>
          <a:p>
            <a:pPr lvl="1">
              <a:buFont typeface="Arial" panose="020B0604020202020204" pitchFamily="34" charset="0"/>
              <a:buChar char="•"/>
            </a:pPr>
            <a:r>
              <a:rPr lang="en-CA" sz="3200">
                <a:latin typeface="Garamond" panose="02020404030301010803" pitchFamily="18" charset="0"/>
              </a:rPr>
              <a:t>Can still cough, talk , breath, flushed (red) skin</a:t>
            </a:r>
          </a:p>
          <a:p>
            <a:pPr lvl="1">
              <a:buFont typeface="Arial" panose="020B0604020202020204" pitchFamily="34" charset="0"/>
              <a:buChar char="•"/>
            </a:pPr>
            <a:r>
              <a:rPr lang="en-CA" sz="3200">
                <a:latin typeface="Garamond" panose="02020404030301010803" pitchFamily="18" charset="0"/>
              </a:rPr>
              <a:t>Tell them to continue they are doing the right thing and stay with them</a:t>
            </a:r>
          </a:p>
          <a:p>
            <a:pPr marL="0" indent="0">
              <a:buNone/>
            </a:pPr>
            <a:r>
              <a:rPr lang="en-CA" sz="3200" b="1">
                <a:latin typeface="Garamond" panose="02020404030301010803" pitchFamily="18" charset="0"/>
              </a:rPr>
              <a:t>Severe Choking</a:t>
            </a:r>
          </a:p>
          <a:p>
            <a:pPr lvl="1">
              <a:buFont typeface="Arial" panose="020B0604020202020204" pitchFamily="34" charset="0"/>
              <a:buChar char="•"/>
            </a:pPr>
            <a:r>
              <a:rPr lang="en-CA" sz="3200">
                <a:latin typeface="Garamond" panose="02020404030301010803" pitchFamily="18" charset="0"/>
              </a:rPr>
              <a:t>Unable to cough, talk or breath.  May be grasping neck, panicked look on face and may become pale</a:t>
            </a:r>
          </a:p>
          <a:p>
            <a:pPr lvl="1">
              <a:buFont typeface="Arial" panose="020B0604020202020204" pitchFamily="34" charset="0"/>
              <a:buChar char="•"/>
            </a:pPr>
            <a:r>
              <a:rPr lang="en-CA" sz="3200">
                <a:latin typeface="Garamond" panose="02020404030301010803" pitchFamily="18" charset="0"/>
              </a:rPr>
              <a:t>We must act to assist patient by:</a:t>
            </a:r>
          </a:p>
        </p:txBody>
      </p:sp>
      <p:sp>
        <p:nvSpPr>
          <p:cNvPr id="3" name="Slide Number Placeholder 2"/>
          <p:cNvSpPr>
            <a:spLocks noGrp="1"/>
          </p:cNvSpPr>
          <p:nvPr>
            <p:ph type="sldNum" sz="quarter" idx="12"/>
          </p:nvPr>
        </p:nvSpPr>
        <p:spPr/>
        <p:txBody>
          <a:bodyPr/>
          <a:lstStyle/>
          <a:p>
            <a:fld id="{21036CD7-8A89-4C36-8826-635AC63052D9}" type="slidenum">
              <a:rPr lang="en-CA" smtClean="0">
                <a:solidFill>
                  <a:schemeClr val="tx1"/>
                </a:solidFill>
                <a:latin typeface="Garamond" panose="02020404030301010803" pitchFamily="18" charset="0"/>
              </a:rPr>
              <a:pPr/>
              <a:t>68</a:t>
            </a:fld>
            <a:endParaRPr lang="en-CA">
              <a:solidFill>
                <a:schemeClr val="tx1"/>
              </a:solidFill>
              <a:latin typeface="Garamond" panose="02020404030301010803" pitchFamily="18" charset="0"/>
            </a:endParaRPr>
          </a:p>
        </p:txBody>
      </p:sp>
      <p:sp>
        <p:nvSpPr>
          <p:cNvPr id="9" name="Rectangle 8"/>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2389898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Choking</a:t>
            </a:r>
          </a:p>
        </p:txBody>
      </p:sp>
      <p:sp>
        <p:nvSpPr>
          <p:cNvPr id="7" name="Content Placeholder 6"/>
          <p:cNvSpPr>
            <a:spLocks noGrp="1"/>
          </p:cNvSpPr>
          <p:nvPr>
            <p:ph idx="1"/>
          </p:nvPr>
        </p:nvSpPr>
        <p:spPr>
          <a:xfrm>
            <a:off x="1981200" y="1600200"/>
            <a:ext cx="8229600" cy="4709120"/>
          </a:xfrm>
        </p:spPr>
        <p:txBody>
          <a:bodyPr>
            <a:normAutofit/>
          </a:bodyPr>
          <a:lstStyle/>
          <a:p>
            <a:pPr marL="0" indent="0">
              <a:buNone/>
            </a:pPr>
            <a:r>
              <a:rPr lang="en-CA">
                <a:latin typeface="Garamond" panose="02020404030301010803" pitchFamily="18" charset="0"/>
              </a:rPr>
              <a:t>Can I help you?</a:t>
            </a:r>
          </a:p>
          <a:p>
            <a:pPr marL="0" indent="0" algn="ctr">
              <a:buNone/>
            </a:pPr>
            <a:r>
              <a:rPr lang="en-CA">
                <a:latin typeface="Garamond" panose="02020404030301010803" pitchFamily="18" charset="0"/>
              </a:rPr>
              <a:t>Give </a:t>
            </a:r>
            <a:r>
              <a:rPr lang="en-CA" b="1">
                <a:latin typeface="Garamond" panose="02020404030301010803" pitchFamily="18" charset="0"/>
              </a:rPr>
              <a:t>5 Back Blows </a:t>
            </a:r>
            <a:r>
              <a:rPr lang="en-CA">
                <a:latin typeface="Garamond" panose="02020404030301010803" pitchFamily="18" charset="0"/>
              </a:rPr>
              <a:t>and </a:t>
            </a:r>
            <a:r>
              <a:rPr lang="en-CA" b="1">
                <a:latin typeface="Garamond" panose="02020404030301010803" pitchFamily="18" charset="0"/>
              </a:rPr>
              <a:t>5 Abdominal thrusts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8819" t="14037" r="32762" b="29816"/>
          <a:stretch/>
        </p:blipFill>
        <p:spPr>
          <a:xfrm>
            <a:off x="7399567" y="3389821"/>
            <a:ext cx="1992086" cy="2952000"/>
          </a:xfrm>
          <a:prstGeom prst="rect">
            <a:avLst/>
          </a:prstGeom>
          <a:ln>
            <a:noFill/>
          </a:ln>
          <a:effectLst>
            <a:softEdge rad="112500"/>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5439" t="16666" r="36271" b="22807"/>
          <a:stretch/>
        </p:blipFill>
        <p:spPr>
          <a:xfrm>
            <a:off x="9290957" y="2799405"/>
            <a:ext cx="1839685" cy="2952000"/>
          </a:xfrm>
          <a:prstGeom prst="rect">
            <a:avLst/>
          </a:prstGeom>
          <a:ln>
            <a:noFill/>
          </a:ln>
          <a:effectLst>
            <a:softEdge rad="112500"/>
          </a:effectLst>
        </p:spPr>
      </p:pic>
      <p:sp>
        <p:nvSpPr>
          <p:cNvPr id="5" name="Slide Number Placeholder 4"/>
          <p:cNvSpPr>
            <a:spLocks noGrp="1"/>
          </p:cNvSpPr>
          <p:nvPr>
            <p:ph type="sldNum" sz="quarter" idx="12"/>
          </p:nvPr>
        </p:nvSpPr>
        <p:spPr>
          <a:xfrm>
            <a:off x="8077200" y="6286954"/>
            <a:ext cx="2133600" cy="365125"/>
          </a:xfrm>
        </p:spPr>
        <p:txBody>
          <a:bodyPr/>
          <a:lstStyle/>
          <a:p>
            <a:fld id="{21036CD7-8A89-4C36-8826-635AC63052D9}" type="slidenum">
              <a:rPr lang="en-CA" smtClean="0">
                <a:solidFill>
                  <a:schemeClr val="tx1"/>
                </a:solidFill>
                <a:latin typeface="Garamond" panose="02020404030301010803" pitchFamily="18" charset="0"/>
              </a:rPr>
              <a:pPr/>
              <a:t>69</a:t>
            </a:fld>
            <a:endParaRPr lang="en-CA">
              <a:solidFill>
                <a:schemeClr val="tx1"/>
              </a:solidFill>
              <a:latin typeface="Garamond" panose="02020404030301010803" pitchFamily="18" charset="0"/>
            </a:endParaRPr>
          </a:p>
        </p:txBody>
      </p:sp>
      <p:sp>
        <p:nvSpPr>
          <p:cNvPr id="9" name="Rectangle 8"/>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2877" r="25158" b="7778"/>
          <a:stretch/>
        </p:blipFill>
        <p:spPr>
          <a:xfrm>
            <a:off x="1034143" y="3272049"/>
            <a:ext cx="2536372" cy="3069771"/>
          </a:xfrm>
          <a:prstGeom prst="rect">
            <a:avLst/>
          </a:prstGeom>
          <a:ln>
            <a:noFill/>
          </a:ln>
          <a:effectLst>
            <a:softEdge rad="112500"/>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2083" t="4286" b="9207"/>
          <a:stretch/>
        </p:blipFill>
        <p:spPr>
          <a:xfrm>
            <a:off x="3654879" y="2831455"/>
            <a:ext cx="2264228" cy="3341915"/>
          </a:xfrm>
          <a:prstGeom prst="rect">
            <a:avLst/>
          </a:prstGeom>
          <a:ln>
            <a:noFill/>
          </a:ln>
          <a:effectLst>
            <a:softEdge rad="112500"/>
          </a:effectLst>
        </p:spPr>
      </p:pic>
      <p:sp>
        <p:nvSpPr>
          <p:cNvPr id="10" name="TextBox 9"/>
          <p:cNvSpPr txBox="1"/>
          <p:nvPr/>
        </p:nvSpPr>
        <p:spPr>
          <a:xfrm>
            <a:off x="7897586" y="2849376"/>
            <a:ext cx="1012371" cy="461665"/>
          </a:xfrm>
          <a:prstGeom prst="rect">
            <a:avLst/>
          </a:prstGeom>
          <a:noFill/>
        </p:spPr>
        <p:txBody>
          <a:bodyPr wrap="square" rtlCol="0">
            <a:spAutoFit/>
          </a:bodyPr>
          <a:lstStyle/>
          <a:p>
            <a:r>
              <a:rPr lang="en-CA" sz="2400">
                <a:latin typeface="Garamond" panose="02020404030301010803" pitchFamily="18" charset="0"/>
              </a:rPr>
              <a:t>Child</a:t>
            </a:r>
            <a:endParaRPr lang="en-CA">
              <a:latin typeface="Garamond" panose="02020404030301010803" pitchFamily="18" charset="0"/>
            </a:endParaRPr>
          </a:p>
        </p:txBody>
      </p:sp>
      <p:sp>
        <p:nvSpPr>
          <p:cNvPr id="11" name="TextBox 10"/>
          <p:cNvSpPr txBox="1"/>
          <p:nvPr/>
        </p:nvSpPr>
        <p:spPr>
          <a:xfrm>
            <a:off x="1839686" y="2831455"/>
            <a:ext cx="925286" cy="461665"/>
          </a:xfrm>
          <a:prstGeom prst="rect">
            <a:avLst/>
          </a:prstGeom>
          <a:noFill/>
        </p:spPr>
        <p:txBody>
          <a:bodyPr wrap="square" rtlCol="0">
            <a:spAutoFit/>
          </a:bodyPr>
          <a:lstStyle/>
          <a:p>
            <a:r>
              <a:rPr lang="en-CA" sz="2400">
                <a:latin typeface="Garamond" panose="02020404030301010803" pitchFamily="18" charset="0"/>
              </a:rPr>
              <a:t>Adult</a:t>
            </a:r>
          </a:p>
        </p:txBody>
      </p:sp>
    </p:spTree>
    <p:extLst>
      <p:ext uri="{BB962C8B-B14F-4D97-AF65-F5344CB8AC3E}">
        <p14:creationId xmlns:p14="http://schemas.microsoft.com/office/powerpoint/2010/main" val="251204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Student Performance</a:t>
            </a:r>
          </a:p>
        </p:txBody>
      </p:sp>
      <p:sp>
        <p:nvSpPr>
          <p:cNvPr id="9" name="Slide Number Placeholder 8"/>
          <p:cNvSpPr>
            <a:spLocks noGrp="1"/>
          </p:cNvSpPr>
          <p:nvPr>
            <p:ph type="sldNum" sz="quarter" idx="12"/>
          </p:nvPr>
        </p:nvSpPr>
        <p:spPr>
          <a:xfrm>
            <a:off x="8112224" y="6232228"/>
            <a:ext cx="2133600" cy="365125"/>
          </a:xfrm>
        </p:spPr>
        <p:txBody>
          <a:bodyPr/>
          <a:lstStyle/>
          <a:p>
            <a:fld id="{21036CD7-8A89-4C36-8826-635AC63052D9}" type="slidenum">
              <a:rPr lang="en-CA" smtClean="0">
                <a:solidFill>
                  <a:prstClr val="black"/>
                </a:solidFill>
              </a:rPr>
              <a:pPr/>
              <a:t>7</a:t>
            </a:fld>
            <a:endParaRPr lang="en-CA">
              <a:solidFill>
                <a:prstClr val="black"/>
              </a:solidFill>
            </a:endParaRPr>
          </a:p>
        </p:txBody>
      </p:sp>
      <p:sp>
        <p:nvSpPr>
          <p:cNvPr id="11" name="TextBox 10"/>
          <p:cNvSpPr txBox="1"/>
          <p:nvPr/>
        </p:nvSpPr>
        <p:spPr>
          <a:xfrm>
            <a:off x="3071664" y="2555168"/>
            <a:ext cx="5976664" cy="1077218"/>
          </a:xfrm>
          <a:prstGeom prst="rect">
            <a:avLst/>
          </a:prstGeom>
          <a:noFill/>
        </p:spPr>
        <p:txBody>
          <a:bodyPr wrap="square" rtlCol="0">
            <a:spAutoFit/>
          </a:bodyPr>
          <a:lstStyle/>
          <a:p>
            <a:r>
              <a:rPr lang="en-CA" sz="3200" b="1">
                <a:latin typeface="Garamond" panose="02020404030301010803" pitchFamily="18" charset="0"/>
              </a:rPr>
              <a:t>1.  Have students gain consent to perform first aid.</a:t>
            </a:r>
          </a:p>
        </p:txBody>
      </p:sp>
      <p:sp>
        <p:nvSpPr>
          <p:cNvPr id="15" name="Rounded Rectangle 14"/>
          <p:cNvSpPr/>
          <p:nvPr/>
        </p:nvSpPr>
        <p:spPr>
          <a:xfrm>
            <a:off x="2819636" y="2420888"/>
            <a:ext cx="6480720" cy="157428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12882903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83196" y="235770"/>
            <a:ext cx="8229600" cy="1355721"/>
          </a:xfrm>
        </p:spPr>
        <p:txBody>
          <a:bodyPr>
            <a:normAutofit/>
          </a:bodyPr>
          <a:lstStyle/>
          <a:p>
            <a:r>
              <a:rPr lang="en-CA" b="1">
                <a:latin typeface="Garamond" panose="02020404030301010803" pitchFamily="18" charset="0"/>
              </a:rPr>
              <a:t>Choking</a:t>
            </a:r>
            <a:br>
              <a:rPr lang="en-CA" b="1">
                <a:latin typeface="Garamond" panose="02020404030301010803" pitchFamily="18" charset="0"/>
              </a:rPr>
            </a:br>
            <a:r>
              <a:rPr lang="en-CA" b="1">
                <a:latin typeface="Garamond" panose="02020404030301010803" pitchFamily="18" charset="0"/>
              </a:rPr>
              <a:t>Unresponsive</a:t>
            </a:r>
          </a:p>
        </p:txBody>
      </p:sp>
      <p:sp>
        <p:nvSpPr>
          <p:cNvPr id="7" name="Content Placeholder 6"/>
          <p:cNvSpPr>
            <a:spLocks noGrp="1"/>
          </p:cNvSpPr>
          <p:nvPr>
            <p:ph idx="1"/>
          </p:nvPr>
        </p:nvSpPr>
        <p:spPr>
          <a:xfrm>
            <a:off x="1990898" y="1591492"/>
            <a:ext cx="8229600" cy="5482330"/>
          </a:xfrm>
        </p:spPr>
        <p:txBody>
          <a:bodyPr>
            <a:normAutofit/>
          </a:bodyPr>
          <a:lstStyle/>
          <a:p>
            <a:r>
              <a:rPr lang="en-CA">
                <a:latin typeface="Garamond" panose="02020404030301010803" pitchFamily="18" charset="0"/>
              </a:rPr>
              <a:t>Assist to the ground, ensure 911 has been called and ask for an AED</a:t>
            </a:r>
          </a:p>
          <a:p>
            <a:r>
              <a:rPr lang="en-CA">
                <a:latin typeface="Garamond" panose="02020404030301010803" pitchFamily="18" charset="0"/>
              </a:rPr>
              <a:t>Start 30 compressions </a:t>
            </a:r>
          </a:p>
          <a:p>
            <a:r>
              <a:rPr lang="en-CA">
                <a:latin typeface="Garamond" panose="02020404030301010803" pitchFamily="18" charset="0"/>
              </a:rPr>
              <a:t>Before giving 2 breaths check mouth every time for obstruction</a:t>
            </a:r>
          </a:p>
          <a:p>
            <a:r>
              <a:rPr lang="en-CA">
                <a:latin typeface="Garamond" panose="02020404030301010803" pitchFamily="18" charset="0"/>
              </a:rPr>
              <a:t>Only do finger sweep if </a:t>
            </a:r>
          </a:p>
          <a:p>
            <a:pPr marL="0" indent="0">
              <a:buNone/>
            </a:pPr>
            <a:r>
              <a:rPr lang="en-CA">
                <a:latin typeface="Garamond" panose="02020404030301010803" pitchFamily="18" charset="0"/>
              </a:rPr>
              <a:t>    you see something</a:t>
            </a:r>
          </a:p>
          <a:p>
            <a:r>
              <a:rPr lang="en-CA">
                <a:latin typeface="Garamond" panose="02020404030301010803" pitchFamily="18" charset="0"/>
              </a:rPr>
              <a:t>Continue 30:2 until the patient:   </a:t>
            </a:r>
          </a:p>
          <a:p>
            <a:pPr lvl="1">
              <a:buFont typeface="Arial" panose="020B0604020202020204" pitchFamily="34" charset="0"/>
              <a:buChar char="•"/>
            </a:pPr>
            <a:r>
              <a:rPr lang="en-CA">
                <a:latin typeface="Garamond" panose="02020404030301010803" pitchFamily="18" charset="0"/>
              </a:rPr>
              <a:t>    Shows signs of life</a:t>
            </a:r>
          </a:p>
          <a:p>
            <a:pPr lvl="1">
              <a:buFont typeface="Arial" panose="020B0604020202020204" pitchFamily="34" charset="0"/>
              <a:buChar char="•"/>
            </a:pPr>
            <a:r>
              <a:rPr lang="en-CA">
                <a:latin typeface="Garamond" panose="02020404030301010803" pitchFamily="18" charset="0"/>
              </a:rPr>
              <a:t>    AED arrives </a:t>
            </a:r>
          </a:p>
          <a:p>
            <a:pPr lvl="1">
              <a:buFont typeface="Arial" panose="020B0604020202020204" pitchFamily="34" charset="0"/>
              <a:buChar char="•"/>
            </a:pPr>
            <a:r>
              <a:rPr lang="en-CA">
                <a:latin typeface="Garamond" panose="02020404030301010803" pitchFamily="18" charset="0"/>
              </a:rPr>
              <a:t>    EMS takeover</a:t>
            </a:r>
          </a:p>
          <a:p>
            <a:endParaRPr lang="en-CA">
              <a:latin typeface="Garamond" panose="02020404030301010803" pitchFamily="18" charset="0"/>
            </a:endParaRPr>
          </a:p>
        </p:txBody>
      </p:sp>
      <p:pic>
        <p:nvPicPr>
          <p:cNvPr id="2" name="Picture 1"/>
          <p:cNvPicPr>
            <a:picLocks noChangeAspect="1"/>
          </p:cNvPicPr>
          <p:nvPr/>
        </p:nvPicPr>
        <p:blipFill rotWithShape="1">
          <a:blip r:embed="rId3"/>
          <a:srcRect r="6877" b="7134"/>
          <a:stretch/>
        </p:blipFill>
        <p:spPr>
          <a:xfrm>
            <a:off x="7785044" y="3655966"/>
            <a:ext cx="2737307" cy="2844000"/>
          </a:xfrm>
          <a:prstGeom prst="rect">
            <a:avLst/>
          </a:prstGeom>
          <a:ln>
            <a:noFill/>
          </a:ln>
          <a:effectLst>
            <a:softEdge rad="112500"/>
          </a:effectLst>
        </p:spPr>
      </p:pic>
      <p:sp>
        <p:nvSpPr>
          <p:cNvPr id="4" name="Slide Number Placeholder 3"/>
          <p:cNvSpPr>
            <a:spLocks noGrp="1"/>
          </p:cNvSpPr>
          <p:nvPr>
            <p:ph type="sldNum" sz="quarter" idx="12"/>
          </p:nvPr>
        </p:nvSpPr>
        <p:spPr>
          <a:xfrm>
            <a:off x="8086898" y="6317404"/>
            <a:ext cx="2133600" cy="365125"/>
          </a:xfrm>
        </p:spPr>
        <p:txBody>
          <a:bodyPr/>
          <a:lstStyle/>
          <a:p>
            <a:fld id="{21036CD7-8A89-4C36-8826-635AC63052D9}" type="slidenum">
              <a:rPr lang="en-CA" smtClean="0">
                <a:solidFill>
                  <a:schemeClr val="tx1"/>
                </a:solidFill>
                <a:latin typeface="Garamond" panose="02020404030301010803" pitchFamily="18" charset="0"/>
              </a:rPr>
              <a:pPr/>
              <a:t>70</a:t>
            </a:fld>
            <a:endParaRPr lang="en-CA">
              <a:solidFill>
                <a:schemeClr val="tx1"/>
              </a:solidFill>
              <a:latin typeface="Garamond" panose="02020404030301010803" pitchFamily="18" charset="0"/>
            </a:endParaRPr>
          </a:p>
        </p:txBody>
      </p:sp>
      <p:sp>
        <p:nvSpPr>
          <p:cNvPr id="9" name="Rectangle 8"/>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35507069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CA" b="1">
                <a:latin typeface="Garamond" panose="02020404030301010803" pitchFamily="18" charset="0"/>
              </a:rPr>
              <a:t>Student Performance</a:t>
            </a:r>
          </a:p>
        </p:txBody>
      </p:sp>
      <p:sp>
        <p:nvSpPr>
          <p:cNvPr id="7" name="Content Placeholder 6"/>
          <p:cNvSpPr>
            <a:spLocks noGrp="1"/>
          </p:cNvSpPr>
          <p:nvPr>
            <p:ph idx="1"/>
          </p:nvPr>
        </p:nvSpPr>
        <p:spPr>
          <a:xfrm>
            <a:off x="3002638" y="2178635"/>
            <a:ext cx="6186723" cy="2981194"/>
          </a:xfrm>
        </p:spPr>
        <p:txBody>
          <a:bodyPr>
            <a:noAutofit/>
          </a:bodyPr>
          <a:lstStyle/>
          <a:p>
            <a:pPr marL="514350" indent="-514350">
              <a:spcBef>
                <a:spcPts val="0"/>
              </a:spcBef>
              <a:buFont typeface="+mj-lt"/>
              <a:buAutoNum type="arabicPeriod"/>
            </a:pPr>
            <a:r>
              <a:rPr lang="en-CA" b="1">
                <a:latin typeface="Garamond" panose="02020404030301010803" pitchFamily="18" charset="0"/>
              </a:rPr>
              <a:t>Student to perform treatment to a simulated mild choking patient.</a:t>
            </a:r>
          </a:p>
          <a:p>
            <a:pPr marL="514350" indent="-514350">
              <a:spcBef>
                <a:spcPts val="0"/>
              </a:spcBef>
              <a:buFont typeface="+mj-lt"/>
              <a:buAutoNum type="arabicPeriod"/>
            </a:pPr>
            <a:endParaRPr lang="en-CA" b="1">
              <a:latin typeface="Garamond" panose="02020404030301010803" pitchFamily="18" charset="0"/>
            </a:endParaRPr>
          </a:p>
          <a:p>
            <a:pPr marL="514350" indent="-514350">
              <a:spcBef>
                <a:spcPts val="0"/>
              </a:spcBef>
              <a:buFont typeface="+mj-lt"/>
              <a:buAutoNum type="arabicPeriod"/>
            </a:pPr>
            <a:r>
              <a:rPr lang="en-CA" b="1">
                <a:latin typeface="Garamond" panose="02020404030301010803" pitchFamily="18" charset="0"/>
              </a:rPr>
              <a:t>Student to simulate first aid treatment on a severe choking, performing 2 sets of back blows and abdominal thrusts.  </a:t>
            </a:r>
          </a:p>
        </p:txBody>
      </p:sp>
      <p:sp>
        <p:nvSpPr>
          <p:cNvPr id="9" name="Slide Number Placeholder 8"/>
          <p:cNvSpPr>
            <a:spLocks noGrp="1"/>
          </p:cNvSpPr>
          <p:nvPr>
            <p:ph type="sldNum" sz="quarter" idx="12"/>
          </p:nvPr>
        </p:nvSpPr>
        <p:spPr>
          <a:xfrm>
            <a:off x="8077200" y="6256823"/>
            <a:ext cx="2133600" cy="365125"/>
          </a:xfrm>
        </p:spPr>
        <p:txBody>
          <a:bodyPr/>
          <a:lstStyle/>
          <a:p>
            <a:fld id="{21036CD7-8A89-4C36-8826-635AC63052D9}" type="slidenum">
              <a:rPr lang="en-CA" smtClean="0">
                <a:solidFill>
                  <a:schemeClr val="tx1"/>
                </a:solidFill>
                <a:latin typeface="Garamond" panose="02020404030301010803" pitchFamily="18" charset="0"/>
              </a:rPr>
              <a:pPr/>
              <a:t>71</a:t>
            </a:fld>
            <a:endParaRPr lang="en-CA">
              <a:solidFill>
                <a:schemeClr val="tx1"/>
              </a:solidFill>
              <a:latin typeface="Garamond" panose="02020404030301010803" pitchFamily="18" charset="0"/>
            </a:endParaRPr>
          </a:p>
        </p:txBody>
      </p:sp>
      <p:sp>
        <p:nvSpPr>
          <p:cNvPr id="2" name="Rounded Rectangle 1"/>
          <p:cNvSpPr/>
          <p:nvPr/>
        </p:nvSpPr>
        <p:spPr>
          <a:xfrm>
            <a:off x="2639616" y="1989892"/>
            <a:ext cx="7223760" cy="3456384"/>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Garamond" panose="02020404030301010803" pitchFamily="18" charset="0"/>
            </a:endParaRPr>
          </a:p>
        </p:txBody>
      </p:sp>
      <p:sp>
        <p:nvSpPr>
          <p:cNvPr id="10" name="Rectangle 9"/>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30995202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24843" y="376011"/>
            <a:ext cx="8229600" cy="1066130"/>
          </a:xfrm>
        </p:spPr>
        <p:txBody>
          <a:bodyPr/>
          <a:lstStyle/>
          <a:p>
            <a:r>
              <a:rPr lang="en-CA" b="1">
                <a:latin typeface="Garamond" panose="02020404030301010803" pitchFamily="18" charset="0"/>
              </a:rPr>
              <a:t>Infant Choking</a:t>
            </a:r>
          </a:p>
        </p:txBody>
      </p:sp>
      <p:sp>
        <p:nvSpPr>
          <p:cNvPr id="3" name="Slide Number Placeholder 2"/>
          <p:cNvSpPr>
            <a:spLocks noGrp="1"/>
          </p:cNvSpPr>
          <p:nvPr>
            <p:ph type="sldNum" sz="quarter" idx="12"/>
          </p:nvPr>
        </p:nvSpPr>
        <p:spPr>
          <a:xfrm>
            <a:off x="8087643" y="6232228"/>
            <a:ext cx="2133600" cy="365125"/>
          </a:xfrm>
        </p:spPr>
        <p:txBody>
          <a:bodyPr/>
          <a:lstStyle/>
          <a:p>
            <a:fld id="{21036CD7-8A89-4C36-8826-635AC63052D9}" type="slidenum">
              <a:rPr lang="en-CA" smtClean="0">
                <a:solidFill>
                  <a:prstClr val="black"/>
                </a:solidFill>
                <a:latin typeface="Garamond" panose="02020404030301010803" pitchFamily="18" charset="0"/>
              </a:rPr>
              <a:pPr/>
              <a:t>72</a:t>
            </a:fld>
            <a:endParaRPr lang="en-CA">
              <a:solidFill>
                <a:prstClr val="black"/>
              </a:solidFill>
              <a:latin typeface="Garamond" panose="02020404030301010803"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741"/>
          <a:stretch/>
        </p:blipFill>
        <p:spPr>
          <a:xfrm>
            <a:off x="2999657" y="4708975"/>
            <a:ext cx="2376265" cy="1803346"/>
          </a:xfrm>
          <a:prstGeom prst="rect">
            <a:avLst/>
          </a:prstGeom>
          <a:ln>
            <a:noFill/>
          </a:ln>
          <a:effectLst>
            <a:softEdge rad="112500"/>
          </a:effec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308" t="8631" r="21050"/>
          <a:stretch/>
        </p:blipFill>
        <p:spPr bwMode="auto">
          <a:xfrm>
            <a:off x="7973836" y="2321611"/>
            <a:ext cx="1945758" cy="26195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Content Placeholder 10"/>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875599" y="1974201"/>
            <a:ext cx="1811338" cy="1208871"/>
          </a:xfrm>
          <a:prstGeom prst="rect">
            <a:avLst/>
          </a:prstGeom>
          <a:ln>
            <a:noFill/>
          </a:ln>
          <a:effectLst>
            <a:softEdge rad="112500"/>
          </a:effectLst>
        </p:spPr>
      </p:pic>
      <p:sp>
        <p:nvSpPr>
          <p:cNvPr id="10" name="TextBox 9"/>
          <p:cNvSpPr txBox="1"/>
          <p:nvPr/>
        </p:nvSpPr>
        <p:spPr>
          <a:xfrm>
            <a:off x="8544272" y="4810386"/>
            <a:ext cx="1801742" cy="261610"/>
          </a:xfrm>
          <a:prstGeom prst="rect">
            <a:avLst/>
          </a:prstGeom>
          <a:noFill/>
        </p:spPr>
        <p:txBody>
          <a:bodyPr wrap="square" rtlCol="0">
            <a:spAutoFit/>
          </a:bodyPr>
          <a:lstStyle/>
          <a:p>
            <a:r>
              <a:rPr lang="en-CA" sz="1100">
                <a:solidFill>
                  <a:prstClr val="white">
                    <a:lumMod val="65000"/>
                  </a:prstClr>
                </a:solidFill>
                <a:latin typeface="Garamond" panose="02020404030301010803" pitchFamily="18" charset="0"/>
              </a:rPr>
              <a:t>www.overstock.com</a:t>
            </a:r>
          </a:p>
        </p:txBody>
      </p:sp>
      <p:sp>
        <p:nvSpPr>
          <p:cNvPr id="12" name="TextBox 11"/>
          <p:cNvSpPr txBox="1"/>
          <p:nvPr/>
        </p:nvSpPr>
        <p:spPr>
          <a:xfrm>
            <a:off x="3792538" y="1628801"/>
            <a:ext cx="4319686" cy="3108543"/>
          </a:xfrm>
          <a:prstGeom prst="rect">
            <a:avLst/>
          </a:prstGeom>
          <a:noFill/>
        </p:spPr>
        <p:txBody>
          <a:bodyPr wrap="square" rtlCol="0">
            <a:spAutoFit/>
          </a:bodyPr>
          <a:lstStyle/>
          <a:p>
            <a:r>
              <a:rPr lang="en-CA" sz="2800">
                <a:solidFill>
                  <a:prstClr val="black"/>
                </a:solidFill>
                <a:latin typeface="Garamond" panose="02020404030301010803" pitchFamily="18" charset="0"/>
              </a:rPr>
              <a:t>Prevention:</a:t>
            </a:r>
          </a:p>
          <a:p>
            <a:pPr marL="285750" indent="-285750">
              <a:buFont typeface="Arial" panose="020B0604020202020204" pitchFamily="34" charset="0"/>
              <a:buChar char="•"/>
            </a:pPr>
            <a:r>
              <a:rPr lang="en-CA" sz="2800">
                <a:solidFill>
                  <a:prstClr val="black"/>
                </a:solidFill>
                <a:latin typeface="Garamond" panose="02020404030301010803" pitchFamily="18" charset="0"/>
              </a:rPr>
              <a:t>Adult supervision</a:t>
            </a:r>
          </a:p>
          <a:p>
            <a:pPr marL="285750" indent="-285750">
              <a:buFont typeface="Arial" panose="020B0604020202020204" pitchFamily="34" charset="0"/>
              <a:buChar char="•"/>
            </a:pPr>
            <a:r>
              <a:rPr lang="en-CA" sz="2800">
                <a:solidFill>
                  <a:prstClr val="black"/>
                </a:solidFill>
                <a:latin typeface="Garamond" panose="02020404030301010803" pitchFamily="18" charset="0"/>
              </a:rPr>
              <a:t>Age appropriate toys</a:t>
            </a:r>
          </a:p>
          <a:p>
            <a:pPr marL="285750" indent="-285750">
              <a:buFont typeface="Arial" panose="020B0604020202020204" pitchFamily="34" charset="0"/>
              <a:buChar char="•"/>
            </a:pPr>
            <a:r>
              <a:rPr lang="en-CA" sz="2800">
                <a:solidFill>
                  <a:prstClr val="black"/>
                </a:solidFill>
                <a:latin typeface="Garamond" panose="02020404030301010803" pitchFamily="18" charset="0"/>
              </a:rPr>
              <a:t>Check nipples and pacifiers for wear</a:t>
            </a:r>
          </a:p>
          <a:p>
            <a:pPr marL="285750" indent="-285750">
              <a:buFont typeface="Arial" panose="020B0604020202020204" pitchFamily="34" charset="0"/>
              <a:buChar char="•"/>
            </a:pPr>
            <a:r>
              <a:rPr lang="en-CA" sz="2800">
                <a:solidFill>
                  <a:prstClr val="black"/>
                </a:solidFill>
                <a:latin typeface="Garamond" panose="02020404030301010803" pitchFamily="18" charset="0"/>
              </a:rPr>
              <a:t>Safety locks on doors </a:t>
            </a:r>
          </a:p>
          <a:p>
            <a:pPr marL="285750" indent="-285750">
              <a:buFont typeface="Arial" panose="020B0604020202020204" pitchFamily="34" charset="0"/>
              <a:buChar char="•"/>
            </a:pPr>
            <a:r>
              <a:rPr lang="en-CA" sz="2800">
                <a:solidFill>
                  <a:prstClr val="black"/>
                </a:solidFill>
                <a:latin typeface="Garamond" panose="02020404030301010803" pitchFamily="18" charset="0"/>
              </a:rPr>
              <a:t>Gates at stairwells</a:t>
            </a:r>
          </a:p>
        </p:txBody>
      </p:sp>
      <p:sp>
        <p:nvSpPr>
          <p:cNvPr id="13" name="Rectangle 12"/>
          <p:cNvSpPr/>
          <p:nvPr/>
        </p:nvSpPr>
        <p:spPr>
          <a:xfrm>
            <a:off x="174171" y="185057"/>
            <a:ext cx="11854543" cy="6536420"/>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3501894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Infant Choking</a:t>
            </a:r>
            <a:br>
              <a:rPr lang="en-CA" b="1">
                <a:latin typeface="Garamond" panose="02020404030301010803" pitchFamily="18" charset="0"/>
              </a:rPr>
            </a:br>
            <a:r>
              <a:rPr lang="en-CA" b="1">
                <a:latin typeface="Garamond" panose="02020404030301010803" pitchFamily="18" charset="0"/>
              </a:rPr>
              <a:t>Severe</a:t>
            </a:r>
          </a:p>
        </p:txBody>
      </p:sp>
      <p:sp>
        <p:nvSpPr>
          <p:cNvPr id="3" name="Slide Number Placeholder 2"/>
          <p:cNvSpPr>
            <a:spLocks noGrp="1"/>
          </p:cNvSpPr>
          <p:nvPr>
            <p:ph type="sldNum" sz="quarter" idx="12"/>
          </p:nvPr>
        </p:nvSpPr>
        <p:spPr>
          <a:xfrm>
            <a:off x="8097118" y="6228883"/>
            <a:ext cx="2133600" cy="365125"/>
          </a:xfrm>
        </p:spPr>
        <p:txBody>
          <a:bodyPr/>
          <a:lstStyle/>
          <a:p>
            <a:fld id="{21036CD7-8A89-4C36-8826-635AC63052D9}" type="slidenum">
              <a:rPr lang="en-CA" smtClean="0">
                <a:solidFill>
                  <a:prstClr val="black"/>
                </a:solidFill>
                <a:latin typeface="Garamond" panose="02020404030301010803" pitchFamily="18" charset="0"/>
              </a:rPr>
              <a:pPr/>
              <a:t>73</a:t>
            </a:fld>
            <a:endParaRPr lang="en-CA">
              <a:solidFill>
                <a:prstClr val="black"/>
              </a:solidFill>
              <a:latin typeface="Garamond" panose="02020404030301010803" pitchFamily="18" charset="0"/>
            </a:endParaRPr>
          </a:p>
        </p:txBody>
      </p:sp>
      <p:pic>
        <p:nvPicPr>
          <p:cNvPr id="5122" name="Picture 2"/>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9035" t="19896" r="19683" b="6856"/>
          <a:stretch/>
        </p:blipFill>
        <p:spPr bwMode="auto">
          <a:xfrm>
            <a:off x="2783633" y="2444057"/>
            <a:ext cx="3183925" cy="30445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4816" t="15211" r="12626" b="10487"/>
          <a:stretch/>
        </p:blipFill>
        <p:spPr>
          <a:xfrm>
            <a:off x="6240017" y="2683859"/>
            <a:ext cx="3423631" cy="2804744"/>
          </a:xfrm>
          <a:prstGeom prst="rect">
            <a:avLst/>
          </a:prstGeom>
          <a:ln>
            <a:noFill/>
          </a:ln>
          <a:effectLst>
            <a:softEdge rad="112500"/>
          </a:effectLst>
        </p:spPr>
      </p:pic>
      <p:sp>
        <p:nvSpPr>
          <p:cNvPr id="9" name="TextBox 8"/>
          <p:cNvSpPr txBox="1"/>
          <p:nvPr/>
        </p:nvSpPr>
        <p:spPr>
          <a:xfrm>
            <a:off x="7464152" y="5597132"/>
            <a:ext cx="1531968" cy="261610"/>
          </a:xfrm>
          <a:prstGeom prst="rect">
            <a:avLst/>
          </a:prstGeom>
          <a:noFill/>
        </p:spPr>
        <p:txBody>
          <a:bodyPr wrap="square" rtlCol="0">
            <a:spAutoFit/>
          </a:bodyPr>
          <a:lstStyle/>
          <a:p>
            <a:r>
              <a:rPr lang="en-CA" sz="1100">
                <a:solidFill>
                  <a:prstClr val="white">
                    <a:lumMod val="65000"/>
                  </a:prstClr>
                </a:solidFill>
                <a:latin typeface="Garamond" panose="02020404030301010803" pitchFamily="18" charset="0"/>
              </a:rPr>
              <a:t>(www.ufhealth.org)</a:t>
            </a:r>
          </a:p>
        </p:txBody>
      </p:sp>
      <p:sp>
        <p:nvSpPr>
          <p:cNvPr id="10" name="TextBox 9"/>
          <p:cNvSpPr txBox="1"/>
          <p:nvPr/>
        </p:nvSpPr>
        <p:spPr>
          <a:xfrm>
            <a:off x="3187462" y="1953509"/>
            <a:ext cx="2376264" cy="584775"/>
          </a:xfrm>
          <a:prstGeom prst="rect">
            <a:avLst/>
          </a:prstGeom>
          <a:noFill/>
        </p:spPr>
        <p:txBody>
          <a:bodyPr wrap="square" rtlCol="0">
            <a:spAutoFit/>
          </a:bodyPr>
          <a:lstStyle/>
          <a:p>
            <a:pPr algn="ctr"/>
            <a:r>
              <a:rPr lang="en-CA" sz="3200">
                <a:solidFill>
                  <a:prstClr val="black"/>
                </a:solidFill>
                <a:latin typeface="Garamond" panose="02020404030301010803" pitchFamily="18" charset="0"/>
              </a:rPr>
              <a:t>5 back blows</a:t>
            </a:r>
          </a:p>
        </p:txBody>
      </p:sp>
      <p:sp>
        <p:nvSpPr>
          <p:cNvPr id="11" name="TextBox 10"/>
          <p:cNvSpPr txBox="1"/>
          <p:nvPr/>
        </p:nvSpPr>
        <p:spPr>
          <a:xfrm>
            <a:off x="6699880" y="1859282"/>
            <a:ext cx="2503903" cy="584775"/>
          </a:xfrm>
          <a:prstGeom prst="rect">
            <a:avLst/>
          </a:prstGeom>
          <a:noFill/>
        </p:spPr>
        <p:txBody>
          <a:bodyPr wrap="square" rtlCol="0">
            <a:spAutoFit/>
          </a:bodyPr>
          <a:lstStyle/>
          <a:p>
            <a:pPr algn="ctr"/>
            <a:r>
              <a:rPr lang="en-CA" sz="3200">
                <a:solidFill>
                  <a:prstClr val="black"/>
                </a:solidFill>
                <a:latin typeface="Garamond" panose="02020404030301010803" pitchFamily="18" charset="0"/>
              </a:rPr>
              <a:t>5 chest thrusts</a:t>
            </a:r>
          </a:p>
        </p:txBody>
      </p:sp>
      <p:sp>
        <p:nvSpPr>
          <p:cNvPr id="12" name="Rectangle 11"/>
          <p:cNvSpPr/>
          <p:nvPr/>
        </p:nvSpPr>
        <p:spPr>
          <a:xfrm>
            <a:off x="174171" y="185057"/>
            <a:ext cx="11854543" cy="6536420"/>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34756503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Infant Choking</a:t>
            </a:r>
          </a:p>
        </p:txBody>
      </p:sp>
      <p:sp>
        <p:nvSpPr>
          <p:cNvPr id="8" name="Rectangle 7"/>
          <p:cNvSpPr/>
          <p:nvPr/>
        </p:nvSpPr>
        <p:spPr>
          <a:xfrm>
            <a:off x="228600" y="228600"/>
            <a:ext cx="11772900" cy="6368752"/>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
        <p:nvSpPr>
          <p:cNvPr id="3" name="Slide Number Placeholder 2"/>
          <p:cNvSpPr>
            <a:spLocks noGrp="1"/>
          </p:cNvSpPr>
          <p:nvPr>
            <p:ph type="sldNum" sz="quarter" idx="12"/>
          </p:nvPr>
        </p:nvSpPr>
        <p:spPr>
          <a:xfrm>
            <a:off x="8070794" y="6246024"/>
            <a:ext cx="2133600" cy="365125"/>
          </a:xfrm>
        </p:spPr>
        <p:txBody>
          <a:bodyPr/>
          <a:lstStyle/>
          <a:p>
            <a:fld id="{21036CD7-8A89-4C36-8826-635AC63052D9}" type="slidenum">
              <a:rPr lang="en-CA" smtClean="0">
                <a:solidFill>
                  <a:prstClr val="black"/>
                </a:solidFill>
              </a:rPr>
              <a:pPr/>
              <a:t>74</a:t>
            </a:fld>
            <a:endParaRPr lang="en-CA">
              <a:solidFill>
                <a:prstClr val="black"/>
              </a:solidFill>
            </a:endParaRP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20788"/>
          <a:stretch/>
        </p:blipFill>
        <p:spPr>
          <a:xfrm flipH="1">
            <a:off x="7687141" y="2184119"/>
            <a:ext cx="2582305" cy="2160000"/>
          </a:xfrm>
          <a:prstGeom prst="rect">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925870" y="2249476"/>
            <a:ext cx="2553010" cy="2160000"/>
          </a:xfrm>
          <a:prstGeom prst="rect">
            <a:avLst/>
          </a:prstGeom>
          <a:ln>
            <a:noFill/>
          </a:ln>
          <a:effectLst>
            <a:softEdge rad="112500"/>
          </a:effectLst>
        </p:spPr>
      </p:pic>
      <p:sp>
        <p:nvSpPr>
          <p:cNvPr id="2" name="TextBox 1"/>
          <p:cNvSpPr txBox="1"/>
          <p:nvPr/>
        </p:nvSpPr>
        <p:spPr>
          <a:xfrm>
            <a:off x="1318032" y="2186446"/>
            <a:ext cx="2840355" cy="1938992"/>
          </a:xfrm>
          <a:prstGeom prst="rect">
            <a:avLst/>
          </a:prstGeom>
          <a:noFill/>
        </p:spPr>
        <p:txBody>
          <a:bodyPr wrap="square" rtlCol="0">
            <a:spAutoFit/>
          </a:bodyPr>
          <a:lstStyle/>
          <a:p>
            <a:r>
              <a:rPr lang="en-CA" sz="2400">
                <a:latin typeface="Garamond" panose="02020404030301010803" pitchFamily="18" charset="0"/>
              </a:rPr>
              <a:t>If infant becomes unconscious ensure 911 (internal response) has been activated.</a:t>
            </a:r>
          </a:p>
        </p:txBody>
      </p:sp>
      <p:sp>
        <p:nvSpPr>
          <p:cNvPr id="12" name="TextBox 11"/>
          <p:cNvSpPr txBox="1"/>
          <p:nvPr/>
        </p:nvSpPr>
        <p:spPr>
          <a:xfrm>
            <a:off x="1318032" y="4362510"/>
            <a:ext cx="8728938" cy="1569660"/>
          </a:xfrm>
          <a:prstGeom prst="rect">
            <a:avLst/>
          </a:prstGeom>
          <a:noFill/>
        </p:spPr>
        <p:txBody>
          <a:bodyPr wrap="square" rtlCol="0">
            <a:spAutoFit/>
          </a:bodyPr>
          <a:lstStyle/>
          <a:p>
            <a:r>
              <a:rPr lang="en-CA" sz="2400">
                <a:latin typeface="Garamond" panose="02020404030301010803" pitchFamily="18" charset="0"/>
              </a:rPr>
              <a:t>Then start CPR, after 30 compressions check the infants mouth for any obstructions. If something is found remove it. If nothing found attempt two breaths using BVM. Continue 30:2 cycles until the infant regains breathing, pulse, the AED arrives or EMS takes over.</a:t>
            </a:r>
          </a:p>
        </p:txBody>
      </p:sp>
    </p:spTree>
    <p:extLst>
      <p:ext uri="{BB962C8B-B14F-4D97-AF65-F5344CB8AC3E}">
        <p14:creationId xmlns:p14="http://schemas.microsoft.com/office/powerpoint/2010/main" val="27964518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CA" b="1">
                <a:latin typeface="Garamond" panose="02020404030301010803" pitchFamily="18" charset="0"/>
              </a:rPr>
              <a:t>Student Performance</a:t>
            </a:r>
          </a:p>
        </p:txBody>
      </p:sp>
      <p:sp>
        <p:nvSpPr>
          <p:cNvPr id="7" name="Content Placeholder 6"/>
          <p:cNvSpPr>
            <a:spLocks noGrp="1"/>
          </p:cNvSpPr>
          <p:nvPr>
            <p:ph idx="1"/>
          </p:nvPr>
        </p:nvSpPr>
        <p:spPr>
          <a:xfrm>
            <a:off x="3002638" y="2178635"/>
            <a:ext cx="6186723" cy="2981194"/>
          </a:xfrm>
        </p:spPr>
        <p:txBody>
          <a:bodyPr>
            <a:noAutofit/>
          </a:bodyPr>
          <a:lstStyle/>
          <a:p>
            <a:pPr marL="514350" indent="-514350">
              <a:spcBef>
                <a:spcPts val="0"/>
              </a:spcBef>
              <a:buFont typeface="+mj-lt"/>
              <a:buAutoNum type="arabicPeriod"/>
            </a:pPr>
            <a:r>
              <a:rPr lang="en-CA" b="1">
                <a:latin typeface="Garamond" panose="02020404030301010803" pitchFamily="18" charset="0"/>
              </a:rPr>
              <a:t>Student to perform treatment fora simulated mild choking infant.</a:t>
            </a:r>
          </a:p>
          <a:p>
            <a:pPr marL="514350" indent="-514350">
              <a:spcBef>
                <a:spcPts val="0"/>
              </a:spcBef>
              <a:buFont typeface="+mj-lt"/>
              <a:buAutoNum type="arabicPeriod"/>
            </a:pPr>
            <a:endParaRPr lang="en-CA" b="1">
              <a:latin typeface="Garamond" panose="02020404030301010803" pitchFamily="18" charset="0"/>
            </a:endParaRPr>
          </a:p>
          <a:p>
            <a:pPr marL="514350" indent="-514350">
              <a:spcBef>
                <a:spcPts val="0"/>
              </a:spcBef>
              <a:buFont typeface="+mj-lt"/>
              <a:buAutoNum type="arabicPeriod"/>
            </a:pPr>
            <a:r>
              <a:rPr lang="en-CA" b="1">
                <a:latin typeface="Garamond" panose="02020404030301010803" pitchFamily="18" charset="0"/>
              </a:rPr>
              <a:t>Student to simulate first aid treatment on a severe choking, performing 2 sets of 5 back blows and 5 chest thrusts.  </a:t>
            </a:r>
          </a:p>
        </p:txBody>
      </p:sp>
      <p:sp>
        <p:nvSpPr>
          <p:cNvPr id="9" name="Slide Number Placeholder 8"/>
          <p:cNvSpPr>
            <a:spLocks noGrp="1"/>
          </p:cNvSpPr>
          <p:nvPr>
            <p:ph type="sldNum" sz="quarter" idx="12"/>
          </p:nvPr>
        </p:nvSpPr>
        <p:spPr>
          <a:xfrm>
            <a:off x="8077200" y="6256823"/>
            <a:ext cx="2133600" cy="365125"/>
          </a:xfrm>
        </p:spPr>
        <p:txBody>
          <a:bodyPr/>
          <a:lstStyle/>
          <a:p>
            <a:fld id="{21036CD7-8A89-4C36-8826-635AC63052D9}" type="slidenum">
              <a:rPr lang="en-CA" smtClean="0">
                <a:solidFill>
                  <a:schemeClr val="tx1"/>
                </a:solidFill>
                <a:latin typeface="Garamond" panose="02020404030301010803" pitchFamily="18" charset="0"/>
              </a:rPr>
              <a:pPr/>
              <a:t>75</a:t>
            </a:fld>
            <a:endParaRPr lang="en-CA">
              <a:solidFill>
                <a:schemeClr val="tx1"/>
              </a:solidFill>
              <a:latin typeface="Garamond" panose="02020404030301010803" pitchFamily="18" charset="0"/>
            </a:endParaRPr>
          </a:p>
        </p:txBody>
      </p:sp>
      <p:sp>
        <p:nvSpPr>
          <p:cNvPr id="2" name="Rounded Rectangle 1"/>
          <p:cNvSpPr/>
          <p:nvPr/>
        </p:nvSpPr>
        <p:spPr>
          <a:xfrm>
            <a:off x="2639616" y="1989892"/>
            <a:ext cx="7223760" cy="3456384"/>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Garamond" panose="02020404030301010803" pitchFamily="18" charset="0"/>
            </a:endParaRPr>
          </a:p>
        </p:txBody>
      </p:sp>
      <p:sp>
        <p:nvSpPr>
          <p:cNvPr id="10" name="Rectangle 9"/>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28033203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274638"/>
            <a:ext cx="8229600" cy="994122"/>
          </a:xfrm>
        </p:spPr>
        <p:txBody>
          <a:bodyPr/>
          <a:lstStyle/>
          <a:p>
            <a:r>
              <a:rPr lang="en-CA" b="1">
                <a:latin typeface="Garamond" panose="02020404030301010803" pitchFamily="18" charset="0"/>
              </a:rPr>
              <a:t>Choking</a:t>
            </a:r>
          </a:p>
        </p:txBody>
      </p:sp>
      <p:pic>
        <p:nvPicPr>
          <p:cNvPr id="2" name="Content Placeholder 1"/>
          <p:cNvPicPr>
            <a:picLocks noGrp="1" noChangeAspect="1"/>
          </p:cNvPicPr>
          <p:nvPr>
            <p:ph idx="1"/>
          </p:nvPr>
        </p:nvPicPr>
        <p:blipFill>
          <a:blip r:embed="rId2"/>
          <a:stretch>
            <a:fillRect/>
          </a:stretch>
        </p:blipFill>
        <p:spPr>
          <a:xfrm>
            <a:off x="7320136" y="2420888"/>
            <a:ext cx="2840982" cy="2676376"/>
          </a:xfrm>
          <a:prstGeom prst="rect">
            <a:avLst/>
          </a:prstGeom>
          <a:ln>
            <a:noFill/>
          </a:ln>
          <a:effectLst>
            <a:softEdge rad="112500"/>
          </a:effectLst>
        </p:spPr>
      </p:pic>
      <p:sp>
        <p:nvSpPr>
          <p:cNvPr id="3" name="TextBox 2"/>
          <p:cNvSpPr txBox="1"/>
          <p:nvPr/>
        </p:nvSpPr>
        <p:spPr>
          <a:xfrm>
            <a:off x="1913258" y="1844825"/>
            <a:ext cx="5782942" cy="3539430"/>
          </a:xfrm>
          <a:prstGeom prst="rect">
            <a:avLst/>
          </a:prstGeom>
          <a:noFill/>
        </p:spPr>
        <p:txBody>
          <a:bodyPr wrap="square" rtlCol="0">
            <a:spAutoFit/>
          </a:bodyPr>
          <a:lstStyle/>
          <a:p>
            <a:pPr marL="571500" indent="-571500">
              <a:buFont typeface="Arial" panose="020B0604020202020204" pitchFamily="34" charset="0"/>
              <a:buChar char="•"/>
            </a:pPr>
            <a:r>
              <a:rPr lang="en-US" sz="3200">
                <a:latin typeface="Garamond" panose="02020404030301010803" pitchFamily="18" charset="0"/>
              </a:rPr>
              <a:t>After 5 back blows you may use chest thrusts</a:t>
            </a:r>
          </a:p>
          <a:p>
            <a:pPr marL="571500" indent="-571500">
              <a:buFont typeface="Arial" panose="020B0604020202020204" pitchFamily="34" charset="0"/>
              <a:buChar char="•"/>
            </a:pPr>
            <a:r>
              <a:rPr lang="en-US" sz="3200">
                <a:latin typeface="Garamond" panose="02020404030301010803" pitchFamily="18" charset="0"/>
              </a:rPr>
              <a:t>Flat fist on breastbone using armpits to locate middle of chest</a:t>
            </a:r>
          </a:p>
          <a:p>
            <a:pPr marL="571500" indent="-571500">
              <a:buFont typeface="Arial" panose="020B0604020202020204" pitchFamily="34" charset="0"/>
              <a:buChar char="•"/>
            </a:pPr>
            <a:r>
              <a:rPr lang="en-US" sz="3200">
                <a:latin typeface="Garamond" panose="02020404030301010803" pitchFamily="18" charset="0"/>
              </a:rPr>
              <a:t>Pull straight in up to 5 times</a:t>
            </a:r>
          </a:p>
          <a:p>
            <a:pPr marL="571500" indent="-571500">
              <a:buFont typeface="Arial" panose="020B0604020202020204" pitchFamily="34" charset="0"/>
              <a:buChar char="•"/>
            </a:pPr>
            <a:r>
              <a:rPr lang="en-US" sz="3200">
                <a:latin typeface="Garamond" panose="02020404030301010803" pitchFamily="18" charset="0"/>
              </a:rPr>
              <a:t>Then 5 back blows</a:t>
            </a:r>
          </a:p>
        </p:txBody>
      </p:sp>
      <p:sp>
        <p:nvSpPr>
          <p:cNvPr id="4" name="TextBox 3"/>
          <p:cNvSpPr txBox="1"/>
          <p:nvPr/>
        </p:nvSpPr>
        <p:spPr>
          <a:xfrm>
            <a:off x="2135560" y="1198494"/>
            <a:ext cx="7920880" cy="646331"/>
          </a:xfrm>
          <a:prstGeom prst="rect">
            <a:avLst/>
          </a:prstGeom>
          <a:noFill/>
        </p:spPr>
        <p:txBody>
          <a:bodyPr wrap="square" rtlCol="0">
            <a:spAutoFit/>
          </a:bodyPr>
          <a:lstStyle/>
          <a:p>
            <a:r>
              <a:rPr lang="en-US" sz="3600">
                <a:latin typeface="Garamond" panose="02020404030301010803" pitchFamily="18" charset="0"/>
              </a:rPr>
              <a:t>Pregnant, large or in a wheelchair patient</a:t>
            </a:r>
          </a:p>
        </p:txBody>
      </p:sp>
      <p:sp>
        <p:nvSpPr>
          <p:cNvPr id="7" name="Slide Number Placeholder 6"/>
          <p:cNvSpPr>
            <a:spLocks noGrp="1"/>
          </p:cNvSpPr>
          <p:nvPr>
            <p:ph type="sldNum" sz="quarter" idx="12"/>
          </p:nvPr>
        </p:nvSpPr>
        <p:spPr>
          <a:xfrm>
            <a:off x="8077200" y="6337697"/>
            <a:ext cx="2133600" cy="365125"/>
          </a:xfrm>
        </p:spPr>
        <p:txBody>
          <a:bodyPr/>
          <a:lstStyle/>
          <a:p>
            <a:fld id="{21036CD7-8A89-4C36-8826-635AC63052D9}" type="slidenum">
              <a:rPr lang="en-CA" smtClean="0">
                <a:solidFill>
                  <a:schemeClr val="tx1"/>
                </a:solidFill>
                <a:latin typeface="Garamond" panose="02020404030301010803" pitchFamily="18" charset="0"/>
              </a:rPr>
              <a:t>76</a:t>
            </a:fld>
            <a:endParaRPr lang="en-CA">
              <a:solidFill>
                <a:schemeClr val="tx1"/>
              </a:solidFill>
              <a:latin typeface="Garamond" panose="02020404030301010803" pitchFamily="18" charset="0"/>
            </a:endParaRPr>
          </a:p>
        </p:txBody>
      </p:sp>
      <p:sp>
        <p:nvSpPr>
          <p:cNvPr id="9" name="Rectangle 8"/>
          <p:cNvSpPr/>
          <p:nvPr/>
        </p:nvSpPr>
        <p:spPr>
          <a:xfrm>
            <a:off x="250371" y="120354"/>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14963375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274638"/>
            <a:ext cx="8229600" cy="994122"/>
          </a:xfrm>
        </p:spPr>
        <p:txBody>
          <a:bodyPr/>
          <a:lstStyle/>
          <a:p>
            <a:r>
              <a:rPr lang="en-CA" b="1">
                <a:latin typeface="Garamond" panose="02020404030301010803" pitchFamily="18" charset="0"/>
              </a:rPr>
              <a:t>Choking</a:t>
            </a:r>
          </a:p>
        </p:txBody>
      </p:sp>
      <p:sp>
        <p:nvSpPr>
          <p:cNvPr id="3" name="TextBox 2"/>
          <p:cNvSpPr txBox="1"/>
          <p:nvPr/>
        </p:nvSpPr>
        <p:spPr>
          <a:xfrm>
            <a:off x="2495600" y="2479829"/>
            <a:ext cx="4752528" cy="1754326"/>
          </a:xfrm>
          <a:prstGeom prst="rect">
            <a:avLst/>
          </a:prstGeom>
          <a:noFill/>
        </p:spPr>
        <p:txBody>
          <a:bodyPr wrap="square" rtlCol="0">
            <a:spAutoFit/>
          </a:bodyPr>
          <a:lstStyle/>
          <a:p>
            <a:r>
              <a:rPr lang="en-US" sz="3600">
                <a:latin typeface="Garamond" panose="02020404030301010803" pitchFamily="18" charset="0"/>
              </a:rPr>
              <a:t>What do you do if you are severely choking and alone?</a:t>
            </a:r>
          </a:p>
        </p:txBody>
      </p:sp>
      <p:sp>
        <p:nvSpPr>
          <p:cNvPr id="4" name="TextBox 3"/>
          <p:cNvSpPr txBox="1"/>
          <p:nvPr/>
        </p:nvSpPr>
        <p:spPr>
          <a:xfrm>
            <a:off x="2131021" y="1412777"/>
            <a:ext cx="3960440" cy="646331"/>
          </a:xfrm>
          <a:prstGeom prst="rect">
            <a:avLst/>
          </a:prstGeom>
          <a:noFill/>
        </p:spPr>
        <p:txBody>
          <a:bodyPr wrap="square" rtlCol="0">
            <a:spAutoFit/>
          </a:bodyPr>
          <a:lstStyle/>
          <a:p>
            <a:r>
              <a:rPr lang="en-US" sz="3600">
                <a:latin typeface="Garamond" panose="02020404030301010803" pitchFamily="18" charset="0"/>
              </a:rPr>
              <a:t>Alone and choking</a:t>
            </a:r>
          </a:p>
        </p:txBody>
      </p:sp>
      <p:sp>
        <p:nvSpPr>
          <p:cNvPr id="7" name="Slide Number Placeholder 6"/>
          <p:cNvSpPr>
            <a:spLocks noGrp="1"/>
          </p:cNvSpPr>
          <p:nvPr>
            <p:ph type="sldNum" sz="quarter" idx="12"/>
          </p:nvPr>
        </p:nvSpPr>
        <p:spPr>
          <a:xfrm>
            <a:off x="8011834" y="6229686"/>
            <a:ext cx="2133600" cy="365125"/>
          </a:xfrm>
        </p:spPr>
        <p:txBody>
          <a:bodyPr/>
          <a:lstStyle/>
          <a:p>
            <a:fld id="{21036CD7-8A89-4C36-8826-635AC63052D9}" type="slidenum">
              <a:rPr lang="en-CA" smtClean="0">
                <a:solidFill>
                  <a:schemeClr val="tx1"/>
                </a:solidFill>
                <a:latin typeface="Garamond" panose="02020404030301010803" pitchFamily="18" charset="0"/>
              </a:rPr>
              <a:t>77</a:t>
            </a:fld>
            <a:endParaRPr lang="en-CA">
              <a:solidFill>
                <a:schemeClr val="tx1"/>
              </a:solidFill>
              <a:latin typeface="Garamond" panose="02020404030301010803" pitchFamily="18" charset="0"/>
            </a:endParaRPr>
          </a:p>
        </p:txBody>
      </p:sp>
      <p:pic>
        <p:nvPicPr>
          <p:cNvPr id="9" name="Content Placeholder 8"/>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9303" t="15123" r="31188"/>
          <a:stretch/>
        </p:blipFill>
        <p:spPr>
          <a:xfrm>
            <a:off x="7320136" y="1628800"/>
            <a:ext cx="2822304" cy="3600000"/>
          </a:xfrm>
          <a:prstGeom prst="rect">
            <a:avLst/>
          </a:prstGeom>
          <a:ln>
            <a:noFill/>
          </a:ln>
          <a:effectLst>
            <a:softEdge rad="112500"/>
          </a:effectLst>
        </p:spPr>
      </p:pic>
      <p:sp>
        <p:nvSpPr>
          <p:cNvPr id="10" name="Rectangle 9"/>
          <p:cNvSpPr/>
          <p:nvPr/>
        </p:nvSpPr>
        <p:spPr>
          <a:xfrm>
            <a:off x="7464152" y="5405735"/>
            <a:ext cx="2592288" cy="307777"/>
          </a:xfrm>
          <a:prstGeom prst="rect">
            <a:avLst/>
          </a:prstGeom>
        </p:spPr>
        <p:txBody>
          <a:bodyPr wrap="square">
            <a:spAutoFit/>
          </a:bodyPr>
          <a:lstStyle/>
          <a:p>
            <a:r>
              <a:rPr lang="en-CA" sz="700">
                <a:latin typeface="Garamond" panose="02020404030301010803" pitchFamily="18" charset="0"/>
              </a:rPr>
              <a:t>http://schwartznow.files.wordpress.com/2014/05/dr-oz-2-compressed.jpg</a:t>
            </a:r>
          </a:p>
        </p:txBody>
      </p:sp>
      <p:sp>
        <p:nvSpPr>
          <p:cNvPr id="11" name="Rectangle 10"/>
          <p:cNvSpPr/>
          <p:nvPr/>
        </p:nvSpPr>
        <p:spPr>
          <a:xfrm>
            <a:off x="250371" y="65925"/>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37917129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b="1">
                <a:latin typeface="Garamond" panose="02020404030301010803" pitchFamily="18" charset="0"/>
              </a:rPr>
              <a:t>2 Person C.P.R.</a:t>
            </a:r>
          </a:p>
        </p:txBody>
      </p:sp>
      <p:sp>
        <p:nvSpPr>
          <p:cNvPr id="3" name="Content Placeholder 2"/>
          <p:cNvSpPr>
            <a:spLocks noGrp="1"/>
          </p:cNvSpPr>
          <p:nvPr>
            <p:ph idx="1"/>
          </p:nvPr>
        </p:nvSpPr>
        <p:spPr>
          <a:xfrm>
            <a:off x="1256557" y="1176859"/>
            <a:ext cx="9236521" cy="5544616"/>
          </a:xfrm>
          <a:ln w="57150">
            <a:noFill/>
          </a:ln>
        </p:spPr>
        <p:txBody>
          <a:bodyPr>
            <a:normAutofit/>
          </a:bodyPr>
          <a:lstStyle/>
          <a:p>
            <a:endParaRPr lang="en-CA">
              <a:latin typeface="Garamond" panose="02020404030301010803" pitchFamily="18" charset="0"/>
            </a:endParaRPr>
          </a:p>
          <a:p>
            <a:r>
              <a:rPr lang="en-CA">
                <a:latin typeface="Garamond" panose="02020404030301010803" pitchFamily="18" charset="0"/>
              </a:rPr>
              <a:t>CPR is very tiring</a:t>
            </a:r>
          </a:p>
          <a:p>
            <a:r>
              <a:rPr lang="en-CA">
                <a:latin typeface="Garamond" panose="02020404030301010803" pitchFamily="18" charset="0"/>
              </a:rPr>
              <a:t>Switch with another person</a:t>
            </a:r>
          </a:p>
          <a:p>
            <a:pPr marL="0" indent="0">
              <a:buNone/>
            </a:pPr>
            <a:r>
              <a:rPr lang="en-CA">
                <a:latin typeface="Garamond" panose="02020404030301010803" pitchFamily="18" charset="0"/>
              </a:rPr>
              <a:t>    after 2 mins or 5 cycles of CPR  </a:t>
            </a:r>
          </a:p>
          <a:p>
            <a:pPr marL="0" indent="0">
              <a:buNone/>
            </a:pPr>
            <a:r>
              <a:rPr lang="en-CA">
                <a:latin typeface="Garamond" panose="02020404030301010803" pitchFamily="18" charset="0"/>
              </a:rPr>
              <a:t>CPR remains 30 compressions to 2 </a:t>
            </a:r>
          </a:p>
          <a:p>
            <a:pPr marL="0" indent="0">
              <a:buNone/>
            </a:pPr>
            <a:r>
              <a:rPr lang="en-CA">
                <a:latin typeface="Garamond" panose="02020404030301010803" pitchFamily="18" charset="0"/>
              </a:rPr>
              <a:t>Breaths  with 2 or more first aiders</a:t>
            </a:r>
          </a:p>
          <a:p>
            <a:pPr marL="0" indent="0">
              <a:buNone/>
            </a:pPr>
            <a:r>
              <a:rPr lang="en-CA">
                <a:latin typeface="Garamond" panose="02020404030301010803" pitchFamily="18" charset="0"/>
              </a:rPr>
              <a:t> performing CPR</a:t>
            </a:r>
          </a:p>
          <a:p>
            <a:pPr marL="0" indent="0">
              <a:buNone/>
            </a:pPr>
            <a:r>
              <a:rPr lang="en-CA">
                <a:latin typeface="Garamond" panose="02020404030301010803" pitchFamily="18" charset="0"/>
              </a:rPr>
              <a:t> </a:t>
            </a:r>
          </a:p>
          <a:p>
            <a:pPr marL="0" indent="0">
              <a:buNone/>
            </a:pPr>
            <a:endParaRPr lang="en-CA">
              <a:latin typeface="Garamond" panose="02020404030301010803" pitchFamily="18" charset="0"/>
            </a:endParaRPr>
          </a:p>
          <a:p>
            <a:endParaRPr lang="en-CA">
              <a:latin typeface="Garamond" panose="02020404030301010803" pitchFamily="18" charset="0"/>
            </a:endParaRPr>
          </a:p>
        </p:txBody>
      </p:sp>
      <p:sp>
        <p:nvSpPr>
          <p:cNvPr id="4" name="Slide Number Placeholder 3"/>
          <p:cNvSpPr>
            <a:spLocks noGrp="1"/>
          </p:cNvSpPr>
          <p:nvPr>
            <p:ph type="sldNum" sz="quarter" idx="12"/>
          </p:nvPr>
        </p:nvSpPr>
        <p:spPr/>
        <p:txBody>
          <a:bodyPr/>
          <a:lstStyle/>
          <a:p>
            <a:fld id="{904D08A5-A0E9-4F5F-A29A-D3827C8E04D6}" type="slidenum">
              <a:rPr lang="en-CA" smtClean="0">
                <a:latin typeface="Garamond" panose="02020404030301010803" pitchFamily="18" charset="0"/>
              </a:rPr>
              <a:t>78</a:t>
            </a:fld>
            <a:endParaRPr lang="en-CA">
              <a:latin typeface="Garamond" panose="02020404030301010803"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5660" t="4461" r="30189" b="32891"/>
          <a:stretch/>
        </p:blipFill>
        <p:spPr>
          <a:xfrm>
            <a:off x="6633715" y="1486413"/>
            <a:ext cx="4540095" cy="4284000"/>
          </a:xfrm>
          <a:prstGeom prst="rect">
            <a:avLst/>
          </a:prstGeom>
          <a:ln>
            <a:noFill/>
          </a:ln>
          <a:effectLst>
            <a:softEdge rad="112500"/>
          </a:effectLst>
        </p:spPr>
      </p:pic>
      <p:sp>
        <p:nvSpPr>
          <p:cNvPr id="8" name="Rectangle 7"/>
          <p:cNvSpPr/>
          <p:nvPr/>
        </p:nvSpPr>
        <p:spPr>
          <a:xfrm>
            <a:off x="250371" y="65925"/>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5880029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829" y="275863"/>
            <a:ext cx="8229600" cy="1143000"/>
          </a:xfrm>
        </p:spPr>
        <p:txBody>
          <a:bodyPr/>
          <a:lstStyle/>
          <a:p>
            <a:r>
              <a:rPr lang="en-CA" b="1">
                <a:latin typeface="Garamond" panose="02020404030301010803" pitchFamily="18" charset="0"/>
              </a:rPr>
              <a:t>CPR Review</a:t>
            </a:r>
          </a:p>
        </p:txBody>
      </p:sp>
      <p:sp>
        <p:nvSpPr>
          <p:cNvPr id="4" name="Slide Number Placeholder 3"/>
          <p:cNvSpPr>
            <a:spLocks noGrp="1"/>
          </p:cNvSpPr>
          <p:nvPr>
            <p:ph type="sldNum" sz="quarter" idx="12"/>
          </p:nvPr>
        </p:nvSpPr>
        <p:spPr/>
        <p:txBody>
          <a:bodyPr/>
          <a:lstStyle/>
          <a:p>
            <a:fld id="{904D08A5-A0E9-4F5F-A29A-D3827C8E04D6}" type="slidenum">
              <a:rPr lang="en-CA" smtClean="0">
                <a:latin typeface="Garamond" panose="02020404030301010803" pitchFamily="18" charset="0"/>
              </a:rPr>
              <a:t>79</a:t>
            </a:fld>
            <a:endParaRPr lang="en-CA">
              <a:latin typeface="Garamond" panose="02020404030301010803" pitchFamily="18" charset="0"/>
            </a:endParaRPr>
          </a:p>
        </p:txBody>
      </p:sp>
      <p:sp>
        <p:nvSpPr>
          <p:cNvPr id="6" name="TextBox 5"/>
          <p:cNvSpPr txBox="1"/>
          <p:nvPr/>
        </p:nvSpPr>
        <p:spPr>
          <a:xfrm>
            <a:off x="1645703" y="1650698"/>
            <a:ext cx="8136904" cy="4524315"/>
          </a:xfrm>
          <a:prstGeom prst="rect">
            <a:avLst/>
          </a:prstGeom>
          <a:noFill/>
        </p:spPr>
        <p:txBody>
          <a:bodyPr wrap="square" rtlCol="0">
            <a:spAutoFit/>
          </a:bodyPr>
          <a:lstStyle/>
          <a:p>
            <a:pPr marL="457200" indent="-457200">
              <a:buFont typeface="Arial" pitchFamily="34" charset="0"/>
              <a:buChar char="•"/>
            </a:pPr>
            <a:r>
              <a:rPr lang="en-CA" sz="3200">
                <a:latin typeface="Garamond" panose="02020404030301010803" pitchFamily="18" charset="0"/>
              </a:rPr>
              <a:t>Minimize interruptions</a:t>
            </a:r>
          </a:p>
          <a:p>
            <a:pPr marL="457200" indent="-457200">
              <a:buFont typeface="Arial" pitchFamily="34" charset="0"/>
              <a:buChar char="•"/>
            </a:pPr>
            <a:endParaRPr lang="en-CA" sz="3200">
              <a:latin typeface="Garamond" panose="02020404030301010803" pitchFamily="18" charset="0"/>
            </a:endParaRPr>
          </a:p>
          <a:p>
            <a:pPr marL="457200" indent="-457200">
              <a:buFont typeface="Arial" pitchFamily="34" charset="0"/>
              <a:buChar char="•"/>
            </a:pPr>
            <a:r>
              <a:rPr lang="en-CA" sz="3200">
                <a:latin typeface="Garamond" panose="02020404030301010803" pitchFamily="18" charset="0"/>
              </a:rPr>
              <a:t>Push hard &amp; fast, rate of 100/min.</a:t>
            </a:r>
          </a:p>
          <a:p>
            <a:pPr marL="457200" indent="-457200">
              <a:buFont typeface="Arial" pitchFamily="34" charset="0"/>
              <a:buChar char="•"/>
            </a:pPr>
            <a:endParaRPr lang="en-CA" sz="3200">
              <a:latin typeface="Garamond" panose="02020404030301010803" pitchFamily="18" charset="0"/>
            </a:endParaRPr>
          </a:p>
          <a:p>
            <a:pPr marL="457200" indent="-457200">
              <a:buFont typeface="Arial" pitchFamily="34" charset="0"/>
              <a:buChar char="•"/>
            </a:pPr>
            <a:r>
              <a:rPr lang="en-CA" sz="3200">
                <a:latin typeface="Garamond" panose="02020404030301010803" pitchFamily="18" charset="0"/>
              </a:rPr>
              <a:t>Allow chest to rise fully (recoil)</a:t>
            </a:r>
          </a:p>
          <a:p>
            <a:pPr marL="457200" indent="-457200">
              <a:buFont typeface="Arial" pitchFamily="34" charset="0"/>
              <a:buChar char="•"/>
            </a:pPr>
            <a:endParaRPr lang="en-CA" sz="3200">
              <a:latin typeface="Garamond" panose="02020404030301010803" pitchFamily="18" charset="0"/>
            </a:endParaRPr>
          </a:p>
          <a:p>
            <a:pPr marL="457200" indent="-457200">
              <a:buFont typeface="Arial" pitchFamily="34" charset="0"/>
              <a:buChar char="•"/>
            </a:pPr>
            <a:r>
              <a:rPr lang="en-CA" sz="3200">
                <a:latin typeface="Garamond" panose="02020404030301010803" pitchFamily="18" charset="0"/>
              </a:rPr>
              <a:t>Remember high quality compressions</a:t>
            </a:r>
          </a:p>
          <a:p>
            <a:pPr marL="457200" indent="-457200">
              <a:buFont typeface="Arial" pitchFamily="34" charset="0"/>
              <a:buChar char="•"/>
            </a:pPr>
            <a:endParaRPr lang="en-CA" sz="3200">
              <a:latin typeface="Garamond" panose="02020404030301010803" pitchFamily="18" charset="0"/>
            </a:endParaRPr>
          </a:p>
          <a:p>
            <a:pPr marL="457200" indent="-457200">
              <a:buFont typeface="Arial" pitchFamily="34" charset="0"/>
              <a:buChar char="•"/>
            </a:pPr>
            <a:r>
              <a:rPr lang="en-CA" sz="3200">
                <a:latin typeface="Garamond" panose="02020404030301010803" pitchFamily="18" charset="0"/>
              </a:rPr>
              <a:t>Switch rescuers after 2 minutes (if possible)</a:t>
            </a:r>
            <a:endParaRPr lang="en-CA">
              <a:latin typeface="Garamond" panose="02020404030301010803"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677" y="1318525"/>
            <a:ext cx="2667123" cy="3996000"/>
          </a:xfrm>
          <a:prstGeom prst="rect">
            <a:avLst/>
          </a:prstGeom>
          <a:ln>
            <a:noFill/>
          </a:ln>
          <a:effectLst>
            <a:softEdge rad="112500"/>
          </a:effectLst>
        </p:spPr>
      </p:pic>
      <p:sp>
        <p:nvSpPr>
          <p:cNvPr id="8" name="Rectangle 7"/>
          <p:cNvSpPr/>
          <p:nvPr/>
        </p:nvSpPr>
        <p:spPr>
          <a:xfrm>
            <a:off x="217714" y="275862"/>
            <a:ext cx="11604172" cy="6335847"/>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latin typeface="Garamond" panose="02020404030301010803" pitchFamily="18" charset="0"/>
            </a:endParaRPr>
          </a:p>
        </p:txBody>
      </p:sp>
    </p:spTree>
    <p:extLst>
      <p:ext uri="{BB962C8B-B14F-4D97-AF65-F5344CB8AC3E}">
        <p14:creationId xmlns:p14="http://schemas.microsoft.com/office/powerpoint/2010/main" val="1901741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Communicable Diseases</a:t>
            </a:r>
          </a:p>
        </p:txBody>
      </p:sp>
      <p:sp>
        <p:nvSpPr>
          <p:cNvPr id="7" name="Content Placeholder 6"/>
          <p:cNvSpPr>
            <a:spLocks noGrp="1"/>
          </p:cNvSpPr>
          <p:nvPr>
            <p:ph idx="1"/>
          </p:nvPr>
        </p:nvSpPr>
        <p:spPr>
          <a:xfrm>
            <a:off x="1847528" y="1340768"/>
            <a:ext cx="8496944" cy="5112568"/>
          </a:xfrm>
        </p:spPr>
        <p:txBody>
          <a:bodyPr>
            <a:normAutofit fontScale="92500" lnSpcReduction="10000"/>
          </a:bodyPr>
          <a:lstStyle/>
          <a:p>
            <a:pPr>
              <a:lnSpc>
                <a:spcPct val="150000"/>
              </a:lnSpc>
            </a:pPr>
            <a:r>
              <a:rPr lang="en-CA" sz="3600" b="1">
                <a:latin typeface="Garamond" panose="02020404030301010803" pitchFamily="18" charset="0"/>
              </a:rPr>
              <a:t>Airborne</a:t>
            </a:r>
            <a:r>
              <a:rPr lang="en-CA" sz="3600">
                <a:latin typeface="Garamond" panose="02020404030301010803" pitchFamily="18" charset="0"/>
              </a:rPr>
              <a:t> – Tuberculosis</a:t>
            </a:r>
          </a:p>
          <a:p>
            <a:pPr>
              <a:lnSpc>
                <a:spcPct val="150000"/>
              </a:lnSpc>
            </a:pPr>
            <a:r>
              <a:rPr lang="en-CA" sz="3600" b="1">
                <a:latin typeface="Garamond" panose="02020404030301010803" pitchFamily="18" charset="0"/>
              </a:rPr>
              <a:t>Body Fluids or blood </a:t>
            </a:r>
            <a:r>
              <a:rPr lang="en-CA" sz="3600">
                <a:latin typeface="Garamond" panose="02020404030301010803" pitchFamily="18" charset="0"/>
              </a:rPr>
              <a:t>– HIV, Aids, </a:t>
            </a:r>
          </a:p>
          <a:p>
            <a:pPr marL="0" indent="0">
              <a:lnSpc>
                <a:spcPct val="150000"/>
              </a:lnSpc>
              <a:buNone/>
            </a:pPr>
            <a:r>
              <a:rPr lang="en-CA" sz="3600">
                <a:latin typeface="Garamond" panose="02020404030301010803" pitchFamily="18" charset="0"/>
              </a:rPr>
              <a:t>    Hepatitis B, Hepatitis C and Meningitis</a:t>
            </a:r>
          </a:p>
          <a:p>
            <a:pPr>
              <a:lnSpc>
                <a:spcPct val="150000"/>
              </a:lnSpc>
            </a:pPr>
            <a:r>
              <a:rPr lang="en-CA" sz="3600">
                <a:latin typeface="Garamond" panose="02020404030301010803" pitchFamily="18" charset="0"/>
              </a:rPr>
              <a:t>Immunizations and frequent hand washing</a:t>
            </a:r>
          </a:p>
          <a:p>
            <a:pPr>
              <a:lnSpc>
                <a:spcPct val="150000"/>
              </a:lnSpc>
            </a:pPr>
            <a:r>
              <a:rPr lang="en-CA" sz="3600">
                <a:latin typeface="Garamond" panose="02020404030301010803" pitchFamily="18" charset="0"/>
              </a:rPr>
              <a:t>Personal Protective Equipment (PPE)</a:t>
            </a:r>
          </a:p>
          <a:p>
            <a:pPr>
              <a:lnSpc>
                <a:spcPct val="150000"/>
              </a:lnSpc>
            </a:pPr>
            <a:r>
              <a:rPr lang="en-CA" sz="3600">
                <a:latin typeface="Garamond" panose="02020404030301010803" pitchFamily="18" charset="0"/>
              </a:rPr>
              <a:t>Latex free gloves and barrier devices</a:t>
            </a:r>
          </a:p>
          <a:p>
            <a:endParaRPr lang="en-CA"/>
          </a:p>
        </p:txBody>
      </p:sp>
      <p:sp>
        <p:nvSpPr>
          <p:cNvPr id="3" name="Slide Number Placeholder 2"/>
          <p:cNvSpPr>
            <a:spLocks noGrp="1"/>
          </p:cNvSpPr>
          <p:nvPr>
            <p:ph type="sldNum" sz="quarter" idx="12"/>
          </p:nvPr>
        </p:nvSpPr>
        <p:spPr/>
        <p:txBody>
          <a:bodyPr/>
          <a:lstStyle/>
          <a:p>
            <a:fld id="{21036CD7-8A89-4C36-8826-635AC63052D9}" type="slidenum">
              <a:rPr lang="en-CA" smtClean="0">
                <a:solidFill>
                  <a:prstClr val="black">
                    <a:tint val="75000"/>
                  </a:prstClr>
                </a:solidFill>
              </a:rPr>
              <a:pPr/>
              <a:t>8</a:t>
            </a:fld>
            <a:endParaRPr lang="en-CA">
              <a:solidFill>
                <a:prstClr val="black">
                  <a:tint val="75000"/>
                </a:prstClr>
              </a:solidFill>
            </a:endParaRPr>
          </a:p>
        </p:txBody>
      </p:sp>
      <p:sp>
        <p:nvSpPr>
          <p:cNvPr id="9" name="Rectangle 8"/>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36335903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11530" y="773832"/>
            <a:ext cx="9532942" cy="1143000"/>
          </a:xfrm>
        </p:spPr>
        <p:txBody>
          <a:bodyPr>
            <a:normAutofit/>
          </a:bodyPr>
          <a:lstStyle/>
          <a:p>
            <a:pPr algn="ctr"/>
            <a:r>
              <a:rPr lang="en-CA" sz="6600" b="1">
                <a:latin typeface="Garamond" panose="02020404030301010803" pitchFamily="18" charset="0"/>
              </a:rPr>
              <a:t>CPR and AED</a:t>
            </a:r>
          </a:p>
        </p:txBody>
      </p:sp>
      <p:graphicFrame>
        <p:nvGraphicFramePr>
          <p:cNvPr id="4" name="Content Placeholder 3"/>
          <p:cNvGraphicFramePr>
            <a:graphicFrameLocks noGrp="1"/>
          </p:cNvGraphicFramePr>
          <p:nvPr>
            <p:ph idx="1"/>
          </p:nvPr>
        </p:nvGraphicFramePr>
        <p:xfrm>
          <a:off x="2016224" y="2060849"/>
          <a:ext cx="8229600" cy="3777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205740" y="240030"/>
            <a:ext cx="11795760" cy="6357322"/>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
        <p:nvSpPr>
          <p:cNvPr id="3" name="Slide Number Placeholder 2"/>
          <p:cNvSpPr>
            <a:spLocks noGrp="1"/>
          </p:cNvSpPr>
          <p:nvPr>
            <p:ph type="sldNum" sz="quarter" idx="12"/>
          </p:nvPr>
        </p:nvSpPr>
        <p:spPr>
          <a:xfrm>
            <a:off x="8112224" y="6232228"/>
            <a:ext cx="2133600" cy="365125"/>
          </a:xfrm>
        </p:spPr>
        <p:txBody>
          <a:bodyPr/>
          <a:lstStyle/>
          <a:p>
            <a:fld id="{21036CD7-8A89-4C36-8826-635AC63052D9}" type="slidenum">
              <a:rPr lang="en-CA" smtClean="0">
                <a:solidFill>
                  <a:schemeClr val="tx1"/>
                </a:solidFill>
              </a:rPr>
              <a:pPr/>
              <a:t>80</a:t>
            </a:fld>
            <a:endParaRPr lang="en-CA">
              <a:solidFill>
                <a:schemeClr val="tx1"/>
              </a:solidFill>
            </a:endParaRPr>
          </a:p>
        </p:txBody>
      </p:sp>
    </p:spTree>
    <p:extLst>
      <p:ext uri="{BB962C8B-B14F-4D97-AF65-F5344CB8AC3E}">
        <p14:creationId xmlns:p14="http://schemas.microsoft.com/office/powerpoint/2010/main" val="2738811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75520" y="274638"/>
            <a:ext cx="8568952" cy="1143000"/>
          </a:xfrm>
        </p:spPr>
        <p:txBody>
          <a:bodyPr>
            <a:normAutofit/>
          </a:bodyPr>
          <a:lstStyle/>
          <a:p>
            <a:r>
              <a:rPr lang="en-CA"/>
              <a:t>Thank you for taking the time to care!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01528" y="1600201"/>
            <a:ext cx="6788944" cy="4525963"/>
          </a:xfrm>
          <a:prstGeom prst="rect">
            <a:avLst/>
          </a:prstGeom>
          <a:ln>
            <a:noFill/>
          </a:ln>
          <a:effectLst>
            <a:softEdge rad="112500"/>
          </a:effectLst>
        </p:spPr>
      </p:pic>
      <p:sp>
        <p:nvSpPr>
          <p:cNvPr id="8" name="Rectangle 7"/>
          <p:cNvSpPr/>
          <p:nvPr/>
        </p:nvSpPr>
        <p:spPr>
          <a:xfrm>
            <a:off x="297180" y="182880"/>
            <a:ext cx="11715750" cy="6414472"/>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
        <p:nvSpPr>
          <p:cNvPr id="3" name="Slide Number Placeholder 2"/>
          <p:cNvSpPr>
            <a:spLocks noGrp="1"/>
          </p:cNvSpPr>
          <p:nvPr>
            <p:ph type="sldNum" sz="quarter" idx="12"/>
          </p:nvPr>
        </p:nvSpPr>
        <p:spPr>
          <a:xfrm>
            <a:off x="8112224" y="6179196"/>
            <a:ext cx="2133600" cy="365125"/>
          </a:xfrm>
        </p:spPr>
        <p:txBody>
          <a:bodyPr/>
          <a:lstStyle/>
          <a:p>
            <a:fld id="{21036CD7-8A89-4C36-8826-635AC63052D9}" type="slidenum">
              <a:rPr lang="en-CA" smtClean="0">
                <a:solidFill>
                  <a:prstClr val="black"/>
                </a:solidFill>
              </a:rPr>
              <a:pPr/>
              <a:t>81</a:t>
            </a:fld>
            <a:endParaRPr lang="en-CA">
              <a:solidFill>
                <a:prstClr val="black"/>
              </a:solidFill>
            </a:endParaRPr>
          </a:p>
        </p:txBody>
      </p:sp>
    </p:spTree>
    <p:extLst>
      <p:ext uri="{BB962C8B-B14F-4D97-AF65-F5344CB8AC3E}">
        <p14:creationId xmlns:p14="http://schemas.microsoft.com/office/powerpoint/2010/main" val="1700779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a:latin typeface="Garamond" panose="02020404030301010803" pitchFamily="18" charset="0"/>
              </a:rPr>
              <a:t>Personal Protective Equipment</a:t>
            </a:r>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27648" y="1556792"/>
            <a:ext cx="1656870" cy="1620000"/>
          </a:xfrm>
          <a:prstGeom prst="rect">
            <a:avLst/>
          </a:prstGeom>
          <a:ln>
            <a:noFill/>
          </a:ln>
          <a:effectLst>
            <a:softEdge rad="112500"/>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3872" y="1571694"/>
            <a:ext cx="1620000" cy="1641282"/>
          </a:xfrm>
          <a:prstGeom prst="rect">
            <a:avLst/>
          </a:prstGeom>
          <a:ln>
            <a:noFill/>
          </a:ln>
          <a:effectLst>
            <a:softEdge rad="112500"/>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0096" y="1597681"/>
            <a:ext cx="1656000" cy="1611084"/>
          </a:xfrm>
          <a:prstGeom prst="rect">
            <a:avLst/>
          </a:prstGeom>
          <a:ln>
            <a:noFill/>
          </a:ln>
          <a:effectLst>
            <a:softEdge rad="112500"/>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7648" y="3594939"/>
            <a:ext cx="1656182" cy="1620000"/>
          </a:xfrm>
          <a:prstGeom prst="rect">
            <a:avLst/>
          </a:prstGeom>
          <a:ln>
            <a:noFill/>
          </a:ln>
          <a:effectLst>
            <a:softEdge rad="112500"/>
          </a:effec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3872" y="3599875"/>
            <a:ext cx="1620000" cy="1584612"/>
          </a:xfrm>
          <a:prstGeom prst="rect">
            <a:avLst/>
          </a:prstGeom>
          <a:ln>
            <a:noFill/>
          </a:ln>
          <a:effectLst>
            <a:softEdge rad="112500"/>
          </a:effectLst>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0097" y="3559551"/>
            <a:ext cx="1648641" cy="1620000"/>
          </a:xfrm>
          <a:prstGeom prst="rect">
            <a:avLst/>
          </a:prstGeom>
          <a:ln>
            <a:noFill/>
          </a:ln>
          <a:effectLst>
            <a:softEdge rad="112500"/>
          </a:effectLst>
        </p:spPr>
      </p:pic>
      <p:sp>
        <p:nvSpPr>
          <p:cNvPr id="10" name="Rectangle 9"/>
          <p:cNvSpPr/>
          <p:nvPr/>
        </p:nvSpPr>
        <p:spPr>
          <a:xfrm>
            <a:off x="250371" y="163897"/>
            <a:ext cx="11604172" cy="6466724"/>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B0B1F"/>
              </a:solidFill>
            </a:endParaRPr>
          </a:p>
        </p:txBody>
      </p:sp>
    </p:spTree>
    <p:extLst>
      <p:ext uri="{BB962C8B-B14F-4D97-AF65-F5344CB8AC3E}">
        <p14:creationId xmlns:p14="http://schemas.microsoft.com/office/powerpoint/2010/main" val="13820765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81B41320DA7B4181650386DD92023F" ma:contentTypeVersion="8" ma:contentTypeDescription="Create a new document." ma:contentTypeScope="" ma:versionID="eafc8fdc34b734e62e9637070a768430">
  <xsd:schema xmlns:xsd="http://www.w3.org/2001/XMLSchema" xmlns:xs="http://www.w3.org/2001/XMLSchema" xmlns:p="http://schemas.microsoft.com/office/2006/metadata/properties" xmlns:ns2="b54dc4fe-4d5f-4b48-8d43-337daf60e44f" xmlns:ns3="2e62c590-5158-42d0-a595-44832eb3681e" targetNamespace="http://schemas.microsoft.com/office/2006/metadata/properties" ma:root="true" ma:fieldsID="a0fef6750696e2345e822c9f09464ea8" ns2:_="" ns3:_="">
    <xsd:import namespace="b54dc4fe-4d5f-4b48-8d43-337daf60e44f"/>
    <xsd:import namespace="2e62c590-5158-42d0-a595-44832eb3681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4dc4fe-4d5f-4b48-8d43-337daf60e44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e62c590-5158-42d0-a595-44832eb3681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9BAFD7-6E0F-4FBE-950E-379601359D51}">
  <ds:schemaRefs>
    <ds:schemaRef ds:uri="2e62c590-5158-42d0-a595-44832eb3681e"/>
    <ds:schemaRef ds:uri="b54dc4fe-4d5f-4b48-8d43-337daf60e4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D0936D-651C-4102-90E6-A2EAAD7CBE49}">
  <ds:schemaRefs>
    <ds:schemaRef ds:uri="2e62c590-5158-42d0-a595-44832eb3681e"/>
    <ds:schemaRef ds:uri="b54dc4fe-4d5f-4b48-8d43-337daf60e44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1E03F16-28D5-4150-A254-07A0BBDBD5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81</Slides>
  <Notes>62</Notes>
  <HiddenSlides>0</HiddenSlide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Office Theme</vt:lpstr>
      <vt:lpstr> AED and CPR </vt:lpstr>
      <vt:lpstr>CPR and AED Agenda</vt:lpstr>
      <vt:lpstr>Information</vt:lpstr>
      <vt:lpstr>Terms</vt:lpstr>
      <vt:lpstr>Terms</vt:lpstr>
      <vt:lpstr>Good Samaritan Law Bill 20 </vt:lpstr>
      <vt:lpstr>Student Performance</vt:lpstr>
      <vt:lpstr>Communicable Diseases</vt:lpstr>
      <vt:lpstr>Personal Protective Equipment</vt:lpstr>
      <vt:lpstr>Student Performance</vt:lpstr>
      <vt:lpstr>Personal Protective Equipment</vt:lpstr>
      <vt:lpstr>Critical Incident Stress  and Post Traumatic Stress Disorder</vt:lpstr>
      <vt:lpstr>First Aider’s Reaction</vt:lpstr>
      <vt:lpstr>Emergency Scene  Management</vt:lpstr>
      <vt:lpstr>Emergency Scene Management</vt:lpstr>
      <vt:lpstr>Emergency Scene Management</vt:lpstr>
      <vt:lpstr>Emergency Approach</vt:lpstr>
      <vt:lpstr>Scene Survey</vt:lpstr>
      <vt:lpstr>Scene Survey</vt:lpstr>
      <vt:lpstr>Scene Survey</vt:lpstr>
      <vt:lpstr>Student Performance</vt:lpstr>
      <vt:lpstr>        Emergency Scene Management</vt:lpstr>
      <vt:lpstr>Primary Survey </vt:lpstr>
      <vt:lpstr>Primary Survey</vt:lpstr>
      <vt:lpstr>Primary Survey</vt:lpstr>
      <vt:lpstr>Student Performance</vt:lpstr>
      <vt:lpstr>Recovery Position</vt:lpstr>
      <vt:lpstr>Recovery Position</vt:lpstr>
      <vt:lpstr>Recovery Position</vt:lpstr>
      <vt:lpstr>Secondary Survey and Ongoing Care</vt:lpstr>
      <vt:lpstr>Student Performance</vt:lpstr>
      <vt:lpstr>Cardiovascular Emergencies</vt:lpstr>
      <vt:lpstr>Cardiovascular Emergencies</vt:lpstr>
      <vt:lpstr>Cardiovascular Emergencies</vt:lpstr>
      <vt:lpstr>Cardiovascular Emergencies</vt:lpstr>
      <vt:lpstr>Cardiovascular Emergencies</vt:lpstr>
      <vt:lpstr>Cardiovascular Emergencies</vt:lpstr>
      <vt:lpstr>Cardiovascular Emergencies</vt:lpstr>
      <vt:lpstr>Cardiovascular Emergencies</vt:lpstr>
      <vt:lpstr>Cardiovascular Emergencies</vt:lpstr>
      <vt:lpstr>Cardiovascular Emergencies</vt:lpstr>
      <vt:lpstr> Adult CPR   </vt:lpstr>
      <vt:lpstr>Adult CPR</vt:lpstr>
      <vt:lpstr>Adult CPR</vt:lpstr>
      <vt:lpstr>Adult CPR</vt:lpstr>
      <vt:lpstr>Adult CPR</vt:lpstr>
      <vt:lpstr>PowerPoint Presentation</vt:lpstr>
      <vt:lpstr>Adult, child and infant CPR</vt:lpstr>
      <vt:lpstr>Adult CPR</vt:lpstr>
      <vt:lpstr>Adult CPR</vt:lpstr>
      <vt:lpstr>Student Performance</vt:lpstr>
      <vt:lpstr>Child C.P.R. – 1 and 2 rescuer</vt:lpstr>
      <vt:lpstr>Infant CPR</vt:lpstr>
      <vt:lpstr> CPR    </vt:lpstr>
      <vt:lpstr>CPR    </vt:lpstr>
      <vt:lpstr>CPR</vt:lpstr>
      <vt:lpstr>Automated  External  Defibrillators</vt:lpstr>
      <vt:lpstr>Automated External Defibrillators</vt:lpstr>
      <vt:lpstr>Automated External Defibrillators</vt:lpstr>
      <vt:lpstr>Automated External Defibrillators</vt:lpstr>
      <vt:lpstr>Automated External Defibrillators</vt:lpstr>
      <vt:lpstr>Automated External Defibrillators</vt:lpstr>
      <vt:lpstr>Other Considerations</vt:lpstr>
      <vt:lpstr>Automated External Defibrillators</vt:lpstr>
      <vt:lpstr>Student Performance</vt:lpstr>
      <vt:lpstr>Choking</vt:lpstr>
      <vt:lpstr>Choking</vt:lpstr>
      <vt:lpstr>Choking  Adult and Child</vt:lpstr>
      <vt:lpstr>Choking</vt:lpstr>
      <vt:lpstr>Choking Unresponsive</vt:lpstr>
      <vt:lpstr>Student Performance</vt:lpstr>
      <vt:lpstr>Infant Choking</vt:lpstr>
      <vt:lpstr>Infant Choking Severe</vt:lpstr>
      <vt:lpstr>Infant Choking</vt:lpstr>
      <vt:lpstr>Student Performance</vt:lpstr>
      <vt:lpstr>Choking</vt:lpstr>
      <vt:lpstr>Choking</vt:lpstr>
      <vt:lpstr>2 Person C.P.R.</vt:lpstr>
      <vt:lpstr>CPR Review</vt:lpstr>
      <vt:lpstr>CPR and AED</vt:lpstr>
      <vt:lpstr>Thank you for taking the time to care!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First Aid  and CPR – A</dc:title>
  <dc:creator>Kathryn Davies</dc:creator>
  <cp:revision>1</cp:revision>
  <dcterms:created xsi:type="dcterms:W3CDTF">2015-06-16T02:28:27Z</dcterms:created>
  <dcterms:modified xsi:type="dcterms:W3CDTF">2019-05-15T19:07:39Z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0x010100FB81B41320DA7B4181650386DD92023F</vt:lpwstr>
  </property>
</Properties>
</file>