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57" r:id="rId5"/>
    <p:sldId id="270" r:id="rId6"/>
    <p:sldId id="271" r:id="rId7"/>
    <p:sldId id="263" r:id="rId8"/>
    <p:sldId id="260" r:id="rId9"/>
    <p:sldId id="267" r:id="rId10"/>
    <p:sldId id="262" r:id="rId11"/>
    <p:sldId id="264" r:id="rId12"/>
    <p:sldId id="265" r:id="rId13"/>
    <p:sldId id="266" r:id="rId14"/>
    <p:sldId id="269" r:id="rId15"/>
    <p:sldId id="268" r:id="rId16"/>
    <p:sldId id="273" r:id="rId17"/>
    <p:sldId id="272" r:id="rId18"/>
    <p:sldId id="274" r:id="rId19"/>
    <p:sldId id="275" r:id="rId20"/>
    <p:sldId id="277" r:id="rId21"/>
    <p:sldId id="276" r:id="rId22"/>
    <p:sldId id="278" r:id="rId23"/>
    <p:sldId id="279" r:id="rId24"/>
    <p:sldId id="280" r:id="rId25"/>
    <p:sldId id="281" r:id="rId26"/>
    <p:sldId id="282" r:id="rId27"/>
    <p:sldId id="285" r:id="rId28"/>
    <p:sldId id="284" r:id="rId29"/>
    <p:sldId id="283" r:id="rId30"/>
    <p:sldId id="286" r:id="rId31"/>
    <p:sldId id="296" r:id="rId32"/>
    <p:sldId id="297" r:id="rId33"/>
    <p:sldId id="291" r:id="rId34"/>
    <p:sldId id="292" r:id="rId35"/>
    <p:sldId id="287" r:id="rId36"/>
    <p:sldId id="288" r:id="rId37"/>
    <p:sldId id="289" r:id="rId38"/>
    <p:sldId id="290" r:id="rId39"/>
    <p:sldId id="293" r:id="rId40"/>
    <p:sldId id="294" r:id="rId41"/>
    <p:sldId id="29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88244" autoAdjust="0"/>
  </p:normalViewPr>
  <p:slideViewPr>
    <p:cSldViewPr snapToGrid="0">
      <p:cViewPr varScale="1">
        <p:scale>
          <a:sx n="76" d="100"/>
          <a:sy n="76" d="100"/>
        </p:scale>
        <p:origin x="642" y="186"/>
      </p:cViewPr>
      <p:guideLst/>
    </p:cSldViewPr>
  </p:slideViewPr>
  <p:outlineViewPr>
    <p:cViewPr>
      <p:scale>
        <a:sx n="33" d="100"/>
        <a:sy n="33" d="100"/>
      </p:scale>
      <p:origin x="0" y="-390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8EAE2-76ED-47B1-B165-AF8A0C81454A}" type="datetimeFigureOut">
              <a:rPr lang="en-CA" smtClean="0"/>
              <a:t>2018-05-07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38D2A-0645-4011-9313-0A5FDE5105B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16967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851A5-DEBA-4B34-A3AE-8E195FA57882}" type="datetimeFigureOut">
              <a:rPr lang="en-CA" smtClean="0"/>
              <a:t>2018-05-07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9A6F5-0331-4B27-8CA8-2EB15C1EED5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38517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5946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10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7430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9</a:t>
            </a:r>
          </a:p>
          <a:p>
            <a:r>
              <a:rPr lang="en-CA" dirty="0"/>
              <a:t>After discussion </a:t>
            </a:r>
          </a:p>
          <a:p>
            <a:r>
              <a:rPr lang="en-CA" dirty="0"/>
              <a:t>put students in pairs</a:t>
            </a:r>
            <a:r>
              <a:rPr lang="en-CA" baseline="0" dirty="0"/>
              <a:t> </a:t>
            </a:r>
          </a:p>
          <a:p>
            <a:r>
              <a:rPr lang="en-CA" baseline="0" dirty="0"/>
              <a:t>have a 5 lbs bag of flour or sugar and have them practice the holds </a:t>
            </a:r>
          </a:p>
          <a:p>
            <a:r>
              <a:rPr lang="en-CA" baseline="0" dirty="0"/>
              <a:t>as well as with the manikins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11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1721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10</a:t>
            </a:r>
          </a:p>
          <a:p>
            <a:r>
              <a:rPr lang="en-CA" dirty="0"/>
              <a:t>Should be experience in bathing an</a:t>
            </a:r>
            <a:r>
              <a:rPr lang="en-CA" baseline="0" dirty="0"/>
              <a:t> infant or child</a:t>
            </a:r>
          </a:p>
          <a:p>
            <a:r>
              <a:rPr lang="en-CA" baseline="0" dirty="0"/>
              <a:t>Review safety steps</a:t>
            </a:r>
          </a:p>
          <a:p>
            <a:r>
              <a:rPr lang="en-CA" baseline="0" dirty="0"/>
              <a:t>Door bell</a:t>
            </a:r>
          </a:p>
          <a:p>
            <a:r>
              <a:rPr lang="en-CA" baseline="0" dirty="0"/>
              <a:t>Phone </a:t>
            </a:r>
          </a:p>
          <a:p>
            <a:r>
              <a:rPr lang="en-CA" baseline="0" dirty="0"/>
              <a:t>Other children</a:t>
            </a:r>
          </a:p>
          <a:p>
            <a:r>
              <a:rPr lang="en-CA" baseline="0" dirty="0"/>
              <a:t>Hot water</a:t>
            </a:r>
          </a:p>
          <a:p>
            <a:r>
              <a:rPr lang="en-CA" baseline="0" dirty="0"/>
              <a:t>Water faucet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12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3180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13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1243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12</a:t>
            </a:r>
          </a:p>
          <a:p>
            <a:r>
              <a:rPr lang="en-CA" dirty="0"/>
              <a:t>Discuss keeping your cool techniques put infant in crib</a:t>
            </a:r>
          </a:p>
          <a:p>
            <a:r>
              <a:rPr lang="en-CA" dirty="0"/>
              <a:t>Call for help to parents</a:t>
            </a:r>
          </a:p>
          <a:p>
            <a:r>
              <a:rPr lang="en-CA" dirty="0"/>
              <a:t>Talk about shaken baby syndrome</a:t>
            </a:r>
          </a:p>
          <a:p>
            <a:r>
              <a:rPr lang="en-CA" dirty="0"/>
              <a:t>How pillows and blankets wont keep baby safe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14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1917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15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8951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18</a:t>
            </a:r>
          </a:p>
          <a:p>
            <a:r>
              <a:rPr lang="en-CA" dirty="0"/>
              <a:t>Talk about the proper size so toddlers don’t choke</a:t>
            </a:r>
          </a:p>
          <a:p>
            <a:r>
              <a:rPr lang="en-CA" dirty="0"/>
              <a:t>Watching how much food is in their mouth</a:t>
            </a:r>
          </a:p>
          <a:p>
            <a:r>
              <a:rPr lang="en-CA" dirty="0"/>
              <a:t>Making sure they are seated at all times eating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16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5624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18</a:t>
            </a:r>
          </a:p>
          <a:p>
            <a:r>
              <a:rPr lang="en-CA" dirty="0"/>
              <a:t>Toddlers are very strong and difficult if they don’t want to be changed, turning and grabbing at things</a:t>
            </a:r>
          </a:p>
          <a:p>
            <a:r>
              <a:rPr lang="en-CA" dirty="0"/>
              <a:t>Discuss impatient and stubborn toddlers</a:t>
            </a:r>
            <a:r>
              <a:rPr lang="en-CA" baseline="0" dirty="0"/>
              <a:t> and to use the parents method to be successful</a:t>
            </a:r>
          </a:p>
          <a:p>
            <a:r>
              <a:rPr lang="en-CA" baseline="0" dirty="0"/>
              <a:t>Babysitter need patience for both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17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524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19</a:t>
            </a:r>
          </a:p>
          <a:p>
            <a:r>
              <a:rPr lang="en-CA" dirty="0"/>
              <a:t>Don’t worry what child is wearing as long as it is appropriate for the weather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18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7954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19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004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Go over content of their</a:t>
            </a:r>
            <a:r>
              <a:rPr lang="en-CA" baseline="0" dirty="0"/>
              <a:t> manual</a:t>
            </a:r>
          </a:p>
          <a:p>
            <a:r>
              <a:rPr lang="en-CA" dirty="0"/>
              <a:t>Remind then of the notes sections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7798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19</a:t>
            </a:r>
          </a:p>
          <a:p>
            <a:r>
              <a:rPr lang="en-CA" dirty="0"/>
              <a:t>Discuss  different methods of distracting them</a:t>
            </a:r>
          </a:p>
          <a:p>
            <a:r>
              <a:rPr lang="en-CA" dirty="0"/>
              <a:t>Make sure they don’t hold the child down</a:t>
            </a:r>
          </a:p>
          <a:p>
            <a:r>
              <a:rPr lang="en-CA" dirty="0"/>
              <a:t>Move anything the child may kick or hit</a:t>
            </a:r>
          </a:p>
          <a:p>
            <a:r>
              <a:rPr lang="en-CA" dirty="0"/>
              <a:t>Always talk</a:t>
            </a:r>
            <a:r>
              <a:rPr lang="en-CA" baseline="0" dirty="0"/>
              <a:t> in soft voice</a:t>
            </a:r>
          </a:p>
          <a:p>
            <a:r>
              <a:rPr lang="en-CA" baseline="0" dirty="0"/>
              <a:t>Never shake a child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20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6549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Chapter 4 page 20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21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6119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20</a:t>
            </a:r>
          </a:p>
          <a:p>
            <a:r>
              <a:rPr lang="en-CA" dirty="0"/>
              <a:t>Giving toddler lots of time to eat</a:t>
            </a:r>
          </a:p>
          <a:p>
            <a:r>
              <a:rPr lang="en-CA" dirty="0"/>
              <a:t>Ask parents what the child is to eat in front</a:t>
            </a:r>
            <a:r>
              <a:rPr lang="en-CA" baseline="0" dirty="0"/>
              <a:t> of parents</a:t>
            </a:r>
          </a:p>
          <a:p>
            <a:r>
              <a:rPr lang="en-CA" baseline="0" dirty="0"/>
              <a:t>Must be seated and supervised at all times</a:t>
            </a:r>
            <a:endParaRPr lang="en-CA" dirty="0"/>
          </a:p>
          <a:p>
            <a:r>
              <a:rPr lang="en-CA" dirty="0"/>
              <a:t>Giving toddler lots of time to dress</a:t>
            </a:r>
          </a:p>
          <a:p>
            <a:r>
              <a:rPr lang="en-CA" dirty="0"/>
              <a:t>Winter clothing challenges</a:t>
            </a:r>
          </a:p>
          <a:p>
            <a:r>
              <a:rPr lang="en-CA" dirty="0"/>
              <a:t>Sunscreen they can do their legs or arms sitter must redo and do the</a:t>
            </a:r>
            <a:r>
              <a:rPr lang="en-CA" baseline="0" dirty="0"/>
              <a:t> toddlers face</a:t>
            </a:r>
            <a:endParaRPr lang="en-CA" dirty="0"/>
          </a:p>
          <a:p>
            <a:r>
              <a:rPr lang="en-CA" dirty="0"/>
              <a:t>insect repellant</a:t>
            </a:r>
            <a:r>
              <a:rPr lang="en-CA" baseline="0" dirty="0"/>
              <a:t> must be done by babysitter</a:t>
            </a:r>
            <a:endParaRPr lang="en-CA" dirty="0"/>
          </a:p>
          <a:p>
            <a:r>
              <a:rPr lang="en-CA" dirty="0"/>
              <a:t>Talk about stubbornness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22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1795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Socializing with preschoolers</a:t>
            </a:r>
            <a:r>
              <a:rPr lang="en-CA" baseline="0" dirty="0"/>
              <a:t> friends not sitters friends</a:t>
            </a:r>
          </a:p>
          <a:p>
            <a:r>
              <a:rPr lang="en-CA" baseline="0" dirty="0"/>
              <a:t>Preschoolers can run fast so always watch and stay close by them</a:t>
            </a:r>
          </a:p>
          <a:p>
            <a:r>
              <a:rPr lang="en-CA" baseline="0" dirty="0"/>
              <a:t>Let them make the rules up and be in charge of the game if you 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23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6471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23</a:t>
            </a:r>
          </a:p>
          <a:p>
            <a:r>
              <a:rPr lang="en-CA" dirty="0"/>
              <a:t>Use same methods as parents… count to 3…magic 123 etc.</a:t>
            </a:r>
          </a:p>
          <a:p>
            <a:r>
              <a:rPr lang="en-CA" dirty="0"/>
              <a:t>Respect child's privacy in bathroom</a:t>
            </a:r>
          </a:p>
          <a:p>
            <a:r>
              <a:rPr lang="en-CA" dirty="0"/>
              <a:t>If</a:t>
            </a:r>
            <a:r>
              <a:rPr lang="en-CA" baseline="0" dirty="0"/>
              <a:t> having a bowel movement may be a long time and need help cleaning up</a:t>
            </a:r>
          </a:p>
          <a:p>
            <a:r>
              <a:rPr lang="en-CA" baseline="0" dirty="0"/>
              <a:t>Never allow child to lock you out of bathroom</a:t>
            </a:r>
          </a:p>
          <a:p>
            <a:endParaRPr lang="en-CA" dirty="0"/>
          </a:p>
          <a:p>
            <a:r>
              <a:rPr lang="en-CA" dirty="0"/>
              <a:t>Before naps</a:t>
            </a:r>
            <a:r>
              <a:rPr lang="en-CA" baseline="0" dirty="0"/>
              <a:t> and bedtime quiet activities like reading singing calm the child down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24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5168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Chapter 5 Page 25</a:t>
            </a:r>
          </a:p>
          <a:p>
            <a:r>
              <a:rPr lang="en-CA" dirty="0"/>
              <a:t>Talk about when to call parents or 911</a:t>
            </a:r>
          </a:p>
          <a:p>
            <a:r>
              <a:rPr lang="en-CA" dirty="0"/>
              <a:t>Always call 911 first </a:t>
            </a:r>
          </a:p>
          <a:p>
            <a:r>
              <a:rPr lang="en-CA" dirty="0"/>
              <a:t>What  happens when you call 911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25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52271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29 do a quick </a:t>
            </a:r>
          </a:p>
          <a:p>
            <a:r>
              <a:rPr lang="en-CA" dirty="0"/>
              <a:t>Look Talk Call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26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9561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29</a:t>
            </a:r>
          </a:p>
          <a:p>
            <a:r>
              <a:rPr lang="en-CA" dirty="0"/>
              <a:t>Now do the ABC</a:t>
            </a:r>
          </a:p>
          <a:p>
            <a:r>
              <a:rPr lang="en-CA" dirty="0"/>
              <a:t>Put the sequence together Look talk</a:t>
            </a:r>
            <a:r>
              <a:rPr lang="en-CA" baseline="0" dirty="0"/>
              <a:t> call ABC</a:t>
            </a:r>
          </a:p>
          <a:p>
            <a:r>
              <a:rPr lang="en-CA" baseline="0" dirty="0"/>
              <a:t>Remind them of pay phones and no $ needed to call 911</a:t>
            </a:r>
          </a:p>
          <a:p>
            <a:endParaRPr lang="en-CA" baseline="0" dirty="0"/>
          </a:p>
          <a:p>
            <a:endParaRPr lang="en-CA" baseline="0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27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4818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28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2166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29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7272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Review </a:t>
            </a:r>
          </a:p>
          <a:p>
            <a:r>
              <a:rPr lang="en-CA" dirty="0"/>
              <a:t>Course times</a:t>
            </a:r>
          </a:p>
          <a:p>
            <a:r>
              <a:rPr lang="en-CA" dirty="0"/>
              <a:t>Lunch time and where they can eat</a:t>
            </a:r>
          </a:p>
          <a:p>
            <a:r>
              <a:rPr lang="en-CA" dirty="0"/>
              <a:t>How many breaks</a:t>
            </a:r>
          </a:p>
          <a:p>
            <a:r>
              <a:rPr lang="en-CA" dirty="0"/>
              <a:t>washroom location</a:t>
            </a:r>
          </a:p>
          <a:p>
            <a:r>
              <a:rPr lang="en-CA" dirty="0"/>
              <a:t>Cell phone</a:t>
            </a:r>
            <a:r>
              <a:rPr lang="en-CA" baseline="0" dirty="0"/>
              <a:t>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102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28</a:t>
            </a:r>
          </a:p>
          <a:p>
            <a:r>
              <a:rPr lang="en-CA" dirty="0"/>
              <a:t>Talk about foods that need more chewing</a:t>
            </a:r>
          </a:p>
          <a:p>
            <a:r>
              <a:rPr lang="en-CA" dirty="0"/>
              <a:t>No playing at table that</a:t>
            </a:r>
            <a:r>
              <a:rPr lang="en-CA" baseline="0" dirty="0"/>
              <a:t> may encourage laughing</a:t>
            </a:r>
          </a:p>
          <a:p>
            <a:r>
              <a:rPr lang="en-CA" baseline="0" dirty="0"/>
              <a:t>Hands on</a:t>
            </a:r>
          </a:p>
          <a:p>
            <a:r>
              <a:rPr lang="en-CA" baseline="0" dirty="0"/>
              <a:t>Pair students and have one encourage the other to keep </a:t>
            </a:r>
            <a:r>
              <a:rPr lang="en-CA" baseline="0" dirty="0" err="1"/>
              <a:t>caughing</a:t>
            </a:r>
            <a:endParaRPr lang="en-CA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30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25885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Discuss and then do</a:t>
            </a:r>
          </a:p>
          <a:p>
            <a:r>
              <a:rPr lang="en-CA" dirty="0"/>
              <a:t>Hands on</a:t>
            </a:r>
          </a:p>
          <a:p>
            <a:r>
              <a:rPr lang="en-CA" dirty="0"/>
              <a:t>Students pair using infant manikin</a:t>
            </a:r>
          </a:p>
          <a:p>
            <a:r>
              <a:rPr lang="en-CA" dirty="0"/>
              <a:t>And then simulate on each</a:t>
            </a:r>
            <a:r>
              <a:rPr lang="en-CA" baseline="0" dirty="0"/>
              <a:t> other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31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42788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30</a:t>
            </a:r>
          </a:p>
          <a:p>
            <a:r>
              <a:rPr lang="en-CA" dirty="0"/>
              <a:t>Talk about things you can grab at the house to stop</a:t>
            </a:r>
            <a:r>
              <a:rPr lang="en-CA" baseline="0" dirty="0"/>
              <a:t> bleed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32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4817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30</a:t>
            </a:r>
          </a:p>
          <a:p>
            <a:r>
              <a:rPr lang="en-CA" dirty="0"/>
              <a:t>Discuss</a:t>
            </a:r>
          </a:p>
          <a:p>
            <a:r>
              <a:rPr lang="en-CA" dirty="0"/>
              <a:t>Nose</a:t>
            </a:r>
            <a:r>
              <a:rPr lang="en-CA" baseline="0" dirty="0"/>
              <a:t> bleed when to call parent </a:t>
            </a:r>
          </a:p>
          <a:p>
            <a:r>
              <a:rPr lang="en-CA" baseline="0" dirty="0"/>
              <a:t>Knocked out tooth (not already loss) call parents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33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0939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30</a:t>
            </a:r>
          </a:p>
          <a:p>
            <a:r>
              <a:rPr lang="en-CA" dirty="0"/>
              <a:t>Discuss Asthma</a:t>
            </a:r>
          </a:p>
          <a:p>
            <a:r>
              <a:rPr lang="en-CA" dirty="0"/>
              <a:t>Triggers</a:t>
            </a:r>
          </a:p>
          <a:p>
            <a:r>
              <a:rPr lang="en-CA" dirty="0"/>
              <a:t>Signs</a:t>
            </a:r>
            <a:r>
              <a:rPr lang="en-CA" baseline="0" dirty="0"/>
              <a:t> and symptoms</a:t>
            </a:r>
          </a:p>
          <a:p>
            <a:r>
              <a:rPr lang="en-CA" baseline="0" dirty="0"/>
              <a:t>How to help with puffers</a:t>
            </a:r>
          </a:p>
          <a:p>
            <a:r>
              <a:rPr lang="en-CA" baseline="0" dirty="0"/>
              <a:t>When to call 911 or parents</a:t>
            </a:r>
          </a:p>
          <a:p>
            <a:r>
              <a:rPr lang="en-CA" baseline="0" dirty="0"/>
              <a:t>Seizures</a:t>
            </a:r>
          </a:p>
          <a:p>
            <a:r>
              <a:rPr lang="en-CA" baseline="0" dirty="0"/>
              <a:t>Signs and symptoms and that its scary to see</a:t>
            </a:r>
          </a:p>
          <a:p>
            <a:r>
              <a:rPr lang="en-CA" baseline="0" dirty="0"/>
              <a:t>Don’t hold them down nothing in mouth</a:t>
            </a:r>
          </a:p>
          <a:p>
            <a:r>
              <a:rPr lang="en-CA" dirty="0"/>
              <a:t>Call 911 and follow instructions</a:t>
            </a:r>
          </a:p>
          <a:p>
            <a:r>
              <a:rPr lang="en-CA" dirty="0"/>
              <a:t>Poisons</a:t>
            </a:r>
          </a:p>
          <a:p>
            <a:r>
              <a:rPr lang="en-CA" dirty="0"/>
              <a:t>Call</a:t>
            </a:r>
            <a:r>
              <a:rPr lang="en-CA" baseline="0" dirty="0"/>
              <a:t> 911 keep substance off to the side</a:t>
            </a:r>
          </a:p>
          <a:p>
            <a:r>
              <a:rPr lang="en-CA" baseline="0" dirty="0"/>
              <a:t>No vomiting or milk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34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0524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31</a:t>
            </a:r>
          </a:p>
          <a:p>
            <a:r>
              <a:rPr lang="en-CA" dirty="0"/>
              <a:t>Discuss common</a:t>
            </a:r>
            <a:r>
              <a:rPr lang="en-CA" baseline="0" dirty="0"/>
              <a:t> allergies</a:t>
            </a:r>
          </a:p>
          <a:p>
            <a:r>
              <a:rPr lang="en-CA" baseline="0" dirty="0"/>
              <a:t>Nuts dairies shellfish</a:t>
            </a:r>
          </a:p>
          <a:p>
            <a:r>
              <a:rPr lang="en-CA" baseline="0" dirty="0"/>
              <a:t>Signs and symptoms</a:t>
            </a:r>
          </a:p>
          <a:p>
            <a:r>
              <a:rPr lang="en-CA" baseline="0" dirty="0"/>
              <a:t>Use of EpiPen</a:t>
            </a:r>
          </a:p>
          <a:p>
            <a:r>
              <a:rPr lang="en-CA" baseline="0" dirty="0"/>
              <a:t>If you have a trainer pass it around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35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38099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32</a:t>
            </a:r>
          </a:p>
          <a:p>
            <a:r>
              <a:rPr lang="en-CA" dirty="0"/>
              <a:t>Discuss things</a:t>
            </a:r>
            <a:r>
              <a:rPr lang="en-CA" baseline="0" dirty="0"/>
              <a:t> that might burn sun, hot food or drinks</a:t>
            </a:r>
          </a:p>
          <a:p>
            <a:r>
              <a:rPr lang="en-CA" baseline="0" dirty="0"/>
              <a:t>Not to remove clothing if stuck</a:t>
            </a:r>
          </a:p>
          <a:p>
            <a:r>
              <a:rPr lang="en-CA" baseline="0" dirty="0"/>
              <a:t>No creams</a:t>
            </a:r>
          </a:p>
          <a:p>
            <a:r>
              <a:rPr lang="en-CA" baseline="0" dirty="0"/>
              <a:t>Call 911 If: </a:t>
            </a:r>
          </a:p>
          <a:p>
            <a:r>
              <a:rPr lang="en-CA" baseline="0" dirty="0"/>
              <a:t>Fire</a:t>
            </a:r>
          </a:p>
          <a:p>
            <a:r>
              <a:rPr lang="en-CA" dirty="0"/>
              <a:t>Burns to face hands</a:t>
            </a:r>
            <a:r>
              <a:rPr lang="en-CA" baseline="0" dirty="0"/>
              <a:t> feet genital areas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36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7671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32</a:t>
            </a:r>
          </a:p>
          <a:p>
            <a:r>
              <a:rPr lang="en-CA" dirty="0"/>
              <a:t>Discuss other things that may come up</a:t>
            </a:r>
          </a:p>
          <a:p>
            <a:r>
              <a:rPr lang="en-CA" dirty="0"/>
              <a:t>Swimming</a:t>
            </a:r>
          </a:p>
          <a:p>
            <a:r>
              <a:rPr lang="en-CA" dirty="0"/>
              <a:t>Walking dogs</a:t>
            </a:r>
          </a:p>
          <a:p>
            <a:r>
              <a:rPr lang="en-CA" dirty="0"/>
              <a:t>Bike riding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37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52819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38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94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Go other and have them</a:t>
            </a:r>
            <a:r>
              <a:rPr lang="en-CA" baseline="0" dirty="0"/>
              <a:t> make a list of people to talk to</a:t>
            </a:r>
          </a:p>
          <a:p>
            <a:r>
              <a:rPr lang="en-CA" baseline="0" dirty="0"/>
              <a:t>Remind them of safety and how much information they want to reveal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4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8143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Review page 3</a:t>
            </a:r>
          </a:p>
          <a:p>
            <a:r>
              <a:rPr lang="en-CA" dirty="0"/>
              <a:t>See if students</a:t>
            </a:r>
            <a:r>
              <a:rPr lang="en-CA" baseline="0" dirty="0"/>
              <a:t> come up with other questions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5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572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6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017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5</a:t>
            </a:r>
          </a:p>
          <a:p>
            <a:r>
              <a:rPr lang="en-CA" dirty="0"/>
              <a:t>Review all items babies may</a:t>
            </a:r>
            <a:r>
              <a:rPr lang="en-CA" baseline="0" dirty="0"/>
              <a:t> be able to do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414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Page 6</a:t>
            </a:r>
          </a:p>
          <a:p>
            <a:r>
              <a:rPr lang="en-CA" dirty="0"/>
              <a:t>Show at least</a:t>
            </a:r>
            <a:r>
              <a:rPr lang="en-CA" baseline="0" dirty="0"/>
              <a:t> 2 different bottle types</a:t>
            </a:r>
          </a:p>
          <a:p>
            <a:r>
              <a:rPr lang="en-CA" dirty="0"/>
              <a:t>After discussion time to help check temperatures of bottles using</a:t>
            </a:r>
            <a:r>
              <a:rPr lang="en-CA" baseline="0" dirty="0"/>
              <a:t> water</a:t>
            </a:r>
          </a:p>
          <a:p>
            <a:r>
              <a:rPr lang="en-CA" baseline="0" dirty="0"/>
              <a:t>Show a couple of different spoon types</a:t>
            </a:r>
          </a:p>
          <a:p>
            <a:r>
              <a:rPr lang="en-CA" baseline="0" dirty="0"/>
              <a:t> and the proper amount of for on the spoon oatmeal is a good product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8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443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Good time to show the diapers front from back</a:t>
            </a:r>
          </a:p>
          <a:p>
            <a:r>
              <a:rPr lang="en-CA" dirty="0"/>
              <a:t>How</a:t>
            </a:r>
            <a:r>
              <a:rPr lang="en-CA" baseline="0" dirty="0"/>
              <a:t> the tabs work etc.</a:t>
            </a:r>
          </a:p>
          <a:p>
            <a:r>
              <a:rPr lang="en-CA" baseline="0" dirty="0"/>
              <a:t>Put students into pairs</a:t>
            </a:r>
          </a:p>
          <a:p>
            <a:r>
              <a:rPr lang="en-CA" baseline="0" dirty="0"/>
              <a:t>Hands on diapering a manikin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B0F54-2B13-4F63-B499-4FACE52079DB}" type="slidenum">
              <a:rPr lang="en-CA" smtClean="0">
                <a:solidFill>
                  <a:prstClr val="black"/>
                </a:solidFill>
              </a:rPr>
              <a:pPr/>
              <a:t>9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768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743EC-A6E5-4A34-9555-AF7BE928B714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6224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D5FC-C6E6-42BC-887F-40F0B96FFB46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238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B773-9992-4252-9E57-FE6ABBEB2908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437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E967D-2A59-4CCD-ADF8-2568C087C363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987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E57F-7742-420A-BC98-4411F4DBE24A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672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B06F-C7A3-40AC-A349-7E04AFB07856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060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A534-31EB-4B5C-B1F6-6560AA9ECC18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797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217F7-71CC-41D7-91BA-C1CF66E898B5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55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E9E2-E8AA-4D85-BA46-7DFF2D70EB5A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23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FDC22-98A7-46D9-B3D7-BA32F5125B7A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3760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AE4E3-82BF-4B49-A607-E477FCF8AFF1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218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E484-4A89-4951-BE54-F5D99F7A3118}" type="datetime1">
              <a:rPr lang="en-CA" smtClean="0"/>
              <a:t>2018-05-07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9AAB7-74D5-4878-9EF3-634B5B31116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327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http://www.ontariopoisoncentre.ca/Images/127_5/42625-poison_5.gi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5540" y="2510392"/>
            <a:ext cx="8712968" cy="2826377"/>
          </a:xfrm>
        </p:spPr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r>
              <a:rPr lang="en-CA" sz="8800" b="1" dirty="0">
                <a:latin typeface="Garamond" panose="02020404030301010803" pitchFamily="18" charset="0"/>
              </a:rPr>
              <a:t>Babysitter</a:t>
            </a:r>
            <a:br>
              <a:rPr lang="en-CA" sz="8800" b="1" dirty="0">
                <a:latin typeface="Garamond" panose="02020404030301010803" pitchFamily="18" charset="0"/>
              </a:rPr>
            </a:br>
            <a:r>
              <a:rPr lang="en-CA" sz="8800" b="1" dirty="0">
                <a:latin typeface="Garamond" panose="02020404030301010803" pitchFamily="18" charset="0"/>
              </a:rPr>
              <a:t>Course</a:t>
            </a:r>
            <a:endParaRPr lang="en-CA" sz="7200" b="1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00" y="625643"/>
            <a:ext cx="3636000" cy="1286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195" y="204355"/>
            <a:ext cx="11862859" cy="6404512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39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6131" y="365125"/>
            <a:ext cx="11787447" cy="6152053"/>
          </a:xfrm>
        </p:spPr>
        <p:txBody>
          <a:bodyPr/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When caring for an Infant</a:t>
            </a: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r>
              <a:rPr lang="en-CA" sz="4000" dirty="0">
                <a:latin typeface="Garamond" panose="02020404030301010803" pitchFamily="18" charset="0"/>
              </a:rPr>
              <a:t>Always be prepared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Have all you supplies with in your reach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All food ready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All diaper supplies 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Other children taken care of</a:t>
            </a:r>
          </a:p>
          <a:p>
            <a:pPr marL="0" indent="0" algn="ctr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216131" y="150708"/>
            <a:ext cx="11787447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971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Hold me Close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Most common ways to hold a baby safely: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Shoulder Hold 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Cradle Hold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025" y="126153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11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4"/>
          <a:stretch/>
        </p:blipFill>
        <p:spPr>
          <a:xfrm>
            <a:off x="3118159" y="2753987"/>
            <a:ext cx="3399020" cy="3186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1390" r="-751" b="3394"/>
          <a:stretch/>
        </p:blipFill>
        <p:spPr>
          <a:xfrm>
            <a:off x="7910945" y="1829721"/>
            <a:ext cx="3429882" cy="452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629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248750"/>
            <a:ext cx="11438313" cy="6289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Bath Time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Bathing an infant is difficult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Never leave baby alone for 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any reason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Keep bath area warm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Make sure water is the 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right temperature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Watch bath water doesn’t 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cool too much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192" y="162757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12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96" y="2162506"/>
            <a:ext cx="5436524" cy="362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99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8499"/>
            <a:ext cx="10515600" cy="1325563"/>
          </a:xfrm>
        </p:spPr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216131"/>
            <a:ext cx="11438313" cy="64380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Baby Play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Infants like to play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Play games gently with stuffed toys or building blocks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Sing or read to them: this is playing to an infant</a:t>
            </a:r>
            <a:endParaRPr lang="en-CA" sz="54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en-CA" sz="5400" b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en-CA" sz="5400" b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en-CA" sz="5400" b="1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192" y="153883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13</a:t>
            </a:fld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3544689"/>
            <a:ext cx="1657350" cy="2219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09" y="3544689"/>
            <a:ext cx="1845076" cy="2613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r="15361"/>
          <a:stretch/>
        </p:blipFill>
        <p:spPr>
          <a:xfrm>
            <a:off x="9046326" y="3230951"/>
            <a:ext cx="2161309" cy="3099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7" r="16007"/>
          <a:stretch/>
        </p:blipFill>
        <p:spPr>
          <a:xfrm>
            <a:off x="3569445" y="3178088"/>
            <a:ext cx="2945136" cy="2980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1291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6289024"/>
          </a:xfrm>
        </p:spPr>
        <p:txBody>
          <a:bodyPr/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Safety</a:t>
            </a: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r>
              <a:rPr lang="en-CA" sz="4000" dirty="0">
                <a:latin typeface="Garamond" panose="02020404030301010803" pitchFamily="18" charset="0"/>
              </a:rPr>
              <a:t>Keep your cool 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Never shake a baby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Always use all safety straps 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provided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Never leave the infant alone 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unless in their crib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192" y="162757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14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12784" r="5033" b="16151"/>
          <a:stretch/>
        </p:blipFill>
        <p:spPr>
          <a:xfrm>
            <a:off x="6816436" y="2732000"/>
            <a:ext cx="4141782" cy="33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89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Toddlers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This is from ages 1-3 years old</a:t>
            </a:r>
          </a:p>
          <a:p>
            <a:pPr marL="0" indent="0">
              <a:buNone/>
            </a:pPr>
            <a:endParaRPr lang="en-CA" sz="40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They now can: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Walk 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Run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Talk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Be very strong willed</a:t>
            </a:r>
          </a:p>
          <a:p>
            <a:pPr marL="0" indent="0" algn="ctr">
              <a:buNone/>
            </a:pPr>
            <a:endParaRPr lang="en-CA" sz="4000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025" y="250109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15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26" y="2035306"/>
            <a:ext cx="3000375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7707" b="4000"/>
          <a:stretch/>
        </p:blipFill>
        <p:spPr>
          <a:xfrm>
            <a:off x="7996489" y="1983033"/>
            <a:ext cx="3854082" cy="42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34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8499"/>
            <a:ext cx="10515600" cy="1325563"/>
          </a:xfrm>
        </p:spPr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Different Challenges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Eating – They usually want to feed themselves,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 so use finger foods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405" y="1468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16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6" r="4835"/>
          <a:stretch/>
        </p:blipFill>
        <p:spPr>
          <a:xfrm>
            <a:off x="1772967" y="3321158"/>
            <a:ext cx="2776452" cy="2244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02" y="2105788"/>
            <a:ext cx="2173798" cy="1909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98" y="2118683"/>
            <a:ext cx="2576773" cy="384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849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latin typeface="Garamond" panose="02020404030301010803" pitchFamily="18" charset="0"/>
              </a:rPr>
              <a:t>Changing diapers or washroom routines</a:t>
            </a:r>
          </a:p>
          <a:p>
            <a:pPr marL="0" indent="0" algn="ctr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99505" y="1595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17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r="4121"/>
          <a:stretch/>
        </p:blipFill>
        <p:spPr>
          <a:xfrm>
            <a:off x="771724" y="1306036"/>
            <a:ext cx="3266876" cy="412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10420" r="12216"/>
          <a:stretch/>
        </p:blipFill>
        <p:spPr>
          <a:xfrm>
            <a:off x="8627388" y="1366638"/>
            <a:ext cx="2514952" cy="409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84" y="1344809"/>
            <a:ext cx="2300547" cy="408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622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/>
          <a:lstStyle/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Clothes – They usually want to dress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themselves in what they want 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to wear</a:t>
            </a:r>
          </a:p>
          <a:p>
            <a:endParaRPr lang="en-CA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91192" y="153883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18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42" y="909551"/>
            <a:ext cx="3836324" cy="5480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0" y="2645281"/>
            <a:ext cx="3128354" cy="31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2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6843" y="365125"/>
            <a:ext cx="11438313" cy="5991225"/>
          </a:xfrm>
        </p:spPr>
        <p:txBody>
          <a:bodyPr/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Play Time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At this age they may still play with baby items but there are lots of new adventures waiting for them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505" y="833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19</a:t>
            </a:fld>
            <a:endParaRPr lang="en-CA" dirty="0"/>
          </a:p>
        </p:txBody>
      </p:sp>
      <p:pic>
        <p:nvPicPr>
          <p:cNvPr id="1026" name="Picture 2" descr="51GVN1QMwY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 b="15325"/>
          <a:stretch/>
        </p:blipFill>
        <p:spPr bwMode="auto">
          <a:xfrm>
            <a:off x="753687" y="3690693"/>
            <a:ext cx="3574491" cy="249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63" y="3259035"/>
            <a:ext cx="4033673" cy="30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3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216131"/>
            <a:ext cx="11438313" cy="6505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Agenda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4400" dirty="0">
                <a:latin typeface="Garamond" panose="02020404030301010803" pitchFamily="18" charset="0"/>
              </a:rPr>
              <a:t>Getting started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4400" dirty="0">
                <a:latin typeface="Garamond" panose="02020404030301010803" pitchFamily="18" charset="0"/>
              </a:rPr>
              <a:t>Infants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4400" dirty="0">
                <a:latin typeface="Garamond" panose="02020404030301010803" pitchFamily="18" charset="0"/>
              </a:rPr>
              <a:t>Toddlers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4400" dirty="0">
                <a:latin typeface="Garamond" panose="02020404030301010803" pitchFamily="18" charset="0"/>
              </a:rPr>
              <a:t>Preschoolers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4400" dirty="0">
                <a:latin typeface="Garamond" panose="02020404030301010803" pitchFamily="18" charset="0"/>
              </a:rPr>
              <a:t>First Aid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4400" dirty="0">
                <a:latin typeface="Garamond" panose="02020404030301010803" pitchFamily="18" charset="0"/>
              </a:rPr>
              <a:t>Quiz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4400" dirty="0">
                <a:latin typeface="Garamond" panose="02020404030301010803" pitchFamily="18" charset="0"/>
              </a:rPr>
              <a:t>Certificates</a:t>
            </a:r>
            <a:endParaRPr lang="en-CA" sz="4400" dirty="0"/>
          </a:p>
        </p:txBody>
      </p:sp>
      <p:sp>
        <p:nvSpPr>
          <p:cNvPr id="5" name="Rectangle 4"/>
          <p:cNvSpPr/>
          <p:nvPr/>
        </p:nvSpPr>
        <p:spPr>
          <a:xfrm>
            <a:off x="199505" y="833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7148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Behaviour Issues</a:t>
            </a:r>
          </a:p>
          <a:p>
            <a:pPr marL="0" indent="0" algn="ctr">
              <a:buNone/>
            </a:pPr>
            <a:endParaRPr lang="en-CA" sz="5400" b="1" dirty="0">
              <a:latin typeface="Garamond" panose="02020404030301010803" pitchFamily="18" charset="0"/>
            </a:endParaRPr>
          </a:p>
          <a:p>
            <a:r>
              <a:rPr lang="en-CA" sz="4000" dirty="0">
                <a:latin typeface="Garamond" panose="02020404030301010803" pitchFamily="18" charset="0"/>
              </a:rPr>
              <a:t>Be patient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Don’t let them hurt themselves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When they let, you console them</a:t>
            </a:r>
          </a:p>
          <a:p>
            <a:pPr marL="0" indent="0" algn="ctr">
              <a:buNone/>
            </a:pPr>
            <a:endParaRPr lang="en-CA" sz="40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en-CA" sz="40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CA" sz="4000" dirty="0">
                <a:latin typeface="Garamond" panose="02020404030301010803" pitchFamily="18" charset="0"/>
              </a:rPr>
              <a:t>What else can you do to help the toddler?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505" y="833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20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t="1792" r="9965" b="6093"/>
          <a:stretch/>
        </p:blipFill>
        <p:spPr>
          <a:xfrm>
            <a:off x="8085513" y="1027906"/>
            <a:ext cx="3707476" cy="427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246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Preschoolers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Ages of 4-6 years old</a:t>
            </a:r>
          </a:p>
          <a:p>
            <a:pPr marL="0" indent="0">
              <a:buNone/>
            </a:pPr>
            <a:endParaRPr lang="en-CA" sz="20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They can:</a:t>
            </a:r>
          </a:p>
          <a:p>
            <a:pPr marL="0" indent="0">
              <a:buNone/>
            </a:pPr>
            <a:endParaRPr lang="en-CA" sz="2000" dirty="0">
              <a:latin typeface="Garamond" panose="02020404030301010803" pitchFamily="18" charset="0"/>
            </a:endParaRPr>
          </a:p>
          <a:p>
            <a:r>
              <a:rPr lang="en-CA" sz="4000" dirty="0">
                <a:latin typeface="Garamond" panose="02020404030301010803" pitchFamily="18" charset="0"/>
              </a:rPr>
              <a:t>Dress themselves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Feed themselves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Read themselves (may require some help)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192" y="150708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21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 b="5689"/>
          <a:stretch/>
        </p:blipFill>
        <p:spPr>
          <a:xfrm>
            <a:off x="5656946" y="1364173"/>
            <a:ext cx="5804919" cy="3371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8879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Expectations</a:t>
            </a:r>
          </a:p>
          <a:p>
            <a:pPr marL="0" indent="0" algn="ctr">
              <a:buNone/>
            </a:pPr>
            <a:endParaRPr lang="en-CA" sz="5400" b="1" dirty="0">
              <a:latin typeface="Garamond" panose="02020404030301010803" pitchFamily="18" charset="0"/>
            </a:endParaRPr>
          </a:p>
          <a:p>
            <a:r>
              <a:rPr lang="en-CA" sz="4000" dirty="0">
                <a:latin typeface="Garamond" panose="02020404030301010803" pitchFamily="18" charset="0"/>
              </a:rPr>
              <a:t>Toddler will feed themselves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  You still have to prepare food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Toddler will dress themselves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   You may have to help with buttons</a:t>
            </a:r>
          </a:p>
          <a:p>
            <a:pPr marL="0" indent="0">
              <a:buNone/>
            </a:pPr>
            <a:endParaRPr lang="en-CA" sz="40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CA" sz="4000" dirty="0">
                <a:latin typeface="Garamond" panose="02020404030301010803" pitchFamily="18" charset="0"/>
              </a:rPr>
              <a:t>Can you think of any other things you may have to help with?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105" y="1341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22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r="8503"/>
          <a:stretch/>
        </p:blipFill>
        <p:spPr>
          <a:xfrm>
            <a:off x="7833642" y="1414730"/>
            <a:ext cx="4003682" cy="3560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8227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Play Time</a:t>
            </a: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r>
              <a:rPr lang="en-CA" sz="4000" dirty="0">
                <a:latin typeface="Garamond" panose="02020404030301010803" pitchFamily="18" charset="0"/>
              </a:rPr>
              <a:t>Preschoolers are social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Like to be in charge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Often don’t think of 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the safety of activities</a:t>
            </a:r>
          </a:p>
          <a:p>
            <a:pPr marL="0" indent="0">
              <a:buNone/>
            </a:pPr>
            <a:endParaRPr lang="en-CA" sz="4000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505" y="1468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23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" t="16042" r="698" b="13171"/>
          <a:stretch/>
        </p:blipFill>
        <p:spPr>
          <a:xfrm>
            <a:off x="8000329" y="453994"/>
            <a:ext cx="3211172" cy="327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t="12427" r="8923" b="11209"/>
          <a:stretch/>
        </p:blipFill>
        <p:spPr>
          <a:xfrm>
            <a:off x="8176587" y="3576316"/>
            <a:ext cx="3727237" cy="270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1" t="7013"/>
          <a:stretch/>
        </p:blipFill>
        <p:spPr>
          <a:xfrm>
            <a:off x="5407124" y="2473258"/>
            <a:ext cx="2906950" cy="341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6970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Independent State</a:t>
            </a: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r>
              <a:rPr lang="en-CA" sz="4000" dirty="0">
                <a:latin typeface="Garamond" panose="02020404030301010803" pitchFamily="18" charset="0"/>
              </a:rPr>
              <a:t>May be strong willed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Using washroom with no help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  Never let child lock the door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May not want to take naps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  Will become over tired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May not want to go to bed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  Needs plenty of sleep to grow and stay healthy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505" y="1214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24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1576" b="17576"/>
          <a:stretch/>
        </p:blipFill>
        <p:spPr>
          <a:xfrm>
            <a:off x="6833062" y="1415135"/>
            <a:ext cx="5004262" cy="411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88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6289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First Aid</a:t>
            </a: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5400" dirty="0">
                <a:latin typeface="Garamond" panose="02020404030301010803" pitchFamily="18" charset="0"/>
              </a:rPr>
              <a:t>Always play safe</a:t>
            </a:r>
          </a:p>
          <a:p>
            <a:pPr marL="0" indent="0">
              <a:buNone/>
            </a:pPr>
            <a:r>
              <a:rPr lang="en-CA" sz="5400" dirty="0">
                <a:latin typeface="Garamond" panose="02020404030301010803" pitchFamily="18" charset="0"/>
              </a:rPr>
              <a:t>If an accident happens:</a:t>
            </a:r>
          </a:p>
          <a:p>
            <a:r>
              <a:rPr lang="en-CA" sz="5400" dirty="0">
                <a:latin typeface="Garamond" panose="02020404030301010803" pitchFamily="18" charset="0"/>
              </a:rPr>
              <a:t>Provide first aid?</a:t>
            </a:r>
          </a:p>
          <a:p>
            <a:r>
              <a:rPr lang="en-CA" sz="5400" dirty="0">
                <a:latin typeface="Garamond" panose="02020404030301010803" pitchFamily="18" charset="0"/>
              </a:rPr>
              <a:t>Call parents?</a:t>
            </a:r>
          </a:p>
          <a:p>
            <a:r>
              <a:rPr lang="en-CA" sz="5400" dirty="0">
                <a:latin typeface="Garamond" panose="02020404030301010803" pitchFamily="18" charset="0"/>
              </a:rPr>
              <a:t>Call 911?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505" y="1341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25</a:t>
            </a:fld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11050" r="8362" b="11990"/>
          <a:stretch/>
        </p:blipFill>
        <p:spPr>
          <a:xfrm>
            <a:off x="6783186" y="1599922"/>
            <a:ext cx="4678680" cy="427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888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Emergency</a:t>
            </a: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4000" b="1" dirty="0">
                <a:latin typeface="Garamond" panose="02020404030301010803" pitchFamily="18" charset="0"/>
              </a:rPr>
              <a:t>Look, Talk, Call, ABC</a:t>
            </a:r>
          </a:p>
          <a:p>
            <a:pPr marL="0" indent="0">
              <a:buNone/>
            </a:pPr>
            <a:r>
              <a:rPr lang="en-CA" sz="4000" b="1" dirty="0">
                <a:latin typeface="Garamond" panose="02020404030301010803" pitchFamily="18" charset="0"/>
              </a:rPr>
              <a:t>Look</a:t>
            </a:r>
            <a:r>
              <a:rPr lang="en-CA" sz="4000" dirty="0">
                <a:latin typeface="Garamond" panose="02020404030301010803" pitchFamily="18" charset="0"/>
              </a:rPr>
              <a:t> to see what happen or any hazards</a:t>
            </a:r>
          </a:p>
          <a:p>
            <a:pPr marL="0" indent="0">
              <a:buNone/>
            </a:pPr>
            <a:r>
              <a:rPr lang="en-CA" sz="4000" b="1" dirty="0">
                <a:latin typeface="Garamond" panose="02020404030301010803" pitchFamily="18" charset="0"/>
              </a:rPr>
              <a:t>Talk</a:t>
            </a:r>
            <a:r>
              <a:rPr lang="en-CA" sz="4000" dirty="0">
                <a:latin typeface="Garamond" panose="02020404030301010803" pitchFamily="18" charset="0"/>
              </a:rPr>
              <a:t> to the child and tap their shoulders if they don’t wake up</a:t>
            </a:r>
          </a:p>
          <a:p>
            <a:pPr marL="0" indent="0">
              <a:buNone/>
            </a:pPr>
            <a:r>
              <a:rPr lang="en-CA" sz="4000" b="1" dirty="0">
                <a:latin typeface="Garamond" panose="02020404030301010803" pitchFamily="18" charset="0"/>
              </a:rPr>
              <a:t>Call</a:t>
            </a:r>
            <a:r>
              <a:rPr lang="en-CA" sz="4000" dirty="0">
                <a:latin typeface="Garamond" panose="02020404030301010803" pitchFamily="18" charset="0"/>
              </a:rPr>
              <a:t> 911</a:t>
            </a:r>
          </a:p>
          <a:p>
            <a:pPr marL="0" indent="0">
              <a:buNone/>
            </a:pPr>
            <a:endParaRPr lang="en-CA" sz="4000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503" y="150708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918" r="22747" b="-918"/>
          <a:stretch/>
        </p:blipFill>
        <p:spPr>
          <a:xfrm rot="16200000">
            <a:off x="4808597" y="2508068"/>
            <a:ext cx="2635763" cy="478189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2676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Emergency</a:t>
            </a: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If not awake: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Airway Open their airway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   Head tilt chin lift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Breathing check for 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   5-10 sec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Bleeds check for big bleeds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Put onto their side (recovery)</a:t>
            </a:r>
          </a:p>
          <a:p>
            <a:endParaRPr lang="en-CA" sz="40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CA" sz="4000" dirty="0">
                <a:latin typeface="Garamond" panose="02020404030301010803" pitchFamily="18" charset="0"/>
              </a:rPr>
              <a:t>The 911 dispatcher will help you with each step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192" y="150708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27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/>
          <a:stretch/>
        </p:blipFill>
        <p:spPr>
          <a:xfrm>
            <a:off x="6650181" y="1426916"/>
            <a:ext cx="4336388" cy="38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69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/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Recovery position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192" y="150708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28</a:t>
            </a:fld>
            <a:endParaRPr lang="en-CA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03" b="37118"/>
          <a:stretch/>
        </p:blipFill>
        <p:spPr bwMode="auto">
          <a:xfrm>
            <a:off x="1670308" y="1295076"/>
            <a:ext cx="9137061" cy="224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00" b="35666"/>
          <a:stretch/>
        </p:blipFill>
        <p:spPr>
          <a:xfrm>
            <a:off x="1661288" y="3438316"/>
            <a:ext cx="9146081" cy="300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1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05" y="-120315"/>
            <a:ext cx="11711757" cy="1811004"/>
          </a:xfrm>
        </p:spPr>
        <p:txBody>
          <a:bodyPr>
            <a:noAutofit/>
          </a:bodyPr>
          <a:lstStyle/>
          <a:p>
            <a:pPr algn="ctr"/>
            <a:br>
              <a:rPr lang="en-CA" sz="7200" b="1" dirty="0">
                <a:latin typeface="Garamond" panose="02020404030301010803" pitchFamily="18" charset="0"/>
              </a:rPr>
            </a:br>
            <a:r>
              <a:rPr lang="en-CA" sz="5400" b="1" dirty="0">
                <a:latin typeface="Garamond" panose="02020404030301010803" pitchFamily="18" charset="0"/>
              </a:rPr>
              <a:t>Recovery Position</a:t>
            </a: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408" y="139014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29</a:t>
            </a:fld>
            <a:endParaRPr lang="en-CA" dirty="0"/>
          </a:p>
        </p:txBody>
      </p:sp>
      <p:pic>
        <p:nvPicPr>
          <p:cNvPr id="7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98" b="28867"/>
          <a:stretch/>
        </p:blipFill>
        <p:spPr>
          <a:xfrm>
            <a:off x="1834085" y="2878592"/>
            <a:ext cx="8488281" cy="286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925053" y="1553029"/>
            <a:ext cx="822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latin typeface="Garamond" panose="02020404030301010803" pitchFamily="18" charset="0"/>
              </a:rPr>
              <a:t>Always roll towards you</a:t>
            </a:r>
          </a:p>
        </p:txBody>
      </p:sp>
    </p:spTree>
    <p:extLst>
      <p:ext uri="{BB962C8B-B14F-4D97-AF65-F5344CB8AC3E}">
        <p14:creationId xmlns:p14="http://schemas.microsoft.com/office/powerpoint/2010/main" val="3361849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505" y="833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</a:t>
            </a:fld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13" y="1690688"/>
            <a:ext cx="2162603" cy="2000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32" y="1690688"/>
            <a:ext cx="2933495" cy="2933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575" y="1463326"/>
            <a:ext cx="2205288" cy="2205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75" y="4067884"/>
            <a:ext cx="2100740" cy="2288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819" r="3247" b="14033"/>
          <a:stretch/>
        </p:blipFill>
        <p:spPr>
          <a:xfrm>
            <a:off x="8166319" y="4070847"/>
            <a:ext cx="2514600" cy="2514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9506" y="365125"/>
            <a:ext cx="11737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5400" b="1" dirty="0">
                <a:latin typeface="Garamond" panose="02020404030301010803" pitchFamily="18" charset="0"/>
              </a:rPr>
              <a:t>House Keeping</a:t>
            </a:r>
          </a:p>
        </p:txBody>
      </p:sp>
    </p:spTree>
    <p:extLst>
      <p:ext uri="{BB962C8B-B14F-4D97-AF65-F5344CB8AC3E}">
        <p14:creationId xmlns:p14="http://schemas.microsoft.com/office/powerpoint/2010/main" val="3983065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Choking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Prevent chokings by: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Cutting food into small bites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Sit while eating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Eat slowly</a:t>
            </a:r>
          </a:p>
          <a:p>
            <a:pPr marL="0" indent="0">
              <a:buNone/>
            </a:pPr>
            <a:endParaRPr lang="en-CA" sz="40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4000" b="1" dirty="0">
                <a:latin typeface="Garamond" panose="02020404030301010803" pitchFamily="18" charset="0"/>
              </a:rPr>
              <a:t>Mild Choking</a:t>
            </a:r>
            <a:r>
              <a:rPr lang="en-CA" sz="4000" dirty="0">
                <a:latin typeface="Garamond" panose="02020404030301010803" pitchFamily="18" charset="0"/>
              </a:rPr>
              <a:t>: Child can cough, talk or breath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Encourage the child to cough and stay calm</a:t>
            </a:r>
          </a:p>
          <a:p>
            <a:pPr marL="0" indent="0" algn="ctr">
              <a:buNone/>
            </a:pPr>
            <a:endParaRPr lang="en-CA" sz="54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CA" sz="4000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025" y="178770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30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7054" r="37675"/>
          <a:stretch/>
        </p:blipFill>
        <p:spPr>
          <a:xfrm flipH="1">
            <a:off x="7944170" y="853760"/>
            <a:ext cx="3409630" cy="3889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602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Choking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Severe Choking: Unable to cough, talk or cry, whizzes or blue lips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192" y="165518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31</a:t>
            </a:fld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77" b="3382"/>
          <a:stretch/>
        </p:blipFill>
        <p:spPr>
          <a:xfrm>
            <a:off x="351365" y="3174507"/>
            <a:ext cx="2889143" cy="2678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-2246" r="23301" b="2246"/>
          <a:stretch/>
        </p:blipFill>
        <p:spPr>
          <a:xfrm>
            <a:off x="8968729" y="3280566"/>
            <a:ext cx="2904013" cy="2595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"/>
          <a:stretch/>
        </p:blipFill>
        <p:spPr>
          <a:xfrm>
            <a:off x="6378742" y="2261937"/>
            <a:ext cx="2499733" cy="36142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16982" r="14848" b="12393"/>
          <a:stretch/>
        </p:blipFill>
        <p:spPr>
          <a:xfrm flipH="1">
            <a:off x="3156931" y="3174507"/>
            <a:ext cx="3048348" cy="27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17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Bleeds</a:t>
            </a:r>
          </a:p>
          <a:p>
            <a:pPr marL="0" indent="0" algn="ctr">
              <a:buNone/>
            </a:pPr>
            <a:endParaRPr lang="en-CA" sz="5400" b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r>
              <a:rPr lang="en-CA" sz="5400" b="1" dirty="0">
                <a:latin typeface="Garamond" panose="02020404030301010803" pitchFamily="18" charset="0"/>
              </a:rPr>
              <a:t>Direct Pressure</a:t>
            </a:r>
            <a:r>
              <a:rPr lang="en-CA" sz="5400" dirty="0">
                <a:latin typeface="Garamond" panose="02020404030301010803" pitchFamily="18" charset="0"/>
              </a:rPr>
              <a:t> </a:t>
            </a:r>
          </a:p>
          <a:p>
            <a:pPr marL="0" indent="0">
              <a:buNone/>
            </a:pPr>
            <a:r>
              <a:rPr lang="en-CA" sz="5400" dirty="0">
                <a:latin typeface="Garamond" panose="02020404030301010803" pitchFamily="18" charset="0"/>
              </a:rPr>
              <a:t> Use a clean cloth or rag</a:t>
            </a:r>
          </a:p>
          <a:p>
            <a:r>
              <a:rPr lang="en-CA" sz="5400" b="1" dirty="0">
                <a:latin typeface="Garamond" panose="02020404030301010803" pitchFamily="18" charset="0"/>
              </a:rPr>
              <a:t>Rest</a:t>
            </a:r>
          </a:p>
          <a:p>
            <a:pPr marL="0" indent="0">
              <a:buNone/>
            </a:pPr>
            <a:r>
              <a:rPr lang="en-CA" sz="5400" dirty="0">
                <a:latin typeface="Garamond" panose="02020404030301010803" pitchFamily="18" charset="0"/>
              </a:rPr>
              <a:t>  Have the child sit down or lay down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497" y="14964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32</a:t>
            </a:fld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9" t="-573" r="17763"/>
          <a:stretch/>
        </p:blipFill>
        <p:spPr>
          <a:xfrm>
            <a:off x="7908519" y="716558"/>
            <a:ext cx="3238909" cy="423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7511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r>
              <a:rPr lang="en-CA" sz="5400" b="1" dirty="0">
                <a:latin typeface="Garamond" panose="02020404030301010803" pitchFamily="18" charset="0"/>
              </a:rPr>
              <a:t>Bleeding</a:t>
            </a:r>
            <a:br>
              <a:rPr lang="en-CA" sz="66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749" y="149641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33</a:t>
            </a:fld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/>
          <a:stretch/>
        </p:blipFill>
        <p:spPr>
          <a:xfrm>
            <a:off x="7070002" y="2045056"/>
            <a:ext cx="3782801" cy="3489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r="16643"/>
          <a:stretch/>
        </p:blipFill>
        <p:spPr>
          <a:xfrm>
            <a:off x="1513482" y="1844526"/>
            <a:ext cx="4355869" cy="3890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1246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3753" y="561075"/>
            <a:ext cx="11438313" cy="5991225"/>
          </a:xfrm>
        </p:spPr>
        <p:txBody>
          <a:bodyPr/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Illnesses</a:t>
            </a:r>
          </a:p>
          <a:p>
            <a:pPr marL="0" indent="0">
              <a:buNone/>
            </a:pPr>
            <a:r>
              <a:rPr lang="en-CA" sz="4000" b="1" dirty="0">
                <a:latin typeface="Garamond" panose="02020404030301010803" pitchFamily="18" charset="0"/>
              </a:rPr>
              <a:t>Asthma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Keep medications close</a:t>
            </a:r>
          </a:p>
          <a:p>
            <a:pPr marL="0" indent="0">
              <a:buNone/>
            </a:pPr>
            <a:r>
              <a:rPr lang="en-CA" sz="4000" b="1" dirty="0">
                <a:latin typeface="Garamond" panose="02020404030301010803" pitchFamily="18" charset="0"/>
              </a:rPr>
              <a:t>Seizures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Call 911, keep safe and watch</a:t>
            </a:r>
          </a:p>
          <a:p>
            <a:pPr marL="0" indent="0">
              <a:buNone/>
            </a:pPr>
            <a:r>
              <a:rPr lang="en-CA" sz="4000" b="1" dirty="0">
                <a:latin typeface="Garamond" panose="02020404030301010803" pitchFamily="18" charset="0"/>
              </a:rPr>
              <a:t>Poisoning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Call 911, follow their directions</a:t>
            </a:r>
          </a:p>
          <a:p>
            <a:pPr marL="0" indent="0" algn="ctr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73001" y="162893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34</a:t>
            </a:fld>
            <a:endParaRPr lang="en-CA" dirty="0"/>
          </a:p>
        </p:txBody>
      </p:sp>
      <p:pic>
        <p:nvPicPr>
          <p:cNvPr id="2050" name="Picture 2" descr="Poison symbol 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13" y="5172075"/>
            <a:ext cx="1208087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13378" r="5542" b="4586"/>
          <a:stretch/>
        </p:blipFill>
        <p:spPr>
          <a:xfrm>
            <a:off x="6716240" y="1274609"/>
            <a:ext cx="2428701" cy="2439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r="17492" b="4862"/>
          <a:stretch/>
        </p:blipFill>
        <p:spPr>
          <a:xfrm>
            <a:off x="8781046" y="1024532"/>
            <a:ext cx="2400565" cy="34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9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266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Severe Allergic Reaction</a:t>
            </a: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r>
              <a:rPr lang="en-CA" sz="4000" dirty="0">
                <a:latin typeface="Garamond" panose="02020404030301010803" pitchFamily="18" charset="0"/>
              </a:rPr>
              <a:t>Be aware of all allergies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Always keep EpiPen close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If pen used always call 911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802" r="2117" b="1884"/>
          <a:stretch/>
        </p:blipFill>
        <p:spPr>
          <a:xfrm rot="21149626">
            <a:off x="6768745" y="706580"/>
            <a:ext cx="5381366" cy="54279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025" y="150708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35</a:t>
            </a:fld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474" y1="48184" x2="52474" y2="48184"/>
                        <a14:foregroundMark x1="57694" y1="52119" x2="57694" y2="52119"/>
                        <a14:foregroundMark x1="64276" y1="54964" x2="64276" y2="54964"/>
                        <a14:foregroundMark x1="64730" y1="53390" x2="64730" y2="53390"/>
                        <a14:foregroundMark x1="65502" y1="58898" x2="65502" y2="58898"/>
                        <a14:foregroundMark x1="62052" y1="56719" x2="62052" y2="56719"/>
                        <a14:foregroundMark x1="56786" y1="55085" x2="56786" y2="55085"/>
                        <a14:foregroundMark x1="38402" y1="43039" x2="65819" y2="60048"/>
                        <a14:foregroundMark x1="29959" y1="40012" x2="51611" y2="51574"/>
                        <a14:foregroundMark x1="66863" y1="59019" x2="52973" y2="51453"/>
                        <a14:backgroundMark x1="57467" y1="22034" x2="78166" y2="33475"/>
                        <a14:backgroundMark x1="78484" y1="33838" x2="82388" y2="36683"/>
                        <a14:backgroundMark x1="57195" y1="22397" x2="67499" y2="27663"/>
                        <a14:backgroundMark x1="80390" y1="38378" x2="77394" y2="46852"/>
                        <a14:backgroundMark x1="76804" y1="47276" x2="82025" y2="52785"/>
                        <a14:backgroundMark x1="77667" y1="48123" x2="77667" y2="48123"/>
                        <a14:backgroundMark x1="25193" y1="37833" x2="71811" y2="63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715">
            <a:off x="-178723" y="2724960"/>
            <a:ext cx="8434648" cy="63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35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/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Burns</a:t>
            </a:r>
          </a:p>
          <a:p>
            <a:pPr marL="0" indent="0" algn="ctr">
              <a:buNone/>
            </a:pPr>
            <a:endParaRPr lang="en-CA" sz="54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Prevent burns by: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Never cooking with loose cloths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Stay away from open flames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   If the child gets burned: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Cool under cool water until burning stops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If blisters appear do not break them</a:t>
            </a:r>
          </a:p>
          <a:p>
            <a:pPr marL="0" indent="0" algn="ctr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69025" y="150708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36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t="17671" r="27749"/>
          <a:stretch/>
        </p:blipFill>
        <p:spPr>
          <a:xfrm flipH="1">
            <a:off x="9098133" y="1027905"/>
            <a:ext cx="2775285" cy="48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22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Safety Always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Never let friends or strangers in the house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If you answer their phone or on the internet, never tell anyone the parents are out of the house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Know the fire escape route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Always use safety equipment provided (straps, helmets)</a:t>
            </a:r>
          </a:p>
          <a:p>
            <a:pPr marL="0" indent="0" algn="ctr">
              <a:buNone/>
            </a:pPr>
            <a:endParaRPr lang="en-CA" sz="40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CA" sz="4000" dirty="0">
                <a:latin typeface="Garamond" panose="02020404030301010803" pitchFamily="18" charset="0"/>
              </a:rPr>
              <a:t>Have Fun!</a:t>
            </a:r>
          </a:p>
          <a:p>
            <a:pPr marL="0" indent="0">
              <a:buNone/>
            </a:pPr>
            <a:endParaRPr lang="en-CA" sz="4000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505" y="833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9738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5"/>
          <a:stretch/>
        </p:blipFill>
        <p:spPr>
          <a:xfrm>
            <a:off x="1601603" y="3211276"/>
            <a:ext cx="2689865" cy="2918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0"/>
          <a:stretch/>
        </p:blipFill>
        <p:spPr>
          <a:xfrm>
            <a:off x="4407366" y="548503"/>
            <a:ext cx="2880581" cy="2847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26" y="550824"/>
            <a:ext cx="4989906" cy="5142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8510" y="474261"/>
            <a:ext cx="9158292" cy="542986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CA" sz="5400" dirty="0">
                <a:latin typeface="Garamond" panose="02020404030301010803" pitchFamily="18" charset="0"/>
              </a:rPr>
              <a:t>  </a:t>
            </a:r>
          </a:p>
          <a:p>
            <a:pPr marL="0" indent="0" algn="ctr">
              <a:buNone/>
            </a:pPr>
            <a:r>
              <a:rPr lang="en-CA" sz="6500" b="1" dirty="0">
                <a:latin typeface="Garamond" panose="02020404030301010803" pitchFamily="18" charset="0"/>
              </a:rPr>
              <a:t>Questions?</a:t>
            </a:r>
          </a:p>
          <a:p>
            <a:pPr marL="0" indent="0" algn="ctr">
              <a:buNone/>
            </a:pPr>
            <a:r>
              <a:rPr lang="en-CA" sz="6500" b="1" dirty="0">
                <a:latin typeface="Garamond" panose="02020404030301010803" pitchFamily="18" charset="0"/>
              </a:rPr>
              <a:t>Quiz</a:t>
            </a:r>
          </a:p>
          <a:p>
            <a:pPr marL="0" indent="0" algn="ctr">
              <a:buNone/>
            </a:pPr>
            <a:r>
              <a:rPr lang="en-CA" sz="6500" b="1" dirty="0">
                <a:latin typeface="Garamond" panose="02020404030301010803" pitchFamily="18" charset="0"/>
              </a:rPr>
              <a:t>Answers</a:t>
            </a:r>
          </a:p>
          <a:p>
            <a:pPr marL="0" indent="0" algn="ctr">
              <a:buNone/>
            </a:pPr>
            <a:r>
              <a:rPr lang="en-CA" sz="6500" b="1" dirty="0">
                <a:latin typeface="Garamond" panose="02020404030301010803" pitchFamily="18" charset="0"/>
              </a:rPr>
              <a:t>Certificates</a:t>
            </a:r>
          </a:p>
          <a:p>
            <a:pPr marL="0" indent="0" algn="ctr">
              <a:buNone/>
            </a:pPr>
            <a:r>
              <a:rPr lang="en-CA" sz="6500" b="1" dirty="0">
                <a:latin typeface="Garamond" panose="02020404030301010803" pitchFamily="18" charset="0"/>
              </a:rPr>
              <a:t>Home time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505" y="833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38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7" y="474261"/>
            <a:ext cx="3818971" cy="38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3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2262" y="348500"/>
            <a:ext cx="11405062" cy="6322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Starting a Business</a:t>
            </a:r>
          </a:p>
          <a:p>
            <a:pPr marL="0" indent="0" algn="ctr">
              <a:buNone/>
            </a:pPr>
            <a:endParaRPr lang="en-CA" sz="1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Places you can get babysitting jobs:</a:t>
            </a:r>
          </a:p>
          <a:p>
            <a:pPr marL="0" indent="0">
              <a:buNone/>
            </a:pPr>
            <a:endParaRPr lang="en-CA" sz="4000" dirty="0">
              <a:latin typeface="Garamond" panose="02020404030301010803" pitchFamily="18" charset="0"/>
            </a:endParaRPr>
          </a:p>
          <a:p>
            <a:r>
              <a:rPr lang="en-CA" sz="4000" dirty="0">
                <a:latin typeface="Garamond" panose="02020404030301010803" pitchFamily="18" charset="0"/>
              </a:rPr>
              <a:t>Family and family friends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Parents co-workers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Neighbours</a:t>
            </a:r>
          </a:p>
          <a:p>
            <a:endParaRPr lang="en-CA" sz="20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CA" sz="4000" dirty="0">
                <a:latin typeface="Garamond" panose="02020404030301010803" pitchFamily="18" charset="0"/>
              </a:rPr>
              <a:t>Can you think of other people to ask?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" y="163507"/>
            <a:ext cx="11820698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141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85" y="305781"/>
            <a:ext cx="11504815" cy="6128270"/>
          </a:xfrm>
        </p:spPr>
        <p:txBody>
          <a:bodyPr/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Now you have a babysitting job!</a:t>
            </a:r>
          </a:p>
          <a:p>
            <a:pPr marL="0" indent="0" algn="ctr">
              <a:buNone/>
            </a:pPr>
            <a:endParaRPr lang="en-CA" sz="54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3600" dirty="0">
                <a:latin typeface="Garamond" panose="02020404030301010803" pitchFamily="18" charset="0"/>
              </a:rPr>
              <a:t>Ask some questions:</a:t>
            </a:r>
          </a:p>
          <a:p>
            <a:r>
              <a:rPr lang="en-CA" sz="3600" dirty="0">
                <a:latin typeface="Garamond" panose="02020404030301010803" pitchFamily="18" charset="0"/>
              </a:rPr>
              <a:t>Parents full names and cell numbers</a:t>
            </a:r>
          </a:p>
          <a:p>
            <a:r>
              <a:rPr lang="en-CA" sz="3600" dirty="0">
                <a:latin typeface="Garamond" panose="02020404030301010803" pitchFamily="18" charset="0"/>
              </a:rPr>
              <a:t>Child names or nick names</a:t>
            </a:r>
          </a:p>
          <a:p>
            <a:r>
              <a:rPr lang="en-CA" sz="3600" dirty="0">
                <a:latin typeface="Garamond" panose="02020404030301010803" pitchFamily="18" charset="0"/>
              </a:rPr>
              <a:t>Allergies</a:t>
            </a:r>
          </a:p>
          <a:p>
            <a:r>
              <a:rPr lang="en-CA" sz="3600" dirty="0">
                <a:latin typeface="Garamond" panose="02020404030301010803" pitchFamily="18" charset="0"/>
              </a:rPr>
              <a:t>Meal, nap and bed times</a:t>
            </a:r>
          </a:p>
          <a:p>
            <a:pPr marL="0" indent="0">
              <a:buNone/>
            </a:pPr>
            <a:endParaRPr lang="en-CA" sz="18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CA" sz="3600" dirty="0">
                <a:latin typeface="Garamond" panose="02020404030301010803" pitchFamily="18" charset="0"/>
              </a:rPr>
              <a:t>Can you think of any other question?</a:t>
            </a:r>
          </a:p>
        </p:txBody>
      </p:sp>
      <p:sp>
        <p:nvSpPr>
          <p:cNvPr id="5" name="Rectangle 4"/>
          <p:cNvSpPr/>
          <p:nvPr/>
        </p:nvSpPr>
        <p:spPr>
          <a:xfrm>
            <a:off x="194655" y="146882"/>
            <a:ext cx="11804073" cy="6583425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latin typeface="Garamond" panose="02020404030301010803" pitchFamily="18" charset="0"/>
              </a:rPr>
              <a:t>Life's Emergency Training 2007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051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365125"/>
            <a:ext cx="11438313" cy="5991225"/>
          </a:xfrm>
        </p:spPr>
        <p:txBody>
          <a:bodyPr/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Respect </a:t>
            </a: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r>
              <a:rPr lang="en-CA" sz="4400" dirty="0">
                <a:latin typeface="Garamond" panose="02020404030301010803" pitchFamily="18" charset="0"/>
              </a:rPr>
              <a:t>Remember:</a:t>
            </a:r>
          </a:p>
          <a:p>
            <a:pPr marL="342900" indent="-342900"/>
            <a:r>
              <a:rPr lang="en-CA" sz="4400" dirty="0">
                <a:latin typeface="Garamond" panose="02020404030301010803" pitchFamily="18" charset="0"/>
              </a:rPr>
              <a:t>You need to earn the child's respect, so show them respect first</a:t>
            </a:r>
          </a:p>
          <a:p>
            <a:pPr marL="342900" indent="-342900"/>
            <a:r>
              <a:rPr lang="en-CA" sz="4400" dirty="0">
                <a:latin typeface="Garamond" panose="02020404030301010803" pitchFamily="18" charset="0"/>
              </a:rPr>
              <a:t>Treat boys and girls the same</a:t>
            </a:r>
          </a:p>
          <a:p>
            <a:pPr marL="342900" indent="-342900"/>
            <a:r>
              <a:rPr lang="en-CA" sz="4400" dirty="0">
                <a:latin typeface="Garamond" panose="02020404030301010803" pitchFamily="18" charset="0"/>
              </a:rPr>
              <a:t>Talk and treat children according to their age </a:t>
            </a:r>
          </a:p>
          <a:p>
            <a:pPr marL="342900" indent="-342900"/>
            <a:r>
              <a:rPr lang="en-CA" sz="4400" dirty="0">
                <a:latin typeface="Garamond" panose="02020404030301010803" pitchFamily="18" charset="0"/>
              </a:rPr>
              <a:t>Don’t power trip</a:t>
            </a:r>
          </a:p>
          <a:p>
            <a:pPr marL="0" indent="0" algn="ctr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99505" y="159582"/>
            <a:ext cx="11853950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3049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15636"/>
            <a:ext cx="10515600" cy="4146839"/>
          </a:xfrm>
        </p:spPr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32262" y="299259"/>
            <a:ext cx="11305309" cy="6184668"/>
          </a:xfrm>
        </p:spPr>
        <p:txBody>
          <a:bodyPr/>
          <a:lstStyle/>
          <a:p>
            <a:pPr algn="ctr"/>
            <a:r>
              <a:rPr lang="en-CA" sz="5400" b="1" dirty="0">
                <a:solidFill>
                  <a:schemeClr val="tx1"/>
                </a:solidFill>
                <a:latin typeface="Garamond" panose="02020404030301010803" pitchFamily="18" charset="0"/>
              </a:rPr>
              <a:t>Infants</a:t>
            </a:r>
          </a:p>
          <a:p>
            <a:endParaRPr lang="en-CA" sz="1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CA" sz="4000">
                <a:solidFill>
                  <a:schemeClr val="tx1"/>
                </a:solidFill>
                <a:latin typeface="Garamond" panose="02020404030301010803" pitchFamily="18" charset="0"/>
              </a:rPr>
              <a:t>A </a:t>
            </a:r>
            <a:r>
              <a:rPr lang="en-CA" sz="4000" dirty="0">
                <a:solidFill>
                  <a:schemeClr val="tx1"/>
                </a:solidFill>
                <a:latin typeface="Garamond" panose="02020404030301010803" pitchFamily="18" charset="0"/>
              </a:rPr>
              <a:t>baby up to 1 year old.</a:t>
            </a:r>
          </a:p>
          <a:p>
            <a:r>
              <a:rPr lang="en-CA" sz="4000" dirty="0">
                <a:solidFill>
                  <a:schemeClr val="tx1"/>
                </a:solidFill>
                <a:latin typeface="Garamond" panose="02020404030301010803" pitchFamily="18" charset="0"/>
              </a:rPr>
              <a:t>They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4000" dirty="0">
                <a:solidFill>
                  <a:schemeClr val="tx1"/>
                </a:solidFill>
                <a:latin typeface="Garamond" panose="02020404030301010803" pitchFamily="18" charset="0"/>
              </a:rPr>
              <a:t>Crawl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4000" dirty="0">
                <a:solidFill>
                  <a:schemeClr val="tx1"/>
                </a:solidFill>
                <a:latin typeface="Garamond" panose="02020404030301010803" pitchFamily="18" charset="0"/>
              </a:rPr>
              <a:t>Rollover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4000" dirty="0">
                <a:solidFill>
                  <a:schemeClr val="tx1"/>
                </a:solidFill>
                <a:latin typeface="Garamond" panose="02020404030301010803" pitchFamily="18" charset="0"/>
              </a:rPr>
              <a:t>Sit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4000" dirty="0">
                <a:solidFill>
                  <a:schemeClr val="tx1"/>
                </a:solidFill>
                <a:latin typeface="Garamond" panose="02020404030301010803" pitchFamily="18" charset="0"/>
              </a:rPr>
              <a:t>Try to walk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505" y="83382"/>
            <a:ext cx="11704319" cy="6583425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337251"/>
            <a:ext cx="5384037" cy="358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839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2385" y="116633"/>
            <a:ext cx="11637818" cy="6383919"/>
          </a:xfrm>
        </p:spPr>
        <p:txBody>
          <a:bodyPr/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Feeding Time</a:t>
            </a:r>
          </a:p>
          <a:p>
            <a:pPr marL="0" indent="0">
              <a:buNone/>
            </a:pPr>
            <a:r>
              <a:rPr lang="en-CA" sz="4000" dirty="0">
                <a:latin typeface="Garamond" panose="02020404030301010803" pitchFamily="18" charset="0"/>
              </a:rPr>
              <a:t>Infants may: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Only use a bottle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Bottle and food</a:t>
            </a:r>
          </a:p>
          <a:p>
            <a:r>
              <a:rPr lang="en-CA" sz="4000" dirty="0">
                <a:latin typeface="Garamond" panose="02020404030301010803" pitchFamily="18" charset="0"/>
              </a:rPr>
              <a:t>Sippy cup and food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" y="116633"/>
            <a:ext cx="11837323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8" r="27326"/>
          <a:stretch/>
        </p:blipFill>
        <p:spPr>
          <a:xfrm rot="18232367">
            <a:off x="7080805" y="778482"/>
            <a:ext cx="1280160" cy="417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13913" r="5428" b="15909"/>
          <a:stretch/>
        </p:blipFill>
        <p:spPr>
          <a:xfrm>
            <a:off x="6536429" y="4305991"/>
            <a:ext cx="3258589" cy="2044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5371" r="5320" b="12594"/>
          <a:stretch/>
        </p:blipFill>
        <p:spPr>
          <a:xfrm>
            <a:off x="2488767" y="4156363"/>
            <a:ext cx="2277687" cy="2344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262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7200" b="1" dirty="0">
                <a:latin typeface="Garamond" panose="02020404030301010803" pitchFamily="18" charset="0"/>
              </a:rPr>
            </a:br>
            <a:br>
              <a:rPr lang="en-CA" sz="8000" b="1" dirty="0">
                <a:latin typeface="Garamond" panose="02020404030301010803" pitchFamily="18" charset="0"/>
              </a:rPr>
            </a:br>
            <a:endParaRPr lang="en-CA" sz="72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9011" y="299258"/>
            <a:ext cx="11338560" cy="62012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5400" b="1" dirty="0">
                <a:latin typeface="Garamond" panose="02020404030301010803" pitchFamily="18" charset="0"/>
              </a:rPr>
              <a:t>Diaper Changes</a:t>
            </a:r>
          </a:p>
          <a:p>
            <a:pPr marL="0" indent="0" algn="ctr">
              <a:buNone/>
            </a:pPr>
            <a:endParaRPr lang="en-CA" sz="20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CA" sz="4400" dirty="0">
                <a:latin typeface="Garamond" panose="02020404030301010803" pitchFamily="18" charset="0"/>
              </a:rPr>
              <a:t>Diapers come in different styles</a:t>
            </a:r>
          </a:p>
          <a:p>
            <a:endParaRPr lang="en-CA" sz="2000" dirty="0">
              <a:latin typeface="Garamond" panose="02020404030301010803" pitchFamily="18" charset="0"/>
            </a:endParaRPr>
          </a:p>
          <a:p>
            <a:r>
              <a:rPr lang="en-CA" sz="4400" dirty="0">
                <a:latin typeface="Garamond" panose="02020404030301010803" pitchFamily="18" charset="0"/>
              </a:rPr>
              <a:t>Disposable</a:t>
            </a:r>
          </a:p>
          <a:p>
            <a:r>
              <a:rPr lang="en-CA" sz="4400" dirty="0">
                <a:latin typeface="Garamond" panose="02020404030301010803" pitchFamily="18" charset="0"/>
              </a:rPr>
              <a:t>Cloth</a:t>
            </a:r>
          </a:p>
          <a:p>
            <a:pPr marL="0" indent="0" algn="ctr">
              <a:buNone/>
            </a:pPr>
            <a:endParaRPr lang="en-CA" sz="5400" b="1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505" y="116633"/>
            <a:ext cx="11770822" cy="6570767"/>
          </a:xfrm>
          <a:prstGeom prst="rect">
            <a:avLst/>
          </a:prstGeom>
          <a:noFill/>
          <a:ln w="76200">
            <a:solidFill>
              <a:srgbClr val="D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418669"/>
            <a:ext cx="2863855" cy="2593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93" y="2586408"/>
            <a:ext cx="2129046" cy="2129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12" y="4217356"/>
            <a:ext cx="2693775" cy="1858587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Life's Emergency Training 2007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9AAB7-74D5-4878-9EF3-634B5B311169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0444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81B41320DA7B4181650386DD92023F" ma:contentTypeVersion="8" ma:contentTypeDescription="Create a new document." ma:contentTypeScope="" ma:versionID="ae32af54e3dec7dcc765190f4de1e580">
  <xsd:schema xmlns:xsd="http://www.w3.org/2001/XMLSchema" xmlns:xs="http://www.w3.org/2001/XMLSchema" xmlns:p="http://schemas.microsoft.com/office/2006/metadata/properties" xmlns:ns2="b54dc4fe-4d5f-4b48-8d43-337daf60e44f" xmlns:ns3="2e62c590-5158-42d0-a595-44832eb3681e" targetNamespace="http://schemas.microsoft.com/office/2006/metadata/properties" ma:root="true" ma:fieldsID="605a4f94a467791e5f7d97855a0fa5e5" ns2:_="" ns3:_="">
    <xsd:import namespace="b54dc4fe-4d5f-4b48-8d43-337daf60e44f"/>
    <xsd:import namespace="2e62c590-5158-42d0-a595-44832eb368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dc4fe-4d5f-4b48-8d43-337daf60e4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2c590-5158-42d0-a595-44832eb3681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A23448-45CC-4FE5-8A93-5B78B8B54587}"/>
</file>

<file path=customXml/itemProps2.xml><?xml version="1.0" encoding="utf-8"?>
<ds:datastoreItem xmlns:ds="http://schemas.openxmlformats.org/officeDocument/2006/customXml" ds:itemID="{59C60072-275D-4AED-8FE3-4DCDA5704E7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47407D3-3024-42ED-B7AA-6713BFE642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1787</Words>
  <Application>Microsoft Office PowerPoint</Application>
  <PresentationFormat>Widescreen</PresentationFormat>
  <Paragraphs>503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Garamond</vt:lpstr>
      <vt:lpstr>Office Theme</vt:lpstr>
      <vt:lpstr>    Babysitter Course</vt:lpstr>
      <vt:lpstr>    </vt:lpstr>
      <vt:lpstr>    </vt:lpstr>
      <vt:lpstr>    </vt:lpstr>
      <vt:lpstr>PowerPoint Presentation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Recovery Position </vt:lpstr>
      <vt:lpstr>    </vt:lpstr>
      <vt:lpstr>    </vt:lpstr>
      <vt:lpstr>    </vt:lpstr>
      <vt:lpstr>  Bleeding  </vt:lpstr>
      <vt:lpstr>    </vt:lpstr>
      <vt:lpstr>    </vt:lpstr>
      <vt:lpstr>    </vt:lpstr>
      <vt:lpstr>    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Babysitter Course  </dc:title>
  <dc:creator>Kathryn Davies</dc:creator>
  <cp:lastModifiedBy>Kathryn Davies</cp:lastModifiedBy>
  <cp:revision>56</cp:revision>
  <dcterms:created xsi:type="dcterms:W3CDTF">2016-01-05T17:28:33Z</dcterms:created>
  <dcterms:modified xsi:type="dcterms:W3CDTF">2018-05-07T16:58:05Z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0x010100FB81B41320DA7B4181650386DD92023F</vt:lpwstr>
  </property>
</Properties>
</file>