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handoutMasterIdLst>
    <p:handoutMasterId r:id="rId28"/>
  </p:handoutMasterIdLst>
  <p:sldIdLst>
    <p:sldId id="285" r:id="rId4"/>
    <p:sldId id="264" r:id="rId5"/>
    <p:sldId id="284" r:id="rId6"/>
    <p:sldId id="265" r:id="rId7"/>
    <p:sldId id="266" r:id="rId8"/>
    <p:sldId id="269" r:id="rId9"/>
    <p:sldId id="268" r:id="rId10"/>
    <p:sldId id="267" r:id="rId11"/>
    <p:sldId id="271" r:id="rId12"/>
    <p:sldId id="270" r:id="rId13"/>
    <p:sldId id="288" r:id="rId14"/>
    <p:sldId id="287" r:id="rId15"/>
    <p:sldId id="272" r:id="rId16"/>
    <p:sldId id="273" r:id="rId17"/>
    <p:sldId id="274" r:id="rId18"/>
    <p:sldId id="275" r:id="rId19"/>
    <p:sldId id="286" r:id="rId20"/>
    <p:sldId id="276" r:id="rId21"/>
    <p:sldId id="277" r:id="rId22"/>
    <p:sldId id="278" r:id="rId23"/>
    <p:sldId id="281" r:id="rId24"/>
    <p:sldId id="280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76855" autoAdjust="0"/>
  </p:normalViewPr>
  <p:slideViewPr>
    <p:cSldViewPr snapToGrid="0">
      <p:cViewPr varScale="1">
        <p:scale>
          <a:sx n="65" d="100"/>
          <a:sy n="65" d="100"/>
        </p:scale>
        <p:origin x="14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93E27-F6D0-48E4-9287-0FF7561F907B}" type="datetimeFigureOut">
              <a:rPr lang="en-CA" smtClean="0"/>
              <a:t>2017-05-12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91E6C-721C-42DA-AD0B-2CAD3C19C78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25648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68F3A-F63B-44A7-84E1-204C347245DE}" type="datetimeFigureOut">
              <a:rPr lang="en-CA" smtClean="0"/>
              <a:t>2017-05-12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7F80F-E4EE-4E94-962A-F59C90CCA17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66516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Review </a:t>
            </a:r>
          </a:p>
          <a:p>
            <a:r>
              <a:rPr lang="en-CA" dirty="0"/>
              <a:t>Course times</a:t>
            </a:r>
          </a:p>
          <a:p>
            <a:r>
              <a:rPr lang="en-CA" dirty="0"/>
              <a:t>Lunch time and where they can eat</a:t>
            </a:r>
          </a:p>
          <a:p>
            <a:r>
              <a:rPr lang="en-CA" dirty="0"/>
              <a:t>How many breaks</a:t>
            </a:r>
          </a:p>
          <a:p>
            <a:r>
              <a:rPr lang="en-CA" dirty="0"/>
              <a:t>washroom location</a:t>
            </a:r>
          </a:p>
          <a:p>
            <a:r>
              <a:rPr lang="en-CA" dirty="0"/>
              <a:t>Cell phone</a:t>
            </a:r>
            <a:r>
              <a:rPr lang="en-CA" baseline="0" dirty="0"/>
              <a:t>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3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11194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Prevention is important</a:t>
            </a:r>
          </a:p>
        </p:txBody>
      </p:sp>
    </p:spTree>
    <p:extLst>
      <p:ext uri="{BB962C8B-B14F-4D97-AF65-F5344CB8AC3E}">
        <p14:creationId xmlns:p14="http://schemas.microsoft.com/office/powerpoint/2010/main" val="3963677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You can also use the edge of a</a:t>
            </a:r>
          </a:p>
          <a:p>
            <a:r>
              <a:rPr lang="en-CA" dirty="0"/>
              <a:t>Table</a:t>
            </a:r>
          </a:p>
          <a:p>
            <a:r>
              <a:rPr lang="en-CA" dirty="0"/>
              <a:t>Counter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96237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</a:t>
            </a:r>
            <a:r>
              <a:rPr lang="en-CA" baseline="30000" dirty="0"/>
              <a:t>ST</a:t>
            </a:r>
            <a:r>
              <a:rPr lang="en-CA" dirty="0"/>
              <a:t> DEGREE:  Top layer of skin injured. Red painful, hot, skin may feel tight</a:t>
            </a:r>
          </a:p>
          <a:p>
            <a:r>
              <a:rPr lang="en-CA" dirty="0"/>
              <a:t>2</a:t>
            </a:r>
            <a:r>
              <a:rPr lang="en-CA" baseline="30000" dirty="0"/>
              <a:t>ND</a:t>
            </a:r>
            <a:r>
              <a:rPr lang="en-CA" baseline="0" dirty="0"/>
              <a:t> DEGREE: Top 2 layers of skin injured (epidermis and dermis) Red, painful, hot, blisters</a:t>
            </a:r>
          </a:p>
          <a:p>
            <a:r>
              <a:rPr lang="en-CA" baseline="0" dirty="0"/>
              <a:t>3</a:t>
            </a:r>
            <a:r>
              <a:rPr lang="en-CA" baseline="30000" dirty="0"/>
              <a:t>RD</a:t>
            </a:r>
            <a:r>
              <a:rPr lang="en-CA" baseline="0" dirty="0"/>
              <a:t> DEGREE: Top two layers of skin and underlying muscle, fat and nerve endings. Black and charred or gray and waxy. May not be painful as nerve endings destroyed</a:t>
            </a:r>
          </a:p>
          <a:p>
            <a:r>
              <a:rPr lang="en-CA" baseline="0" dirty="0"/>
              <a:t>Get the students to fill out their </a:t>
            </a:r>
            <a:r>
              <a:rPr lang="en-CA" b="1" baseline="0" dirty="0"/>
              <a:t>chart on page 17</a:t>
            </a: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2204E-81FD-4170-8E81-45E5A7581812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741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Explain washing away from body to students</a:t>
            </a:r>
          </a:p>
        </p:txBody>
      </p:sp>
    </p:spTree>
    <p:extLst>
      <p:ext uri="{BB962C8B-B14F-4D97-AF65-F5344CB8AC3E}">
        <p14:creationId xmlns:p14="http://schemas.microsoft.com/office/powerpoint/2010/main" val="368644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If the child can open their eyes call parents right away . I child cannot open their eyes call 911 </a:t>
            </a:r>
          </a:p>
          <a:p>
            <a:r>
              <a:rPr lang="en-CA" dirty="0"/>
              <a:t>Remind the child that 911 or the police will contact their parents</a:t>
            </a:r>
          </a:p>
        </p:txBody>
      </p:sp>
    </p:spTree>
    <p:extLst>
      <p:ext uri="{BB962C8B-B14F-4D97-AF65-F5344CB8AC3E}">
        <p14:creationId xmlns:p14="http://schemas.microsoft.com/office/powerpoint/2010/main" val="1999718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Have students complete search on </a:t>
            </a:r>
            <a:r>
              <a:rPr lang="en-CA" b="1" dirty="0"/>
              <a:t>page 19</a:t>
            </a:r>
          </a:p>
        </p:txBody>
      </p:sp>
    </p:spTree>
    <p:extLst>
      <p:ext uri="{BB962C8B-B14F-4D97-AF65-F5344CB8AC3E}">
        <p14:creationId xmlns:p14="http://schemas.microsoft.com/office/powerpoint/2010/main" val="3983973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333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/>
              <a:t>Page</a:t>
            </a:r>
            <a:r>
              <a:rPr lang="en-CA" dirty="0"/>
              <a:t> </a:t>
            </a:r>
            <a:r>
              <a:rPr lang="en-CA" b="1" dirty="0"/>
              <a:t>5</a:t>
            </a:r>
          </a:p>
          <a:p>
            <a:r>
              <a:rPr lang="en-CA" dirty="0"/>
              <a:t>Review rules </a:t>
            </a:r>
          </a:p>
        </p:txBody>
      </p:sp>
    </p:spTree>
    <p:extLst>
      <p:ext uri="{BB962C8B-B14F-4D97-AF65-F5344CB8AC3E}">
        <p14:creationId xmlns:p14="http://schemas.microsoft.com/office/powerpoint/2010/main" val="4115700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Do as a group</a:t>
            </a:r>
          </a:p>
          <a:p>
            <a:r>
              <a:rPr lang="en-CA" dirty="0"/>
              <a:t>Then have the students do their own on </a:t>
            </a:r>
            <a:r>
              <a:rPr lang="en-CA" b="1" dirty="0"/>
              <a:t>page 9</a:t>
            </a:r>
          </a:p>
        </p:txBody>
      </p:sp>
    </p:spTree>
    <p:extLst>
      <p:ext uri="{BB962C8B-B14F-4D97-AF65-F5344CB8AC3E}">
        <p14:creationId xmlns:p14="http://schemas.microsoft.com/office/powerpoint/2010/main" val="316325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minute video </a:t>
            </a:r>
            <a:r>
              <a:rPr lang="en-CA"/>
              <a:t>from Brampton fire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88629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Review recipes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Ants on a log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Fruit kabobs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Strawberry Tea Sandwiches</a:t>
            </a:r>
          </a:p>
          <a:p>
            <a:r>
              <a:rPr lang="en-CA" dirty="0"/>
              <a:t>Discuss one that students have</a:t>
            </a:r>
          </a:p>
          <a:p>
            <a:r>
              <a:rPr lang="en-CA" dirty="0"/>
              <a:t>Add any you may use</a:t>
            </a:r>
          </a:p>
        </p:txBody>
      </p:sp>
    </p:spTree>
    <p:extLst>
      <p:ext uri="{BB962C8B-B14F-4D97-AF65-F5344CB8AC3E}">
        <p14:creationId xmlns:p14="http://schemas.microsoft.com/office/powerpoint/2010/main" val="2070222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Safety Rules</a:t>
            </a:r>
          </a:p>
          <a:p>
            <a:r>
              <a:rPr lang="en-CA" dirty="0"/>
              <a:t>Discuss rules that students  have written down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Bullying is not okay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Posting pictures of other people is not okay if they don’t give you permission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Always talk to an adult if you are having problems online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46763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Ask what other items can be used from your home?</a:t>
            </a:r>
          </a:p>
          <a:p>
            <a:endParaRPr lang="en-CA" dirty="0"/>
          </a:p>
          <a:p>
            <a:r>
              <a:rPr lang="en-CA" dirty="0"/>
              <a:t>Face cloth</a:t>
            </a:r>
          </a:p>
          <a:p>
            <a:r>
              <a:rPr lang="en-CA" dirty="0"/>
              <a:t>Scarfs</a:t>
            </a:r>
          </a:p>
          <a:p>
            <a:r>
              <a:rPr lang="en-CA" dirty="0"/>
              <a:t>Cloths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80806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Have water rinse down or away from your body</a:t>
            </a:r>
          </a:p>
          <a:p>
            <a:r>
              <a:rPr lang="en-CA" dirty="0"/>
              <a:t>Water temperature warm or cool</a:t>
            </a:r>
          </a:p>
          <a:p>
            <a:r>
              <a:rPr lang="en-CA" dirty="0"/>
              <a:t>If allowed to use antibiotic crème never put crème on wound only on dressing</a:t>
            </a:r>
          </a:p>
        </p:txBody>
      </p:sp>
    </p:spTree>
    <p:extLst>
      <p:ext uri="{BB962C8B-B14F-4D97-AF65-F5344CB8AC3E}">
        <p14:creationId xmlns:p14="http://schemas.microsoft.com/office/powerpoint/2010/main" val="828975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Do Not out anything up you nose</a:t>
            </a:r>
          </a:p>
          <a:p>
            <a:r>
              <a:rPr lang="en-CA" dirty="0"/>
              <a:t>Pinch for 5 – 10 mins</a:t>
            </a:r>
          </a:p>
          <a:p>
            <a:r>
              <a:rPr lang="en-CA" dirty="0"/>
              <a:t>Don’t peak to see if its stopped yet</a:t>
            </a:r>
          </a:p>
          <a:p>
            <a:r>
              <a:rPr lang="en-CA" dirty="0"/>
              <a:t>When stopped don't pick blow or inhale hard</a:t>
            </a:r>
          </a:p>
          <a:p>
            <a:r>
              <a:rPr lang="en-CA" dirty="0"/>
              <a:t>If you cant stop the bleed call your parents</a:t>
            </a:r>
          </a:p>
        </p:txBody>
      </p:sp>
    </p:spTree>
    <p:extLst>
      <p:ext uri="{BB962C8B-B14F-4D97-AF65-F5344CB8AC3E}">
        <p14:creationId xmlns:p14="http://schemas.microsoft.com/office/powerpoint/2010/main" val="269002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47E9-04F4-42B2-906F-038A09E3F987}" type="datetime1">
              <a:rPr lang="en-CA" smtClean="0"/>
              <a:t>2017-05-12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1008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21374-C95C-4130-A263-7F54F7802E8D}" type="datetime1">
              <a:rPr lang="en-CA" smtClean="0"/>
              <a:t>2017-05-12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5431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6B99-E2E7-41EC-A213-4F405E1C141A}" type="datetime1">
              <a:rPr lang="en-CA" smtClean="0"/>
              <a:t>2017-05-12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9919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69833-82CA-4CB7-B884-D2D1FB92A53D}" type="datetime1">
              <a:rPr lang="en-CA" smtClean="0"/>
              <a:t>2017-05-12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5755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FC3F-740C-42C9-B0F3-F76D65C38CFF}" type="datetime1">
              <a:rPr lang="en-CA" smtClean="0"/>
              <a:t>2017-05-12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8838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B2685-8A90-4BD3-91CB-9F94FDF2AEE9}" type="datetime1">
              <a:rPr lang="en-CA" smtClean="0"/>
              <a:t>2017-05-12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4351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E0E5-D6A2-4DC4-B223-CC3ED54E7A36}" type="datetime1">
              <a:rPr lang="en-CA" smtClean="0"/>
              <a:t>2017-05-12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708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DA94-CE0E-45E6-BE01-3035FF481835}" type="datetime1">
              <a:rPr lang="en-CA" smtClean="0"/>
              <a:t>2017-05-12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3787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BA18-D838-4ECF-A306-76E9B77348F8}" type="datetime1">
              <a:rPr lang="en-CA" smtClean="0"/>
              <a:t>2017-05-12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6260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E961-7F8F-4A52-B4A8-F7AC5493C7D9}" type="datetime1">
              <a:rPr lang="en-CA" smtClean="0"/>
              <a:t>2017-05-12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207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2BB8-E2E0-48D7-B2CC-DD823ECE9082}" type="datetime1">
              <a:rPr lang="en-CA" smtClean="0"/>
              <a:t>2017-05-12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327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E3C0-175B-42E9-A609-33E6CF21F102}" type="datetime1">
              <a:rPr lang="en-CA" smtClean="0"/>
              <a:t>2017-05-12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9339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5B6E-DA01-4C55-B2F9-663A5B7813A7}" type="datetime1">
              <a:rPr lang="en-CA" smtClean="0"/>
              <a:t>2017-05-12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7214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D3C3-6D93-4F50-889D-8498B36DA328}" type="datetime1">
              <a:rPr lang="en-CA" smtClean="0"/>
              <a:t>2017-05-12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9484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DD43-B1A5-495E-A4B3-EF2218A45711}" type="datetime1">
              <a:rPr lang="en-CA" smtClean="0"/>
              <a:t>2017-05-12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7328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EE67-A4F3-423A-A073-91915358C305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2017-05-12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578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6B48-4872-4A74-9C8A-3A0225AC8EBC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2017-05-12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9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11D3-6333-43BD-BD38-A4E3F7836AD0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2017-05-12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52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962C-9F2E-43D5-A4DA-D11F7D00221D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2017-05-12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19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0B62-8298-4BAA-85D9-6095672AF657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2017-05-12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07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E79A-7BB6-40F9-8578-8BDF09511587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2017-05-12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991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43F95-92E3-4977-909E-0BC5D505453F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2017-05-12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69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028F-008B-4FD1-848C-4AFC62D8BC7C}" type="datetime1">
              <a:rPr lang="en-CA" smtClean="0"/>
              <a:t>2017-05-12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4910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34-E64B-4BEB-87EC-C95BC99FB7E9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2017-05-12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04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C5960-759B-48E8-8FAB-7283A0E7DAD9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2017-05-12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592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6178-1987-4A83-B29A-079CD3A3B1D8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2017-05-12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83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F80A-1C92-4BB8-807A-292A9A9FD88F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2017-05-12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56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8201-CFE9-4681-AFF9-407E2722C28C}" type="datetime1">
              <a:rPr lang="en-CA" smtClean="0"/>
              <a:t>2017-05-12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251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7EAF1-679A-4F12-B442-C5B4C8DF6BBA}" type="datetime1">
              <a:rPr lang="en-CA" smtClean="0"/>
              <a:t>2017-05-12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1274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4540B-2815-4B94-8DAA-9E70A878EE68}" type="datetime1">
              <a:rPr lang="en-CA" smtClean="0"/>
              <a:t>2017-05-12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8461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2410-C5EA-4546-891D-95521398CED6}" type="datetime1">
              <a:rPr lang="en-CA" smtClean="0"/>
              <a:t>2017-05-12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6397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884A-151B-47D7-B6C0-1E5CF81F9558}" type="datetime1">
              <a:rPr lang="en-CA" smtClean="0"/>
              <a:t>2017-05-12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9523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33E7-4FE9-48E9-ADEB-5C3BC69EA27C}" type="datetime1">
              <a:rPr lang="en-CA" smtClean="0"/>
              <a:t>2017-05-12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095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CD534-9361-4A10-A649-A30DC8ECDFA2}" type="datetime1">
              <a:rPr lang="en-CA" smtClean="0"/>
              <a:t>2017-05-12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/>
              <a:t>Life's Emergency Training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424A1-28A9-4E45-9F1E-051E5A2EDD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513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99F53-6698-4CEF-B821-94C3928EC5BE}" type="datetime1">
              <a:rPr lang="en-CA" smtClean="0"/>
              <a:t>2017-05-12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/>
              <a:t>Life's Emergency Training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ECCE8-DEAE-4B8F-9B9B-4C42F0F182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997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34EA2-4CBB-4E7C-9E1A-D2A9786B11CA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2017-05-12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36CD7-8A89-4C36-8826-635AC63052D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32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microsoft.com/office/2007/relationships/hdphoto" Target="../media/hdphoto6.wdp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iIGMWRKfQI" TargetMode="Externa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" b="4527"/>
          <a:stretch/>
        </p:blipFill>
        <p:spPr>
          <a:xfrm>
            <a:off x="20" y="10"/>
            <a:ext cx="6105635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5735" y="640081"/>
            <a:ext cx="4806184" cy="3637373"/>
          </a:xfrm>
          <a:noFill/>
        </p:spPr>
        <p:txBody>
          <a:bodyPr>
            <a:normAutofit/>
          </a:bodyPr>
          <a:lstStyle/>
          <a:p>
            <a:pPr algn="l"/>
            <a:r>
              <a:rPr lang="en-CA" dirty="0"/>
              <a:t>Home Alone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5735" y="5073805"/>
            <a:ext cx="4806184" cy="1382751"/>
          </a:xfrm>
          <a:noFill/>
        </p:spPr>
        <p:txBody>
          <a:bodyPr>
            <a:normAutofit/>
          </a:bodyPr>
          <a:lstStyle/>
          <a:p>
            <a:pPr algn="l"/>
            <a:endParaRPr lang="en-CA" dirty="0"/>
          </a:p>
          <a:p>
            <a:pPr algn="l"/>
            <a:endParaRPr lang="en-CA" dirty="0"/>
          </a:p>
          <a:p>
            <a:pPr algn="l"/>
            <a:r>
              <a:rPr lang="en-CA" dirty="0"/>
              <a:t>Life’s Emergency Training 2016</a:t>
            </a:r>
          </a:p>
        </p:txBody>
      </p:sp>
    </p:spTree>
    <p:extLst>
      <p:ext uri="{BB962C8B-B14F-4D97-AF65-F5344CB8AC3E}">
        <p14:creationId xmlns:p14="http://schemas.microsoft.com/office/powerpoint/2010/main" val="2323500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Snacking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2687" y="3229258"/>
            <a:ext cx="3697171" cy="259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10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09" y="1863853"/>
            <a:ext cx="3954383" cy="259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715" y="1354165"/>
            <a:ext cx="4236818" cy="25264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99051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Computer Safety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11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0424" y="1888545"/>
            <a:ext cx="3550371" cy="23649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455" y="1355901"/>
            <a:ext cx="3304652" cy="21885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673" t="21376"/>
          <a:stretch/>
        </p:blipFill>
        <p:spPr>
          <a:xfrm>
            <a:off x="4136927" y="3167623"/>
            <a:ext cx="3620829" cy="207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63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4667" l="2817" r="97183">
                        <a14:foregroundMark x1="11737" y1="31333" x2="10324" y2="29854"/>
                        <a14:foregroundMark x1="7565" y1="21251" x2="11268" y2="20667"/>
                        <a14:foregroundMark x1="62418" y1="5578" x2="60786" y2="7124"/>
                        <a14:foregroundMark x1="92310" y1="76069" x2="97183" y2="94667"/>
                        <a14:foregroundMark x1="97183" y1="94667" x2="87324" y2="89333"/>
                        <a14:backgroundMark x1="69014" y1="3333" x2="61972" y2="4667"/>
                        <a14:backgroundMark x1="73239" y1="7333" x2="73709" y2="14000"/>
                        <a14:backgroundMark x1="89671" y1="64667" x2="93427" y2="75333"/>
                        <a14:backgroundMark x1="10798" y1="31333" x2="2347" y2="22667"/>
                        <a14:backgroundMark x1="10798" y1="32667" x2="12207" y2="34667"/>
                        <a14:backgroundMark x1="61033" y1="8000" x2="59155" y2="9333"/>
                        <a14:backgroundMark x1="59155" y1="8000" x2="59155" y2="8000"/>
                        <a14:backgroundMark x1="60563" y1="9333" x2="58216" y2="9333"/>
                        <a14:backgroundMark x1="59155" y1="8667" x2="60094" y2="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1587" flipH="1">
            <a:off x="1060565" y="1406475"/>
            <a:ext cx="3932452" cy="2769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First Aid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528" b="78676" l="20903" r="80226">
                        <a14:foregroundMark x1="70661" y1="23732" x2="61634" y2="22528"/>
                        <a14:foregroundMark x1="76948" y1="27343" x2="77485" y2="34996"/>
                        <a14:foregroundMark x1="80226" y1="29364" x2="80011" y2="33792"/>
                        <a14:foregroundMark x1="23912" y1="62167" x2="22085" y2="70937"/>
                        <a14:foregroundMark x1="22085" y1="70937" x2="31059" y2="76784"/>
                        <a14:foregroundMark x1="31059" y1="76784" x2="39765" y2="78287"/>
                        <a14:foregroundMark x1="43764" y1="77281" x2="46265" y2="75279"/>
                        <a14:foregroundMark x1="21386" y1="65606" x2="20903" y2="68831"/>
                        <a14:backgroundMark x1="40731" y1="78676" x2="45030" y2="78074"/>
                        <a14:backgroundMark x1="39764" y1="78289" x2="43794" y2="77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4" t="17951" r="15891" b="18884"/>
          <a:stretch/>
        </p:blipFill>
        <p:spPr>
          <a:xfrm rot="4721903">
            <a:off x="5728109" y="517223"/>
            <a:ext cx="2169948" cy="2573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12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37" b="99489" l="9226" r="96482">
                        <a14:foregroundMark x1="11650" y1="9572" x2="7740" y2="34525"/>
                        <a14:foregroundMark x1="7740" y1="34525" x2="9695" y2="46522"/>
                        <a14:foregroundMark x1="5484" y1="57675" x2="5238" y2="58328"/>
                        <a14:foregroundMark x1="9695" y1="46522" x2="5501" y2="57630"/>
                        <a14:foregroundMark x1="6689" y1="61204" x2="13983" y2="75661"/>
                        <a14:foregroundMark x1="11205" y1="73790" x2="9304" y2="71410"/>
                        <a14:foregroundMark x1="19077" y1="77728" x2="29476" y2="98787"/>
                        <a14:foregroundMark x1="7349" y1="10657" x2="20407" y2="4914"/>
                        <a14:foregroundMark x1="32566" y1="3379" x2="35575" y2="2999"/>
                        <a14:foregroundMark x1="20407" y1="4914" x2="27400" y2="4031"/>
                        <a14:foregroundMark x1="35575" y1="2999" x2="62076" y2="9112"/>
                        <a14:foregroundMark x1="93613" y1="70068" x2="96009" y2="72776"/>
                        <a14:foregroundMark x1="97193" y1="75186" x2="95387" y2="86152"/>
                        <a14:foregroundMark x1="95387" y1="86152" x2="82408" y2="92534"/>
                        <a14:foregroundMark x1="82408" y1="92534" x2="82095" y2="99617"/>
                        <a14:foregroundMark x1="17045" y1="10657" x2="66302" y2="36694"/>
                        <a14:foregroundMark x1="23378" y1="8998" x2="37842" y2="6637"/>
                        <a14:foregroundMark x1="37842" y1="6637" x2="51681" y2="10147"/>
                        <a14:foregroundMark x1="51681" y1="10147" x2="63956" y2="17230"/>
                        <a14:foregroundMark x1="63956" y1="17230" x2="67318" y2="50606"/>
                        <a14:foregroundMark x1="91087" y1="69751" x2="96482" y2="84301"/>
                        <a14:foregroundMark x1="33776" y1="37779" x2="52228" y2="42693"/>
                        <a14:backgroundMark x1="68022" y1="18890" x2="73026" y2="55137"/>
                        <a14:backgroundMark x1="73026" y1="55137" x2="96482" y2="70581"/>
                        <a14:backgroundMark x1="96482" y1="70581" x2="87803" y2="61136"/>
                        <a14:backgroundMark x1="87803" y1="61136" x2="98202" y2="70006"/>
                        <a14:backgroundMark x1="98202" y1="70006" x2="99844" y2="77983"/>
                        <a14:backgroundMark x1="6959" y1="60498" x2="2971" y2="59349"/>
                        <a14:backgroundMark x1="9304" y1="73899" x2="17357" y2="79324"/>
                        <a14:backgroundMark x1="6333" y1="56924" x2="6333" y2="60179"/>
                        <a14:backgroundMark x1="73339" y1="46777" x2="75371" y2="56094"/>
                        <a14:backgroundMark x1="95465" y1="67007" x2="98124" y2="74984"/>
                        <a14:backgroundMark x1="5629" y1="58009" x2="4613" y2="55520"/>
                        <a14:backgroundMark x1="32447" y1="3255" x2="27756" y2="4403"/>
                        <a14:backgroundMark x1="63331" y1="8743" x2="67318" y2="20549"/>
                        <a14:backgroundMark x1="67318" y1="20549" x2="67318" y2="21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249" y="1120706"/>
            <a:ext cx="3326606" cy="407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20" b="89859" l="7617" r="92676">
                        <a14:foregroundMark x1="37305" y1="6547" x2="34473" y2="9138"/>
                        <a14:foregroundMark x1="7177" y1="50729" x2="4829" y2="60586"/>
                        <a14:foregroundMark x1="70368" y1="89371" x2="70696" y2="89211"/>
                        <a14:foregroundMark x1="62311" y1="93307" x2="64982" y2="92002"/>
                        <a14:foregroundMark x1="94837" y1="32876" x2="40820" y2="5905"/>
                        <a14:foregroundMark x1="40820" y1="5905" x2="38281" y2="5520"/>
                        <a14:foregroundMark x1="92090" y1="30937" x2="92676" y2="39409"/>
                        <a14:foregroundMark x1="7617" y1="52632" x2="9277" y2="59435"/>
                        <a14:backgroundMark x1="34180" y1="8858" x2="6348" y2="49936"/>
                        <a14:backgroundMark x1="6348" y1="49936" x2="17188" y2="36585"/>
                        <a14:backgroundMark x1="17188" y1="36585" x2="25781" y2="16945"/>
                        <a14:backgroundMark x1="24512" y1="18228" x2="17383" y2="33504"/>
                        <a14:backgroundMark x1="90137" y1="47497" x2="65234" y2="95379"/>
                        <a14:backgroundMark x1="65234" y1="95379" x2="63281" y2="97304"/>
                        <a14:backgroundMark x1="92676" y1="51733" x2="70703" y2="89217"/>
                        <a14:backgroundMark x1="91406" y1="49679" x2="93652" y2="55969"/>
                        <a14:backgroundMark x1="62012" y1="92555" x2="42871" y2="83697"/>
                        <a14:backgroundMark x1="6055" y1="63671" x2="44824" y2="82413"/>
                        <a14:backgroundMark x1="28320" y1="17330" x2="16309" y2="26573"/>
                        <a14:backgroundMark x1="16309" y1="26573" x2="21582" y2="24519"/>
                        <a14:backgroundMark x1="3125" y1="61617" x2="7617" y2="65854"/>
                        <a14:backgroundMark x1="97852" y1="36457" x2="91699" y2="49166"/>
                        <a14:backgroundMark x1="96289" y1="38126" x2="93945" y2="38126"/>
                        <a14:backgroundMark x1="96582" y1="33119" x2="94629" y2="38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8" y="3884683"/>
            <a:ext cx="3448477" cy="2623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78" b="91649" l="9971" r="89932">
                        <a14:foregroundMark x1="53763" y1="2386" x2="61877" y2="11280"/>
                        <a14:foregroundMark x1="61877" y1="11280" x2="82796" y2="22668"/>
                        <a14:foregroundMark x1="82796" y1="22668" x2="81329" y2="35358"/>
                        <a14:foregroundMark x1="81329" y1="35358" x2="74976" y2="39046"/>
                        <a14:foregroundMark x1="74487" y1="23970" x2="76833" y2="26898"/>
                        <a14:foregroundMark x1="53763" y1="4121" x2="36755" y2="17570"/>
                        <a14:foregroundMark x1="44086" y1="23970" x2="54252" y2="26573"/>
                        <a14:foregroundMark x1="59824" y1="31562" x2="64516" y2="34382"/>
                        <a14:foregroundMark x1="63734" y1="45445" x2="59824" y2="50976"/>
                        <a14:foregroundMark x1="49267" y1="41432" x2="44575" y2="45228"/>
                        <a14:foregroundMark x1="39589" y1="31562" x2="31476" y2="37961"/>
                        <a14:foregroundMark x1="26784" y1="26898" x2="23363" y2="29826"/>
                        <a14:foregroundMark x1="33040" y1="67570" x2="40665" y2="77549"/>
                        <a14:foregroundMark x1="54057" y1="87961" x2="64809" y2="91649"/>
                        <a14:foregroundMark x1="64809" y1="91649" x2="66569" y2="87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444" y="2524183"/>
            <a:ext cx="4251960" cy="3832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6246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Minor Wounds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02" b="99596" l="618" r="99045">
                        <a14:foregroundMark x1="225" y1="51415" x2="11292" y2="73242"/>
                        <a14:foregroundMark x1="11292" y1="73242" x2="14747" y2="99596"/>
                        <a14:foregroundMark x1="60730" y1="3234" x2="97444" y2="79264"/>
                        <a14:foregroundMark x1="97444" y1="79264" x2="97444" y2="79264"/>
                        <a14:foregroundMark x1="646" y1="4406" x2="29438" y2="74737"/>
                        <a14:foregroundMark x1="29438" y1="74737" x2="45000" y2="92643"/>
                        <a14:foregroundMark x1="45000" y1="92643" x2="63090" y2="96807"/>
                        <a14:foregroundMark x1="63090" y1="96807" x2="73652" y2="93209"/>
                        <a14:foregroundMark x1="9522" y1="6144" x2="47107" y2="3234"/>
                        <a14:foregroundMark x1="47107" y1="3234" x2="64045" y2="9741"/>
                        <a14:foregroundMark x1="64045" y1="9741" x2="82051" y2="54770"/>
                        <a14:foregroundMark x1="82051" y1="54770" x2="99073" y2="88561"/>
                        <a14:foregroundMark x1="57107" y1="12530" x2="86152" y2="99596"/>
                        <a14:foregroundMark x1="53483" y1="2102" x2="59129" y2="2102"/>
                        <a14:foregroundMark x1="47022" y1="3840" x2="52669" y2="3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28" y="4256665"/>
            <a:ext cx="2764283" cy="192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13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25" b="93195" l="8537" r="91159">
                        <a14:foregroundMark x1="14939" y1="8284" x2="17073" y2="8284"/>
                        <a14:foregroundMark x1="19817" y1="8876" x2="49390" y2="14793"/>
                        <a14:foregroundMark x1="54878" y1="15976" x2="85790" y2="13993"/>
                        <a14:foregroundMark x1="72866" y1="93195" x2="27744" y2="92308"/>
                        <a14:foregroundMark x1="12195" y1="7692" x2="71646" y2="10947"/>
                        <a14:foregroundMark x1="39329" y1="5621" x2="46646" y2="8876"/>
                        <a14:foregroundMark x1="84451" y1="10355" x2="85061" y2="47337"/>
                        <a14:backgroundMark x1="91159" y1="5325" x2="89634" y2="77811"/>
                        <a14:backgroundMark x1="89634" y1="77811" x2="77439" y2="967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0833" y="2017616"/>
            <a:ext cx="1999661" cy="2060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4" b="93605" l="10000" r="90870">
                        <a14:foregroundMark x1="22609" y1="76453" x2="24348" y2="93605"/>
                        <a14:foregroundMark x1="24348" y1="93605" x2="47391" y2="89826"/>
                        <a14:foregroundMark x1="15217" y1="74709" x2="11304" y2="92442"/>
                        <a14:foregroundMark x1="78696" y1="20640" x2="90870" y2="35756"/>
                        <a14:foregroundMark x1="90870" y1="35756" x2="88261" y2="52326"/>
                        <a14:foregroundMark x1="88261" y1="52326" x2="90870" y2="63372"/>
                        <a14:foregroundMark x1="26087" y1="6395" x2="46522" y2="15407"/>
                        <a14:foregroundMark x1="46522" y1="15407" x2="70435" y2="12209"/>
                        <a14:foregroundMark x1="70435" y1="12209" x2="86957" y2="6395"/>
                        <a14:foregroundMark x1="50435" y1="5814" x2="73913" y2="9302"/>
                        <a14:foregroundMark x1="72174" y1="7558" x2="77826" y2="9593"/>
                        <a14:foregroundMark x1="50435" y1="38081" x2="47826" y2="54651"/>
                        <a14:foregroundMark x1="47826" y1="54651" x2="46957" y2="44186"/>
                        <a14:foregroundMark x1="68261" y1="34593" x2="58261" y2="47384"/>
                        <a14:foregroundMark x1="46957" y1="44477" x2="45652" y2="41570"/>
                        <a14:foregroundMark x1="67826" y1="36628" x2="55217" y2="48547"/>
                        <a14:backgroundMark x1="71304" y1="70058" x2="57391" y2="84884"/>
                        <a14:backgroundMark x1="57391" y1="84884" x2="56087" y2="92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777" y="1587313"/>
            <a:ext cx="1973154" cy="2951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35751">
            <a:off x="400350" y="4562641"/>
            <a:ext cx="2205596" cy="1458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5326821" y="1416205"/>
            <a:ext cx="59470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/>
              <a:t>Brush any dirt away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/>
              <a:t>Gently wash with soap and 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/>
              <a:t>Antibiotic creme if available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02512" y="4078244"/>
            <a:ext cx="4924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Watch for signs of infection like: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Pus or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Sore</a:t>
            </a:r>
          </a:p>
        </p:txBody>
      </p:sp>
    </p:spTree>
    <p:extLst>
      <p:ext uri="{BB962C8B-B14F-4D97-AF65-F5344CB8AC3E}">
        <p14:creationId xmlns:p14="http://schemas.microsoft.com/office/powerpoint/2010/main" val="2616816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n-lt"/>
              </a:rPr>
              <a:t>Nose Bleeds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6" b="99644" l="1659" r="99763">
                        <a14:foregroundMark x1="12678" y1="7733" x2="21386" y2="10578"/>
                        <a14:foregroundMark x1="24111" y1="10578" x2="27192" y2="10044"/>
                        <a14:foregroundMark x1="29739" y1="9333" x2="75533" y2="4444"/>
                        <a14:foregroundMark x1="75533" y1="4444" x2="75533" y2="4444"/>
                        <a14:foregroundMark x1="77014" y1="2933" x2="69194" y2="3378"/>
                        <a14:foregroundMark x1="69194" y1="3378" x2="65581" y2="2133"/>
                        <a14:foregroundMark x1="2073" y1="74400" x2="30332" y2="79378"/>
                        <a14:foregroundMark x1="30332" y1="79378" x2="38329" y2="77867"/>
                        <a14:foregroundMark x1="38329" y1="77867" x2="73993" y2="83378"/>
                        <a14:foregroundMark x1="2725" y1="88000" x2="36730" y2="91644"/>
                        <a14:foregroundMark x1="36730" y1="91644" x2="61197" y2="88267"/>
                        <a14:foregroundMark x1="61197" y1="88267" x2="69313" y2="88267"/>
                        <a14:foregroundMark x1="69313" y1="88267" x2="77192" y2="87733"/>
                        <a14:foregroundMark x1="77192" y1="87733" x2="84360" y2="88000"/>
                        <a14:foregroundMark x1="60130" y1="54133" x2="73756" y2="63911"/>
                        <a14:foregroundMark x1="73756" y1="63911" x2="79384" y2="71378"/>
                        <a14:foregroundMark x1="79384" y1="71378" x2="86552" y2="76444"/>
                        <a14:foregroundMark x1="86552" y1="76444" x2="93602" y2="86400"/>
                        <a14:foregroundMark x1="57405" y1="51289" x2="56457" y2="62933"/>
                        <a14:foregroundMark x1="56457" y1="62933" x2="48400" y2="93778"/>
                        <a14:foregroundMark x1="48400" y1="93778" x2="46149" y2="97156"/>
                        <a14:foregroundMark x1="1718" y1="66489" x2="13152" y2="68711"/>
                        <a14:foregroundMark x1="4621" y1="62311" x2="14692" y2="60267"/>
                        <a14:foregroundMark x1="2547" y1="76178" x2="2547" y2="99733"/>
                        <a14:foregroundMark x1="53318" y1="93600" x2="74704" y2="91289"/>
                        <a14:foregroundMark x1="74704" y1="91289" x2="99763" y2="961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2563" y="1268702"/>
            <a:ext cx="6528941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14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797801" y="2319453"/>
            <a:ext cx="35888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dirty="0"/>
              <a:t>Sit 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dirty="0"/>
              <a:t>Lean 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dirty="0"/>
              <a:t>Pinch nose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dirty="0"/>
              <a:t>Spit out blood in mouth</a:t>
            </a:r>
          </a:p>
        </p:txBody>
      </p:sp>
    </p:spTree>
    <p:extLst>
      <p:ext uri="{BB962C8B-B14F-4D97-AF65-F5344CB8AC3E}">
        <p14:creationId xmlns:p14="http://schemas.microsoft.com/office/powerpoint/2010/main" val="471742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Choking - Mild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t="-584" r="7971" b="584"/>
          <a:stretch/>
        </p:blipFill>
        <p:spPr>
          <a:xfrm>
            <a:off x="1260088" y="1888545"/>
            <a:ext cx="4413937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15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6214533" y="2128490"/>
            <a:ext cx="4804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Mild Choking - </a:t>
            </a:r>
            <a:r>
              <a:rPr lang="en-CA" sz="2800" dirty="0"/>
              <a:t>You can cough and talk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17586" y="3933389"/>
            <a:ext cx="48598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Font typeface="Arial" panose="020B0604020202020204" pitchFamily="34" charset="0"/>
              <a:buChar char="•"/>
            </a:pPr>
            <a:r>
              <a:rPr lang="en-CA" sz="2800" dirty="0"/>
              <a:t>Keep coughing until the item comes up</a:t>
            </a: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en-CA" sz="2800" dirty="0"/>
              <a:t>Do NOT try to drink or eat anything</a:t>
            </a:r>
          </a:p>
        </p:txBody>
      </p:sp>
    </p:spTree>
    <p:extLst>
      <p:ext uri="{BB962C8B-B14F-4D97-AF65-F5344CB8AC3E}">
        <p14:creationId xmlns:p14="http://schemas.microsoft.com/office/powerpoint/2010/main" val="1801744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Choking - Severe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3316" y="2005012"/>
            <a:ext cx="2614683" cy="435133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16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838199" y="1847850"/>
            <a:ext cx="29802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2400" b="1" dirty="0">
                <a:solidFill>
                  <a:prstClr val="black"/>
                </a:solidFill>
              </a:rPr>
              <a:t>Severe Choking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prstClr val="black"/>
                </a:solidFill>
              </a:rPr>
              <a:t>You CAN NOT cough or breath</a:t>
            </a:r>
          </a:p>
        </p:txBody>
      </p:sp>
      <p:pic>
        <p:nvPicPr>
          <p:cNvPr id="1026" name="Picture 2" descr="Image result for first aid severe choking if you're alo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66" b="94823" l="55600" r="80000">
                        <a14:foregroundMark x1="78400" y1="72480" x2="79941" y2="74405"/>
                        <a14:foregroundMark x1="56409" y1="92240" x2="55800" y2="94823"/>
                        <a14:foregroundMark x1="80049" y1="78363" x2="80000" y2="79564"/>
                        <a14:foregroundMark x1="80000" y1="79564" x2="79400" y2="80381"/>
                        <a14:backgroundMark x1="62600" y1="88556" x2="59200" y2="89918"/>
                        <a14:backgroundMark x1="59200" y1="89918" x2="58200" y2="89918"/>
                        <a14:backgroundMark x1="57200" y1="89101" x2="57000" y2="91826"/>
                        <a14:backgroundMark x1="57600" y1="88011" x2="56800" y2="92371"/>
                        <a14:backgroundMark x1="56800" y1="92371" x2="56800" y2="92643"/>
                        <a14:backgroundMark x1="55600" y1="95095" x2="55400" y2="95640"/>
                        <a14:backgroundMark x1="80567" y1="79607" x2="80600" y2="80381"/>
                        <a14:backgroundMark x1="80375" y1="81425" x2="77600" y2="94278"/>
                        <a14:backgroundMark x1="80400" y1="74114" x2="81200" y2="76294"/>
                        <a14:backgroundMark x1="80800" y1="76022" x2="81000" y2="78202"/>
                        <a14:backgroundMark x1="78000" y1="94005" x2="78000" y2="94550"/>
                        <a14:backgroundMark x1="58800" y1="76022" x2="58800" y2="76022"/>
                        <a14:backgroundMark x1="57200" y1="66485" x2="57800" y2="6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2" t="54134" r="17835" b="5592"/>
          <a:stretch/>
        </p:blipFill>
        <p:spPr bwMode="auto">
          <a:xfrm flipH="1">
            <a:off x="5903497" y="723106"/>
            <a:ext cx="4532019" cy="462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45282" y="5703887"/>
            <a:ext cx="384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When you are Alone</a:t>
            </a:r>
          </a:p>
        </p:txBody>
      </p:sp>
    </p:spTree>
    <p:extLst>
      <p:ext uri="{BB962C8B-B14F-4D97-AF65-F5344CB8AC3E}">
        <p14:creationId xmlns:p14="http://schemas.microsoft.com/office/powerpoint/2010/main" val="231117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026" y="2324948"/>
            <a:ext cx="3850446" cy="261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Burns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133" y="188640"/>
            <a:ext cx="11667067" cy="6532836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DB0B1F"/>
              </a:solidFill>
              <a:latin typeface="Garamond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873115" y="2149492"/>
          <a:ext cx="4418829" cy="293152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03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8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7523">
                <a:tc>
                  <a:txBody>
                    <a:bodyPr/>
                    <a:lstStyle/>
                    <a:p>
                      <a:pPr algn="ctr"/>
                      <a:r>
                        <a:rPr lang="en-CA" b="1" dirty="0"/>
                        <a:t>1</a:t>
                      </a:r>
                      <a:r>
                        <a:rPr lang="en-CA" b="1" baseline="30000" dirty="0"/>
                        <a:t>st</a:t>
                      </a:r>
                      <a:r>
                        <a:rPr lang="en-CA" b="1" dirty="0"/>
                        <a:t> Degree</a:t>
                      </a:r>
                      <a:r>
                        <a:rPr lang="en-CA" b="1" baseline="0" dirty="0"/>
                        <a:t> -</a:t>
                      </a:r>
                      <a:endParaRPr lang="en-CA" b="1" dirty="0"/>
                    </a:p>
                    <a:p>
                      <a:pPr algn="ctr"/>
                      <a:r>
                        <a:rPr lang="en-CA" b="1" dirty="0"/>
                        <a:t>Superficial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1" dirty="0"/>
                        <a:t>2</a:t>
                      </a:r>
                      <a:r>
                        <a:rPr lang="en-CA" b="1" baseline="30000" dirty="0"/>
                        <a:t>nd</a:t>
                      </a:r>
                      <a:r>
                        <a:rPr lang="en-CA" b="1" dirty="0"/>
                        <a:t> Degree -</a:t>
                      </a:r>
                    </a:p>
                    <a:p>
                      <a:pPr algn="ctr"/>
                      <a:r>
                        <a:rPr lang="en-CA" b="1" dirty="0"/>
                        <a:t>Partial Thickness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1" dirty="0"/>
                        <a:t>3</a:t>
                      </a:r>
                      <a:r>
                        <a:rPr lang="en-CA" b="1" baseline="30000" dirty="0"/>
                        <a:t>rd</a:t>
                      </a:r>
                      <a:r>
                        <a:rPr lang="en-CA" b="1" dirty="0"/>
                        <a:t> Degree -</a:t>
                      </a:r>
                    </a:p>
                    <a:p>
                      <a:pPr algn="ctr"/>
                      <a:r>
                        <a:rPr lang="en-CA" b="1" dirty="0"/>
                        <a:t>Full Thickness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114">
                <a:tc>
                  <a:txBody>
                    <a:bodyPr/>
                    <a:lstStyle/>
                    <a:p>
                      <a:r>
                        <a:rPr lang="en-CA" dirty="0"/>
                        <a:t>Epidermis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Epidermis</a:t>
                      </a:r>
                      <a:r>
                        <a:rPr lang="en-CA" baseline="0" dirty="0"/>
                        <a:t> &amp; Dermis</a:t>
                      </a:r>
                      <a:endParaRPr lang="en-CA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Epidermis, Dermis,</a:t>
                      </a:r>
                      <a:r>
                        <a:rPr lang="en-CA" baseline="0" dirty="0"/>
                        <a:t> muscle, fat &amp; nerves</a:t>
                      </a:r>
                      <a:endParaRPr lang="en-CA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2728">
                <a:tc>
                  <a:txBody>
                    <a:bodyPr/>
                    <a:lstStyle/>
                    <a:p>
                      <a:r>
                        <a:rPr lang="en-CA" dirty="0"/>
                        <a:t>Red, painful, hot,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Red,</a:t>
                      </a:r>
                      <a:r>
                        <a:rPr lang="en-CA" baseline="0" dirty="0"/>
                        <a:t> painful, hot &amp; blisters</a:t>
                      </a:r>
                      <a:endParaRPr lang="en-CA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Black &amp; charred</a:t>
                      </a:r>
                    </a:p>
                    <a:p>
                      <a:r>
                        <a:rPr lang="en-CA" dirty="0"/>
                        <a:t>Or gray &amp; waxy not painful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36CD7-8A89-4C36-8826-635AC63052D9}" type="slidenum">
              <a:rPr lang="en-CA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17</a:t>
            </a:fld>
            <a:endParaRPr lang="en-CA" dirty="0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49243" y="2612572"/>
            <a:ext cx="2723221" cy="672413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  <a:latin typeface="Garamon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64152" y="3284984"/>
            <a:ext cx="2808312" cy="864096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Garamon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4153" y="4149080"/>
            <a:ext cx="2808312" cy="792088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397783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10515600" cy="884238"/>
          </a:xfrm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prstClr val="black"/>
                </a:solidFill>
                <a:latin typeface="Garamond"/>
              </a:rPr>
              <a:t>First Aid Treatment</a:t>
            </a:r>
            <a:br>
              <a:rPr lang="en-CA" b="1" dirty="0">
                <a:solidFill>
                  <a:prstClr val="black"/>
                </a:solidFill>
                <a:latin typeface="Garamond"/>
              </a:rPr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153" y="1371598"/>
            <a:ext cx="4530213" cy="480536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CA" sz="2000" b="1" dirty="0">
              <a:solidFill>
                <a:prstClr val="black"/>
              </a:solidFill>
              <a:latin typeface="Garamond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Heat and Radiation Burns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CA" sz="3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1</a:t>
            </a:r>
            <a:r>
              <a:rPr lang="en-CA" sz="3200" baseline="30000" dirty="0">
                <a:solidFill>
                  <a:prstClr val="black"/>
                </a:solidFill>
                <a:latin typeface="Garamond" panose="02020404030301010803" pitchFamily="18" charset="0"/>
              </a:rPr>
              <a:t>st</a:t>
            </a: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 and small 2</a:t>
            </a:r>
            <a:r>
              <a:rPr lang="en-CA" sz="3200" baseline="30000" dirty="0">
                <a:solidFill>
                  <a:prstClr val="black"/>
                </a:solidFill>
                <a:latin typeface="Garamond" panose="02020404030301010803" pitchFamily="18" charset="0"/>
              </a:rPr>
              <a:t>nd</a:t>
            </a: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 degree burns use cool water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Large 2</a:t>
            </a:r>
            <a:r>
              <a:rPr lang="en-CA" sz="3200" baseline="30000" dirty="0">
                <a:solidFill>
                  <a:prstClr val="black"/>
                </a:solidFill>
                <a:latin typeface="Garamond" panose="02020404030301010803" pitchFamily="18" charset="0"/>
              </a:rPr>
              <a:t>nd</a:t>
            </a: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 and 3</a:t>
            </a:r>
            <a:r>
              <a:rPr lang="en-CA" sz="3200" baseline="30000" dirty="0">
                <a:solidFill>
                  <a:prstClr val="black"/>
                </a:solidFill>
                <a:latin typeface="Garamond" panose="02020404030301010803" pitchFamily="18" charset="0"/>
              </a:rPr>
              <a:t>rd</a:t>
            </a:r>
            <a:r>
              <a:rPr lang="en-CA" sz="3200" dirty="0">
                <a:solidFill>
                  <a:prstClr val="black"/>
                </a:solidFill>
                <a:latin typeface="Garamond" panose="02020404030301010803" pitchFamily="18" charset="0"/>
              </a:rPr>
              <a:t> light covering seek medical                             attention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CA" sz="3200" dirty="0">
              <a:solidFill>
                <a:prstClr val="black"/>
              </a:solidFill>
              <a:latin typeface="Garamon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18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278" y="1463694"/>
            <a:ext cx="2444708" cy="4621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0331" r="18167"/>
          <a:stretch/>
        </p:blipFill>
        <p:spPr>
          <a:xfrm>
            <a:off x="8152626" y="1740639"/>
            <a:ext cx="3492000" cy="3782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9381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571" y="1772462"/>
            <a:ext cx="5532277" cy="4351338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CA" dirty="0">
                <a:solidFill>
                  <a:prstClr val="black"/>
                </a:solidFill>
              </a:rPr>
              <a:t>Chemical Burns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CA" dirty="0">
                <a:solidFill>
                  <a:prstClr val="black"/>
                </a:solidFill>
              </a:rPr>
              <a:t>Remove excess (dry) chemicals and flush for 20 minutes with water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CA" dirty="0">
                <a:solidFill>
                  <a:prstClr val="black"/>
                </a:solidFill>
              </a:rPr>
              <a:t>Wash away from your body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CA" dirty="0">
                <a:solidFill>
                  <a:prstClr val="black"/>
                </a:solidFill>
              </a:rPr>
              <a:t>Go to the hospital with chemical bottle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CA" dirty="0">
                <a:solidFill>
                  <a:prstClr val="black"/>
                </a:solidFill>
              </a:rPr>
              <a:t>Call 911 if any breathing problems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CA" dirty="0">
              <a:solidFill>
                <a:prstClr val="black"/>
              </a:solidFill>
            </a:endParaRPr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19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1" b="99442" l="700" r="90000">
                        <a14:foregroundMark x1="32033" y1="38755" x2="5933" y2="75697"/>
                        <a14:foregroundMark x1="5933" y1="75697" x2="5933" y2="75697"/>
                        <a14:foregroundMark x1="37600" y1="57110" x2="40367" y2="58411"/>
                        <a14:foregroundMark x1="35000" y1="30530" x2="733" y2="41589"/>
                        <a14:foregroundMark x1="65000" y1="87825" x2="68700" y2="94238"/>
                        <a14:foregroundMark x1="68700" y1="94238" x2="68900" y2="99442"/>
                        <a14:foregroundMark x1="72033" y1="78020" x2="72967" y2="84480"/>
                        <a14:backgroundMark x1="45567" y1="72584" x2="42033" y2="80344"/>
                        <a14:backgroundMark x1="10733" y1="26394" x2="39033" y2="11199"/>
                        <a14:backgroundMark x1="39033" y1="11199" x2="39067" y2="1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500"/>
          <a:stretch/>
        </p:blipFill>
        <p:spPr>
          <a:xfrm>
            <a:off x="6370477" y="618097"/>
            <a:ext cx="5460909" cy="5054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3821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sz="3200" dirty="0">
                <a:latin typeface="Garamond" panose="02020404030301010803" pitchFamily="18" charset="0"/>
              </a:rPr>
              <a:t>Am I ready?</a:t>
            </a:r>
          </a:p>
          <a:p>
            <a:r>
              <a:rPr lang="en-CA" sz="3200" dirty="0">
                <a:latin typeface="Garamond" panose="02020404030301010803" pitchFamily="18" charset="0"/>
              </a:rPr>
              <a:t>Top 10 Rules</a:t>
            </a:r>
          </a:p>
          <a:p>
            <a:r>
              <a:rPr lang="en-CA" sz="3200" dirty="0">
                <a:latin typeface="Garamond" panose="02020404030301010803" pitchFamily="18" charset="0"/>
              </a:rPr>
              <a:t>Stranger Danger</a:t>
            </a:r>
          </a:p>
          <a:p>
            <a:r>
              <a:rPr lang="en-CA" sz="3200" dirty="0">
                <a:latin typeface="Garamond" panose="02020404030301010803" pitchFamily="18" charset="0"/>
              </a:rPr>
              <a:t>Safety on computer and phone</a:t>
            </a:r>
          </a:p>
          <a:p>
            <a:r>
              <a:rPr lang="en-CA" sz="3200" dirty="0">
                <a:latin typeface="Garamond" panose="02020404030301010803" pitchFamily="18" charset="0"/>
              </a:rPr>
              <a:t>Kitchen Safety</a:t>
            </a:r>
          </a:p>
          <a:p>
            <a:r>
              <a:rPr lang="en-CA" sz="3200" dirty="0">
                <a:latin typeface="Garamond" panose="02020404030301010803" pitchFamily="18" charset="0"/>
              </a:rPr>
              <a:t>First Aid Basics</a:t>
            </a:r>
          </a:p>
          <a:p>
            <a:r>
              <a:rPr lang="en-CA" sz="3200" dirty="0">
                <a:latin typeface="Garamond" panose="02020404030301010803" pitchFamily="18" charset="0"/>
              </a:rPr>
              <a:t>Quiz</a:t>
            </a:r>
          </a:p>
          <a:p>
            <a:r>
              <a:rPr lang="en-CA" sz="3200" dirty="0">
                <a:latin typeface="Garamond" panose="02020404030301010803" pitchFamily="18" charset="0"/>
              </a:rPr>
              <a:t>Certificates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2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 descr="File:Clipboard.svg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1826">
            <a:off x="6859381" y="1550859"/>
            <a:ext cx="3502438" cy="350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5032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74733" cy="4351338"/>
          </a:xfrm>
        </p:spPr>
        <p:txBody>
          <a:bodyPr/>
          <a:lstStyle/>
          <a:p>
            <a:pPr marL="0" lvl="0" indent="0">
              <a:buNone/>
            </a:pPr>
            <a:r>
              <a:rPr lang="en-CA" b="1" dirty="0">
                <a:solidFill>
                  <a:prstClr val="black"/>
                </a:solidFill>
                <a:latin typeface="Garamond" panose="02020404030301010803" pitchFamily="18" charset="0"/>
              </a:rPr>
              <a:t>Electrical Burns</a:t>
            </a:r>
          </a:p>
          <a:p>
            <a:pPr marL="0" lvl="0" indent="0">
              <a:buNone/>
            </a:pPr>
            <a:r>
              <a:rPr lang="en-CA" dirty="0">
                <a:solidFill>
                  <a:prstClr val="black"/>
                </a:solidFill>
                <a:latin typeface="Garamond" panose="02020404030301010803" pitchFamily="18" charset="0"/>
              </a:rPr>
              <a:t>Ensure area is safe!</a:t>
            </a:r>
          </a:p>
          <a:p>
            <a:pPr lvl="0"/>
            <a:r>
              <a:rPr lang="en-CA" dirty="0">
                <a:solidFill>
                  <a:prstClr val="black"/>
                </a:solidFill>
                <a:latin typeface="Garamond" panose="02020404030301010803" pitchFamily="18" charset="0"/>
              </a:rPr>
              <a:t>Cover entry and exit wounds</a:t>
            </a:r>
          </a:p>
          <a:p>
            <a:pPr lvl="0"/>
            <a:r>
              <a:rPr lang="en-CA" dirty="0">
                <a:solidFill>
                  <a:prstClr val="black"/>
                </a:solidFill>
                <a:latin typeface="Garamond" panose="02020404030301010803" pitchFamily="18" charset="0"/>
              </a:rPr>
              <a:t>Look for secondary injuries</a:t>
            </a:r>
          </a:p>
          <a:p>
            <a:pPr lvl="0"/>
            <a:r>
              <a:rPr lang="en-CA" dirty="0">
                <a:solidFill>
                  <a:prstClr val="black"/>
                </a:solidFill>
                <a:latin typeface="Garamond" panose="02020404030301010803" pitchFamily="18" charset="0"/>
              </a:rPr>
              <a:t>All electrical burns need to seek medical attention</a:t>
            </a:r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20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639" y="705013"/>
            <a:ext cx="3062176" cy="56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06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Garamond" panose="02020404030301010803" pitchFamily="18" charset="0"/>
              </a:rPr>
              <a:t>Word Search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lum bright="4000" contrast="-4000"/>
          </a:blip>
          <a:srcRect l="40271" t="3494" b="32731"/>
          <a:stretch/>
        </p:blipFill>
        <p:spPr>
          <a:xfrm>
            <a:off x="2788402" y="1342103"/>
            <a:ext cx="7869863" cy="462541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21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9841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>
                <a:latin typeface="Garamond" panose="02020404030301010803" pitchFamily="18" charset="0"/>
              </a:rPr>
              <a:t>When You Get Home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22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4800" dirty="0">
                <a:latin typeface="Garamond" panose="02020404030301010803" pitchFamily="18" charset="0"/>
              </a:rPr>
              <a:t>Remember when you get home</a:t>
            </a:r>
          </a:p>
          <a:p>
            <a:r>
              <a:rPr lang="en-CA" sz="4800" dirty="0">
                <a:latin typeface="Garamond" panose="02020404030301010803" pitchFamily="18" charset="0"/>
              </a:rPr>
              <a:t>Do your Home Alone Test 2 with your parent</a:t>
            </a:r>
          </a:p>
          <a:p>
            <a:r>
              <a:rPr lang="en-CA" sz="4800" dirty="0">
                <a:latin typeface="Garamond" panose="02020404030301010803" pitchFamily="18" charset="0"/>
              </a:rPr>
              <a:t>Sign your Real World Safety agreement with your parent</a:t>
            </a:r>
          </a:p>
        </p:txBody>
      </p:sp>
    </p:spTree>
    <p:extLst>
      <p:ext uri="{BB962C8B-B14F-4D97-AF65-F5344CB8AC3E}">
        <p14:creationId xmlns:p14="http://schemas.microsoft.com/office/powerpoint/2010/main" val="3782461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644" y="399090"/>
            <a:ext cx="10515600" cy="1325563"/>
          </a:xfrm>
        </p:spPr>
        <p:txBody>
          <a:bodyPr>
            <a:normAutofit/>
          </a:bodyPr>
          <a:lstStyle/>
          <a:p>
            <a:r>
              <a:rPr lang="en-CA" sz="5400" b="1" dirty="0">
                <a:latin typeface="Garamond" panose="02020404030301010803" pitchFamily="18" charset="0"/>
              </a:rPr>
              <a:t>Home Time!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644" y="2166817"/>
            <a:ext cx="4444503" cy="3264991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5400" dirty="0">
                <a:latin typeface="Garamond" panose="02020404030301010803" pitchFamily="18" charset="0"/>
              </a:rPr>
              <a:t>Please wait here for someone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5400" dirty="0">
                <a:latin typeface="Garamond" panose="02020404030301010803" pitchFamily="18" charset="0"/>
              </a:rPr>
              <a:t>to get you and sign out.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23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6" name="Picture 2" descr="Image result for signing a 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41" y="1151565"/>
            <a:ext cx="4976280" cy="497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805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9505" y="83382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3</a:t>
            </a:fld>
            <a:endParaRPr lang="en-CA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13" y="1690688"/>
            <a:ext cx="2162603" cy="2000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32" y="1690688"/>
            <a:ext cx="2933495" cy="2933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575" y="1463326"/>
            <a:ext cx="2205288" cy="22052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75" y="4067884"/>
            <a:ext cx="2100740" cy="22884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4819" r="3247" b="14033"/>
          <a:stretch/>
        </p:blipFill>
        <p:spPr>
          <a:xfrm>
            <a:off x="8166319" y="4070847"/>
            <a:ext cx="2514600" cy="2514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9506" y="365125"/>
            <a:ext cx="117375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5400" b="1" dirty="0">
                <a:latin typeface="Garamond" panose="02020404030301010803" pitchFamily="18" charset="0"/>
              </a:rPr>
              <a:t>House Keeping</a:t>
            </a:r>
          </a:p>
        </p:txBody>
      </p:sp>
    </p:spTree>
    <p:extLst>
      <p:ext uri="{BB962C8B-B14F-4D97-AF65-F5344CB8AC3E}">
        <p14:creationId xmlns:p14="http://schemas.microsoft.com/office/powerpoint/2010/main" val="3983065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Am I Ready to stay home alone?</a:t>
            </a:r>
            <a:r>
              <a:rPr lang="en-CA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>
                <a:latin typeface="Garamond" panose="02020404030301010803" pitchFamily="18" charset="0"/>
              </a:rPr>
              <a:t>Here are some questions to think about:</a:t>
            </a:r>
          </a:p>
          <a:p>
            <a:pPr marL="0" indent="0">
              <a:buNone/>
            </a:pPr>
            <a:endParaRPr lang="en-CA" dirty="0"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en-CA" dirty="0">
                <a:latin typeface="Garamond" panose="02020404030301010803" pitchFamily="18" charset="0"/>
              </a:rPr>
              <a:t>Do I want to stay home alone? For how long?</a:t>
            </a:r>
          </a:p>
          <a:p>
            <a:pPr>
              <a:buBlip>
                <a:blip r:embed="rId2"/>
              </a:buBlip>
            </a:pPr>
            <a:r>
              <a:rPr lang="en-CA" dirty="0">
                <a:latin typeface="Garamond" panose="02020404030301010803" pitchFamily="18" charset="0"/>
              </a:rPr>
              <a:t>Do I have younger brothers or sisters to watch?</a:t>
            </a:r>
          </a:p>
          <a:p>
            <a:pPr>
              <a:buBlip>
                <a:blip r:embed="rId2"/>
              </a:buBlip>
            </a:pPr>
            <a:r>
              <a:rPr lang="en-CA" dirty="0">
                <a:latin typeface="Garamond" panose="02020404030301010803" pitchFamily="18" charset="0"/>
              </a:rPr>
              <a:t>What do I do if I get hurt or sick?</a:t>
            </a:r>
          </a:p>
          <a:p>
            <a:pPr>
              <a:buBlip>
                <a:blip r:embed="rId2"/>
              </a:buBlip>
            </a:pPr>
            <a:r>
              <a:rPr lang="en-CA" dirty="0">
                <a:latin typeface="Garamond" panose="02020404030301010803" pitchFamily="18" charset="0"/>
              </a:rPr>
              <a:t>Can I use the computer?</a:t>
            </a:r>
          </a:p>
          <a:p>
            <a:pPr>
              <a:buBlip>
                <a:blip r:embed="rId2"/>
              </a:buBlip>
            </a:pPr>
            <a:r>
              <a:rPr lang="en-CA" dirty="0">
                <a:latin typeface="Garamond" panose="02020404030301010803" pitchFamily="18" charset="0"/>
              </a:rPr>
              <a:t>Can I go to my friends house or have them over?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4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 descr="external image question-mark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395" y="1448302"/>
            <a:ext cx="3992137" cy="399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08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Top 10 Safety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>
                <a:latin typeface="Garamond" panose="02020404030301010803" pitchFamily="18" charset="0"/>
              </a:rPr>
              <a:t>What’s the 10th safety rule?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5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 descr="New front door | Flickr - Photo Sharing!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163">
            <a:off x="8619061" y="4121759"/>
            <a:ext cx="2710844" cy="2033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Me: 911, what is your emergency?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83" y="1536659"/>
            <a:ext cx="1685925" cy="1905000"/>
          </a:xfrm>
          <a:prstGeom prst="rect">
            <a:avLst/>
          </a:prstGeom>
        </p:spPr>
      </p:pic>
      <p:pic>
        <p:nvPicPr>
          <p:cNvPr id="9" name="Picture 8" descr="CELL PHONE CARTO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959">
            <a:off x="685601" y="2839473"/>
            <a:ext cx="3721164" cy="2433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Returning to the Inner Child | Pathfinders' Commune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8" r="22164"/>
          <a:stretch/>
        </p:blipFill>
        <p:spPr>
          <a:xfrm>
            <a:off x="8886616" y="1281113"/>
            <a:ext cx="1761892" cy="2553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keep-calm-and-just-don-t-talk-to-strangers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06" y="3988880"/>
            <a:ext cx="2138256" cy="216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4702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6609" y="1345076"/>
            <a:ext cx="5397191" cy="3064692"/>
          </a:xfrm>
        </p:spPr>
        <p:txBody>
          <a:bodyPr>
            <a:normAutofit fontScale="90000"/>
          </a:bodyPr>
          <a:lstStyle/>
          <a:p>
            <a:r>
              <a:rPr lang="en-CA" sz="5400" b="1" dirty="0">
                <a:latin typeface="Garamond" panose="02020404030301010803" pitchFamily="18" charset="0"/>
              </a:rPr>
              <a:t>Be Smart</a:t>
            </a:r>
            <a:br>
              <a:rPr lang="en-CA" sz="5400" dirty="0">
                <a:latin typeface="Garamond" panose="02020404030301010803" pitchFamily="18" charset="0"/>
              </a:rPr>
            </a:br>
            <a:br>
              <a:rPr lang="en-CA" sz="5400" dirty="0">
                <a:latin typeface="Garamond" panose="02020404030301010803" pitchFamily="18" charset="0"/>
              </a:rPr>
            </a:br>
            <a:r>
              <a:rPr lang="en-CA" sz="4000" dirty="0">
                <a:latin typeface="Garamond" panose="02020404030301010803" pitchFamily="18" charset="0"/>
              </a:rPr>
              <a:t>Don’t take shortcuts or play in dark or deserted areas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90"/>
          <a:stretch/>
        </p:blipFill>
        <p:spPr>
          <a:xfrm>
            <a:off x="838200" y="735980"/>
            <a:ext cx="4380665" cy="5352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6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7453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7200" b="1" dirty="0">
                <a:latin typeface="Garamond" panose="02020404030301010803" pitchFamily="18" charset="0"/>
              </a:rPr>
              <a:t>Break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7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 descr="Was Hoping For A Break… | Phoenix - My Child Abuse Recovery ..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4"/>
          <a:stretch/>
        </p:blipFill>
        <p:spPr>
          <a:xfrm>
            <a:off x="2794920" y="612833"/>
            <a:ext cx="6643048" cy="56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9420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0467"/>
            <a:ext cx="3823010" cy="1325563"/>
          </a:xfrm>
        </p:spPr>
        <p:txBody>
          <a:bodyPr/>
          <a:lstStyle/>
          <a:p>
            <a:r>
              <a:rPr lang="en-CA" b="1" dirty="0">
                <a:latin typeface="Garamond" panose="02020404030301010803" pitchFamily="18" charset="0"/>
              </a:rPr>
              <a:t>Kitchen Safety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8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Content Placeholder 10" descr="Kitchen Safety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821" y="1286264"/>
            <a:ext cx="7605130" cy="5070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838200" y="1973766"/>
            <a:ext cx="22172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Garamond" panose="02020404030301010803" pitchFamily="18" charset="0"/>
              </a:rPr>
              <a:t>How many safety issues can you find?</a:t>
            </a:r>
          </a:p>
        </p:txBody>
      </p:sp>
    </p:spTree>
    <p:extLst>
      <p:ext uri="{BB962C8B-B14F-4D97-AF65-F5344CB8AC3E}">
        <p14:creationId xmlns:p14="http://schemas.microsoft.com/office/powerpoint/2010/main" val="127508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Video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Life's Emergency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24A1-28A9-4E45-9F1E-051E5A2EDD70}" type="slidenum">
              <a:rPr lang="en-CA" smtClean="0"/>
              <a:t>9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11873" y="167268"/>
            <a:ext cx="11809142" cy="655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WiIGMWRKfQ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75248" y="307882"/>
            <a:ext cx="8136000" cy="61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1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Lifes Ememergency PPT Layou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2636</TotalTime>
  <Words>799</Words>
  <Application>Microsoft Office PowerPoint</Application>
  <PresentationFormat>Widescreen</PresentationFormat>
  <Paragraphs>186</Paragraphs>
  <Slides>23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Garamond</vt:lpstr>
      <vt:lpstr>Office Theme</vt:lpstr>
      <vt:lpstr>1_Office Theme</vt:lpstr>
      <vt:lpstr>4_Lifes Ememergency PPT Layouts</vt:lpstr>
      <vt:lpstr>Home Alone Program</vt:lpstr>
      <vt:lpstr>Agenda</vt:lpstr>
      <vt:lpstr>    </vt:lpstr>
      <vt:lpstr>Am I Ready to stay home alone? </vt:lpstr>
      <vt:lpstr>Top 10 Safety Rules</vt:lpstr>
      <vt:lpstr>Be Smart  Don’t take shortcuts or play in dark or deserted areas</vt:lpstr>
      <vt:lpstr>PowerPoint Presentation</vt:lpstr>
      <vt:lpstr>Kitchen Safety</vt:lpstr>
      <vt:lpstr>Video</vt:lpstr>
      <vt:lpstr>Snacking</vt:lpstr>
      <vt:lpstr>Computer Safety</vt:lpstr>
      <vt:lpstr>First Aid</vt:lpstr>
      <vt:lpstr>Minor Wounds</vt:lpstr>
      <vt:lpstr>Nose Bleeds</vt:lpstr>
      <vt:lpstr>Choking - Mild</vt:lpstr>
      <vt:lpstr>Choking - Severe</vt:lpstr>
      <vt:lpstr>Burns</vt:lpstr>
      <vt:lpstr>First Aid Treatment </vt:lpstr>
      <vt:lpstr>Burns</vt:lpstr>
      <vt:lpstr>Burns</vt:lpstr>
      <vt:lpstr>Word Search</vt:lpstr>
      <vt:lpstr>When You Get Home</vt:lpstr>
      <vt:lpstr>Home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Davies</dc:creator>
  <cp:lastModifiedBy>Kathryn Davies</cp:lastModifiedBy>
  <cp:revision>18</cp:revision>
  <dcterms:created xsi:type="dcterms:W3CDTF">2017-01-13T13:53:05Z</dcterms:created>
  <dcterms:modified xsi:type="dcterms:W3CDTF">2017-05-12T17:25:58Z</dcterms:modified>
</cp:coreProperties>
</file>